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ags/tag4.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ags/tag5.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ags/tag6.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5" r:id="rId3"/>
    <p:sldMasterId id="2147483699" r:id="rId4"/>
    <p:sldMasterId id="2147483711" r:id="rId5"/>
    <p:sldMasterId id="2147483724" r:id="rId6"/>
  </p:sldMasterIdLst>
  <p:notesMasterIdLst>
    <p:notesMasterId r:id="rId40"/>
  </p:notesMasterIdLst>
  <p:sldIdLst>
    <p:sldId id="544" r:id="rId7"/>
    <p:sldId id="2147376156" r:id="rId8"/>
    <p:sldId id="2147375994" r:id="rId9"/>
    <p:sldId id="2147375996" r:id="rId10"/>
    <p:sldId id="2147376003" r:id="rId11"/>
    <p:sldId id="2147376147" r:id="rId12"/>
    <p:sldId id="2147376117" r:id="rId13"/>
    <p:sldId id="2147376123" r:id="rId14"/>
    <p:sldId id="2147376146" r:id="rId15"/>
    <p:sldId id="2147376160" r:id="rId16"/>
    <p:sldId id="2147376125" r:id="rId17"/>
    <p:sldId id="2147376113" r:id="rId18"/>
    <p:sldId id="2147376161" r:id="rId19"/>
    <p:sldId id="2147376162" r:id="rId20"/>
    <p:sldId id="2147376145" r:id="rId21"/>
    <p:sldId id="2147376155" r:id="rId22"/>
    <p:sldId id="2147376134" r:id="rId23"/>
    <p:sldId id="2147376126" r:id="rId24"/>
    <p:sldId id="2147376135" r:id="rId25"/>
    <p:sldId id="2147376136" r:id="rId26"/>
    <p:sldId id="2147376137" r:id="rId27"/>
    <p:sldId id="2147376138" r:id="rId28"/>
    <p:sldId id="2147376040" r:id="rId29"/>
    <p:sldId id="2147376163" r:id="rId30"/>
    <p:sldId id="2147376153" r:id="rId31"/>
    <p:sldId id="2147376164" r:id="rId32"/>
    <p:sldId id="2147376165" r:id="rId33"/>
    <p:sldId id="2147376166" r:id="rId34"/>
    <p:sldId id="2147376121" r:id="rId35"/>
    <p:sldId id="3819" r:id="rId36"/>
    <p:sldId id="2147376131" r:id="rId37"/>
    <p:sldId id="3820" r:id="rId38"/>
    <p:sldId id="214737615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6" pos="3795" userDrawn="1">
          <p15:clr>
            <a:srgbClr val="A4A3A4"/>
          </p15:clr>
        </p15:guide>
        <p15:guide id="17" orient="horz" pos="754" userDrawn="1">
          <p15:clr>
            <a:srgbClr val="A4A3A4"/>
          </p15:clr>
        </p15:guide>
        <p15:guide id="19" orient="horz" pos="4201" userDrawn="1">
          <p15:clr>
            <a:srgbClr val="A4A3A4"/>
          </p15:clr>
        </p15:guide>
        <p15:guide id="20" pos="166" userDrawn="1">
          <p15:clr>
            <a:srgbClr val="A4A3A4"/>
          </p15:clr>
        </p15:guide>
        <p15:guide id="22" pos="7491" userDrawn="1">
          <p15:clr>
            <a:srgbClr val="A4A3A4"/>
          </p15:clr>
        </p15:guide>
        <p15:guide id="23" orient="horz" pos="38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AA550B-A77B-9977-27E5-5A0FFC3D5F07}" name="Jimmy" initials="J" userId="Jimmy" providerId="None"/>
  <p188:author id="{0074A262-B47A-5EE5-6484-7F5AE3538170}" name="Balazs Srancsik" initials="BS" userId="S::balazs@infinitiresearch.com::d64e1d2e-b8e7-42ec-b010-13b8ad5f7546" providerId="AD"/>
  <p188:author id="{FF5B3C68-984B-C5BF-2765-812D8BD1E2C4}" name="Ankit Sood" initials="AS" userId="S::ankitsood@infinitiresearch.com::e06a97c3-1e74-44a0-9630-49fc3913772c" providerId="AD"/>
  <p188:author id="{FD166181-6EE0-CB81-3E65-29A212A50BCA}" name="Adrian P B" initials="AP" userId="S::adrianb@infinitiresearch.com::821eb0c4-639a-43f4-9694-c2ba6f59d79d" providerId="AD"/>
  <p188:author id="{845DAF83-498F-083C-6691-07528920E0C1}" name="Hari Vignesh Kumaran" initials="HV" userId="S::harivignesh@infinitiresearch.com::d12f0d67-6d84-4288-b239-6fe68aa5b08b" providerId="AD"/>
  <p188:author id="{62E2E489-251E-7947-7717-4AB5D809CE0E}" name="Ajay Nandakumar Jagtap" initials="AJ" userId="S::ajaynandakumar@infinitiresearch.com::398a1824-b133-40f8-84c4-dbb5611e6bcf" providerId="AD"/>
  <p188:author id="{8153578B-A05E-1E28-8BBA-99B55EC47756}" name="Jimmy" initials="JH" userId="S::jimmy@infinitiresearch.com::ecee5546-3abf-4c34-8a43-f2913615cedf" providerId="AD"/>
  <p188:author id="{AB861CC8-E987-47D6-5377-70FC0494F8DB}" name="Hongyun Piao" initials="H" userId="S::hongyun@infinitiresearch.com::eb208907-1e18-46ff-9488-5309f637b185" providerId="AD"/>
  <p188:author id="{6B7463CD-6DC3-18D0-57DE-63DCBC2E0F03}" name="Ivy(Chen Xun)" initials="CX" userId="S::Ivy@infinitiresearch.com::90469e0c-9f8c-4524-9de2-c9723c21f154" providerId="AD"/>
  <p188:author id="{02DC11F0-44C9-7D11-BA16-A71B480DEF07}" name="Shiwangi Moreshwar Ukey" initials="SMU" userId="S::shiwangimoreshwar@infinitiresearch.com::085d2c70-5c5d-4601-9c0d-276ef8c128f6" providerId="AD"/>
  <p188:author id="{E94806F5-F1DD-79F5-3D8D-85F6927CF9C2}" name="Author" initials="A" userId="Author" providerId="None"/>
  <p188:author id="{0649F3FF-4A8D-A200-5449-8E5986F5D146}" name="Syed Saad Anwar" initials="SS" userId="S::syeds@infinitiresearch.com::317afbc1-1954-4e19-a273-b983685f020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Vipul Mishra" initials="VM [2]" lastIdx="169" clrIdx="0">
    <p:extLst>
      <p:ext uri="{19B8F6BF-5375-455C-9EA6-DF929625EA0E}">
        <p15:presenceInfo xmlns:p15="http://schemas.microsoft.com/office/powerpoint/2012/main" userId="3afbfc52d849b615" providerId="Windows Live"/>
      </p:ext>
    </p:extLst>
  </p:cmAuthor>
  <p:cmAuthor id="2" name="Ankur Jesse Phillips" initials="AJP" lastIdx="127" clrIdx="1">
    <p:extLst>
      <p:ext uri="{19B8F6BF-5375-455C-9EA6-DF929625EA0E}">
        <p15:presenceInfo xmlns:p15="http://schemas.microsoft.com/office/powerpoint/2012/main" userId="Ankur Jesse Phillips" providerId="None"/>
      </p:ext>
    </p:extLst>
  </p:cmAuthor>
  <p:cmAuthor id="3" name="Nóra Jeszenszky" initials="NJ" lastIdx="22" clrIdx="2">
    <p:extLst>
      <p:ext uri="{19B8F6BF-5375-455C-9EA6-DF929625EA0E}">
        <p15:presenceInfo xmlns:p15="http://schemas.microsoft.com/office/powerpoint/2012/main" userId="b9487c5526ce1f73" providerId="Windows Live"/>
      </p:ext>
    </p:extLst>
  </p:cmAuthor>
  <p:cmAuthor id="4" name="Author" initials="A" lastIdx="252" clrIdx="3">
    <p:extLst>
      <p:ext uri="{19B8F6BF-5375-455C-9EA6-DF929625EA0E}">
        <p15:presenceInfo xmlns:p15="http://schemas.microsoft.com/office/powerpoint/2012/main" userId="Author" providerId="None"/>
      </p:ext>
    </p:extLst>
  </p:cmAuthor>
  <p:cmAuthor id="5" name="Adrian Phillip Basil" initials="APB" lastIdx="23" clrIdx="4">
    <p:extLst>
      <p:ext uri="{19B8F6BF-5375-455C-9EA6-DF929625EA0E}">
        <p15:presenceInfo xmlns:p15="http://schemas.microsoft.com/office/powerpoint/2012/main" userId="Adrian Phillip Basil" providerId="None"/>
      </p:ext>
    </p:extLst>
  </p:cmAuthor>
  <p:cmAuthor id="6" name="Balazs Srancsik" initials="BS" lastIdx="30" clrIdx="5">
    <p:extLst>
      <p:ext uri="{19B8F6BF-5375-455C-9EA6-DF929625EA0E}">
        <p15:presenceInfo xmlns:p15="http://schemas.microsoft.com/office/powerpoint/2012/main" userId="Balazs Srancsik" providerId="None"/>
      </p:ext>
    </p:extLst>
  </p:cmAuthor>
  <p:cmAuthor id="7" name="Vipul Mishra" initials="VM" lastIdx="96" clrIdx="6">
    <p:extLst>
      <p:ext uri="{19B8F6BF-5375-455C-9EA6-DF929625EA0E}">
        <p15:presenceInfo xmlns:p15="http://schemas.microsoft.com/office/powerpoint/2012/main" userId="Vipul Mishra" providerId="None"/>
      </p:ext>
    </p:extLst>
  </p:cmAuthor>
  <p:cmAuthor id="8" name="Prathamesh P Ahire" initials="PPA" lastIdx="5" clrIdx="7">
    <p:extLst>
      <p:ext uri="{19B8F6BF-5375-455C-9EA6-DF929625EA0E}">
        <p15:presenceInfo xmlns:p15="http://schemas.microsoft.com/office/powerpoint/2012/main" userId="Prathamesh P Ahire" providerId="None"/>
      </p:ext>
    </p:extLst>
  </p:cmAuthor>
  <p:cmAuthor id="9" name="Hari Vignesh Kumaran" initials="HVK" lastIdx="8" clrIdx="8">
    <p:extLst>
      <p:ext uri="{19B8F6BF-5375-455C-9EA6-DF929625EA0E}">
        <p15:presenceInfo xmlns:p15="http://schemas.microsoft.com/office/powerpoint/2012/main" userId="S::harivignesh@infinitiresearch.com::d12f0d67-6d84-4288-b239-6fe68aa5b08b" providerId="AD"/>
      </p:ext>
    </p:extLst>
  </p:cmAuthor>
  <p:cmAuthor id="10" name="meijiao huang" initials="mh" lastIdx="1" clrIdx="9">
    <p:extLst>
      <p:ext uri="{19B8F6BF-5375-455C-9EA6-DF929625EA0E}">
        <p15:presenceInfo xmlns:p15="http://schemas.microsoft.com/office/powerpoint/2012/main" userId="meijiao huang" providerId="None"/>
      </p:ext>
    </p:extLst>
  </p:cmAuthor>
  <p:cmAuthor id="11" name="Syed Saad Anwar" initials="SSA" lastIdx="29" clrIdx="10">
    <p:extLst>
      <p:ext uri="{19B8F6BF-5375-455C-9EA6-DF929625EA0E}">
        <p15:presenceInfo xmlns:p15="http://schemas.microsoft.com/office/powerpoint/2012/main" userId="S::syeds@infinitiresearch.com::317afbc1-1954-4e19-a273-b983685f0201" providerId="AD"/>
      </p:ext>
    </p:extLst>
  </p:cmAuthor>
  <p:cmAuthor id="12" name="Julia" initials="J" lastIdx="118" clrIdx="11">
    <p:extLst>
      <p:ext uri="{19B8F6BF-5375-455C-9EA6-DF929625EA0E}">
        <p15:presenceInfo xmlns:p15="http://schemas.microsoft.com/office/powerpoint/2012/main" userId="Julia" providerId="None"/>
      </p:ext>
    </p:extLst>
  </p:cmAuthor>
  <p:cmAuthor id="13" name="Adrian P B" initials="APB" lastIdx="7" clrIdx="12">
    <p:extLst>
      <p:ext uri="{19B8F6BF-5375-455C-9EA6-DF929625EA0E}">
        <p15:presenceInfo xmlns:p15="http://schemas.microsoft.com/office/powerpoint/2012/main" userId="Adrian P B" providerId="None"/>
      </p:ext>
    </p:extLst>
  </p:cmAuthor>
  <p:cmAuthor id="14" name="P Nandagopal Reddy" initials="PNR" lastIdx="4" clrIdx="13">
    <p:extLst>
      <p:ext uri="{19B8F6BF-5375-455C-9EA6-DF929625EA0E}">
        <p15:presenceInfo xmlns:p15="http://schemas.microsoft.com/office/powerpoint/2012/main" userId="P Nandagopal Reddy" providerId="None"/>
      </p:ext>
    </p:extLst>
  </p:cmAuthor>
  <p:cmAuthor id="15" name="Nikhil M V" initials="NMV" lastIdx="7" clrIdx="14">
    <p:extLst>
      <p:ext uri="{19B8F6BF-5375-455C-9EA6-DF929625EA0E}">
        <p15:presenceInfo xmlns:p15="http://schemas.microsoft.com/office/powerpoint/2012/main" userId="Nikhil M V" providerId="None"/>
      </p:ext>
    </p:extLst>
  </p:cmAuthor>
  <p:cmAuthor id="16" name="Nikhil M V" initials="NMV [2]" lastIdx="33" clrIdx="15">
    <p:extLst>
      <p:ext uri="{19B8F6BF-5375-455C-9EA6-DF929625EA0E}">
        <p15:presenceInfo xmlns:p15="http://schemas.microsoft.com/office/powerpoint/2012/main" userId="S::nikhilm@infinitiresearch.com::f58921cb-1194-4333-ab6a-808e6abc9e85" providerId="AD"/>
      </p:ext>
    </p:extLst>
  </p:cmAuthor>
  <p:cmAuthor id="17" name="Jimmy" initials="J" lastIdx="76" clrIdx="16">
    <p:extLst>
      <p:ext uri="{19B8F6BF-5375-455C-9EA6-DF929625EA0E}">
        <p15:presenceInfo xmlns:p15="http://schemas.microsoft.com/office/powerpoint/2012/main" userId="S::jimmy@infinitiresearch.com::ecee5546-3abf-4c34-8a43-f2913615cedf" providerId="AD"/>
      </p:ext>
    </p:extLst>
  </p:cmAuthor>
  <p:cmAuthor id="18" name="Jimmy" initials="J [2]" lastIdx="1" clrIdx="17">
    <p:extLst>
      <p:ext uri="{19B8F6BF-5375-455C-9EA6-DF929625EA0E}">
        <p15:presenceInfo xmlns:p15="http://schemas.microsoft.com/office/powerpoint/2012/main" userId="Jimmy" providerId="None"/>
      </p:ext>
    </p:extLst>
  </p:cmAuthor>
  <p:cmAuthor id="19" name="Amith Kumar" initials="AK" lastIdx="42" clrIdx="18">
    <p:extLst>
      <p:ext uri="{19B8F6BF-5375-455C-9EA6-DF929625EA0E}">
        <p15:presenceInfo xmlns:p15="http://schemas.microsoft.com/office/powerpoint/2012/main" userId="S::amithkumar@infinitiresearch.com::f394d34f-3994-4338-ab75-94d8b79b703a" providerId="AD"/>
      </p:ext>
    </p:extLst>
  </p:cmAuthor>
  <p:cmAuthor id="20" name="Ajay Biswari" initials="AB" lastIdx="12" clrIdx="19">
    <p:extLst>
      <p:ext uri="{19B8F6BF-5375-455C-9EA6-DF929625EA0E}">
        <p15:presenceInfo xmlns:p15="http://schemas.microsoft.com/office/powerpoint/2012/main" userId="S::ajay@infinitiresearch.com::6491ba1f-aaf0-48d6-a43e-44e11121c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FA5"/>
    <a:srgbClr val="303123"/>
    <a:srgbClr val="22C492"/>
    <a:srgbClr val="9CEED5"/>
    <a:srgbClr val="DFE0E0"/>
    <a:srgbClr val="B3DDF2"/>
    <a:srgbClr val="FFE699"/>
    <a:srgbClr val="005293"/>
    <a:srgbClr val="0066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4AB0E7-960D-4A50-90A6-A02AC4FEC874}" v="1" dt="2025-04-03T15:21:00.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p:cViewPr>
        <p:scale>
          <a:sx n="66" d="100"/>
          <a:sy n="66" d="100"/>
        </p:scale>
        <p:origin x="32" y="-992"/>
      </p:cViewPr>
      <p:guideLst>
        <p:guide pos="3795"/>
        <p:guide orient="horz" pos="754"/>
        <p:guide orient="horz" pos="4201"/>
        <p:guide pos="166"/>
        <p:guide pos="7491"/>
        <p:guide orient="horz" pos="3884"/>
      </p:guideLst>
    </p:cSldViewPr>
  </p:slideViewPr>
  <p:notesTextViewPr>
    <p:cViewPr>
      <p:scale>
        <a:sx n="1" d="1"/>
        <a:sy n="1" d="1"/>
      </p:scale>
      <p:origin x="0" y="0"/>
    </p:cViewPr>
  </p:notesTextViewPr>
  <p:sorterViewPr>
    <p:cViewPr>
      <p:scale>
        <a:sx n="31" d="100"/>
        <a:sy n="31" d="100"/>
      </p:scale>
      <p:origin x="0" y="0"/>
    </p:cViewPr>
  </p:sorterViewPr>
  <p:notesViewPr>
    <p:cSldViewPr snapToGrid="0">
      <p:cViewPr varScale="1">
        <p:scale>
          <a:sx n="53" d="100"/>
          <a:sy n="53" d="100"/>
        </p:scale>
        <p:origin x="292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wangi Ukey" userId="2d56a7a368017960" providerId="LiveId" clId="{C335CA43-0106-4557-9303-D5ED9E2224A6}"/>
    <pc:docChg chg="modSld">
      <pc:chgData name="Shiwangi Ukey" userId="2d56a7a368017960" providerId="LiveId" clId="{C335CA43-0106-4557-9303-D5ED9E2224A6}" dt="2025-02-13T11:55:17.962" v="21"/>
      <pc:docMkLst>
        <pc:docMk/>
      </pc:docMkLst>
      <pc:sldChg chg="modSp mod">
        <pc:chgData name="Shiwangi Ukey" userId="2d56a7a368017960" providerId="LiveId" clId="{C335CA43-0106-4557-9303-D5ED9E2224A6}" dt="2025-02-05T10:11:06.616" v="16" actId="20577"/>
        <pc:sldMkLst>
          <pc:docMk/>
          <pc:sldMk cId="0" sldId="544"/>
        </pc:sldMkLst>
        <pc:graphicFrameChg chg="modGraphic">
          <ac:chgData name="Shiwangi Ukey" userId="2d56a7a368017960" providerId="LiveId" clId="{C335CA43-0106-4557-9303-D5ED9E2224A6}" dt="2025-02-05T10:11:06.616" v="16" actId="20577"/>
          <ac:graphicFrameMkLst>
            <pc:docMk/>
            <pc:sldMk cId="0" sldId="544"/>
            <ac:graphicFrameMk id="8" creationId="{21FF835E-F3DF-4C5D-A477-340EEA9246C3}"/>
          </ac:graphicFrameMkLst>
        </pc:graphicFrameChg>
      </pc:sldChg>
      <pc:sldChg chg="modSp mod">
        <pc:chgData name="Shiwangi Ukey" userId="2d56a7a368017960" providerId="LiveId" clId="{C335CA43-0106-4557-9303-D5ED9E2224A6}" dt="2025-02-05T10:14:50.829" v="20" actId="20577"/>
        <pc:sldMkLst>
          <pc:docMk/>
          <pc:sldMk cId="2146462398" sldId="3819"/>
        </pc:sldMkLst>
        <pc:spChg chg="mod">
          <ac:chgData name="Shiwangi Ukey" userId="2d56a7a368017960" providerId="LiveId" clId="{C335CA43-0106-4557-9303-D5ED9E2224A6}" dt="2025-02-05T10:14:50.829" v="20" actId="20577"/>
          <ac:spMkLst>
            <pc:docMk/>
            <pc:sldMk cId="2146462398" sldId="3819"/>
            <ac:spMk id="3" creationId="{7A98BF58-1B88-103A-2004-240329BAC146}"/>
          </ac:spMkLst>
        </pc:spChg>
      </pc:sldChg>
      <pc:sldChg chg="modSp">
        <pc:chgData name="Shiwangi Ukey" userId="2d56a7a368017960" providerId="LiveId" clId="{C335CA43-0106-4557-9303-D5ED9E2224A6}" dt="2025-02-13T11:55:17.962" v="21"/>
        <pc:sldMkLst>
          <pc:docMk/>
          <pc:sldMk cId="1057179097" sldId="2147376159"/>
        </pc:sldMkLst>
        <pc:graphicFrameChg chg="mod">
          <ac:chgData name="Shiwangi Ukey" userId="2d56a7a368017960" providerId="LiveId" clId="{C335CA43-0106-4557-9303-D5ED9E2224A6}" dt="2025-02-13T11:55:17.962" v="21"/>
          <ac:graphicFrameMkLst>
            <pc:docMk/>
            <pc:sldMk cId="1057179097" sldId="2147376159"/>
            <ac:graphicFrameMk id="3" creationId="{5A72351E-2799-A8B7-D7BF-3888328C3131}"/>
          </ac:graphicFrameMkLst>
        </pc:graphicFrameChg>
      </pc:sldChg>
    </pc:docChg>
  </pc:docChgLst>
  <pc:docChgLst>
    <pc:chgData name="Shiwangi Ukey" userId="2d56a7a368017960" providerId="LiveId" clId="{144AB0E7-960D-4A50-90A6-A02AC4FEC874}"/>
    <pc:docChg chg="modSld">
      <pc:chgData name="Shiwangi Ukey" userId="2d56a7a368017960" providerId="LiveId" clId="{144AB0E7-960D-4A50-90A6-A02AC4FEC874}" dt="2025-04-03T15:21:00.625" v="0"/>
      <pc:docMkLst>
        <pc:docMk/>
      </pc:docMkLst>
      <pc:sldChg chg="modSp">
        <pc:chgData name="Shiwangi Ukey" userId="2d56a7a368017960" providerId="LiveId" clId="{144AB0E7-960D-4A50-90A6-A02AC4FEC874}" dt="2025-04-03T15:21:00.625" v="0"/>
        <pc:sldMkLst>
          <pc:docMk/>
          <pc:sldMk cId="1057179097" sldId="2147376159"/>
        </pc:sldMkLst>
        <pc:graphicFrameChg chg="mod">
          <ac:chgData name="Shiwangi Ukey" userId="2d56a7a368017960" providerId="LiveId" clId="{144AB0E7-960D-4A50-90A6-A02AC4FEC874}" dt="2025-04-03T15:21:00.625" v="0"/>
          <ac:graphicFrameMkLst>
            <pc:docMk/>
            <pc:sldMk cId="1057179097" sldId="2147376159"/>
            <ac:graphicFrameMk id="3" creationId="{5A72351E-2799-A8B7-D7BF-3888328C3131}"/>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0428419848286925"/>
          <c:w val="1"/>
          <c:h val="0.70332489164411205"/>
        </c:manualLayout>
      </c:layout>
      <c:barChart>
        <c:barDir val="col"/>
        <c:grouping val="stacked"/>
        <c:varyColors val="0"/>
        <c:ser>
          <c:idx val="0"/>
          <c:order val="0"/>
          <c:tx>
            <c:strRef>
              <c:f>Sheet1!$A$2</c:f>
              <c:strCache>
                <c:ptCount val="1"/>
                <c:pt idx="0">
                  <c:v>Global isostatic graphite market </c:v>
                </c:pt>
              </c:strCache>
            </c:strRef>
          </c:tx>
          <c:spPr>
            <a:solidFill>
              <a:srgbClr val="007BA7"/>
            </a:solidFill>
            <a:ln>
              <a:noFill/>
            </a:ln>
            <a:effectLst/>
          </c:spPr>
          <c:invertIfNegative val="0"/>
          <c:dLbls>
            <c:dLbl>
              <c:idx val="1"/>
              <c:layout>
                <c:manualLayout>
                  <c:x val="-8.4014651429782174E-17"/>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A3A-42D4-B052-18B38EB37EF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Sheet1!$B$1:$G$1</c:f>
              <c:strCache>
                <c:ptCount val="6"/>
                <c:pt idx="0">
                  <c:v>2021</c:v>
                </c:pt>
                <c:pt idx="1">
                  <c:v>2022</c:v>
                </c:pt>
                <c:pt idx="2">
                  <c:v>2023 E</c:v>
                </c:pt>
                <c:pt idx="3">
                  <c:v>2024 F</c:v>
                </c:pt>
                <c:pt idx="4">
                  <c:v>2025 F</c:v>
                </c:pt>
                <c:pt idx="5">
                  <c:v>2026 F</c:v>
                </c:pt>
              </c:strCache>
            </c:strRef>
          </c:cat>
          <c:val>
            <c:numRef>
              <c:f>Sheet1!$B$2:$G$2</c:f>
              <c:numCache>
                <c:formatCode>0.0</c:formatCode>
                <c:ptCount val="6"/>
                <c:pt idx="0">
                  <c:v>1.94</c:v>
                </c:pt>
                <c:pt idx="1">
                  <c:v>2</c:v>
                </c:pt>
                <c:pt idx="2">
                  <c:v>2.1</c:v>
                </c:pt>
                <c:pt idx="3">
                  <c:v>2.2000000000000002</c:v>
                </c:pt>
                <c:pt idx="4">
                  <c:v>2.2999999999999998</c:v>
                </c:pt>
                <c:pt idx="5">
                  <c:v>2.7</c:v>
                </c:pt>
              </c:numCache>
            </c:numRef>
          </c:val>
          <c:extLst>
            <c:ext xmlns:c16="http://schemas.microsoft.com/office/drawing/2014/chart" uri="{C3380CC4-5D6E-409C-BE32-E72D297353CC}">
              <c16:uniqueId val="{00000001-796B-4001-A940-63D3945BF652}"/>
            </c:ext>
          </c:extLst>
        </c:ser>
        <c:dLbls>
          <c:showLegendKey val="0"/>
          <c:showVal val="0"/>
          <c:showCatName val="0"/>
          <c:showSerName val="0"/>
          <c:showPercent val="0"/>
          <c:showBubbleSize val="0"/>
        </c:dLbls>
        <c:gapWidth val="36"/>
        <c:overlap val="100"/>
        <c:axId val="-1165570736"/>
        <c:axId val="-1165567072"/>
      </c:barChart>
      <c:catAx>
        <c:axId val="-11655707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Lato Light" charset="0"/>
                <a:cs typeface="Lato Light" charset="0"/>
              </a:defRPr>
            </a:pPr>
            <a:endParaRPr lang="en-US"/>
          </a:p>
        </c:txPr>
        <c:crossAx val="-1165567072"/>
        <c:crosses val="autoZero"/>
        <c:auto val="1"/>
        <c:lblAlgn val="ctr"/>
        <c:lblOffset val="100"/>
        <c:noMultiLvlLbl val="0"/>
      </c:catAx>
      <c:valAx>
        <c:axId val="-1165567072"/>
        <c:scaling>
          <c:orientation val="minMax"/>
          <c:max val="3"/>
          <c:min val="1"/>
        </c:scaling>
        <c:delete val="1"/>
        <c:axPos val="l"/>
        <c:numFmt formatCode="0.0" sourceLinked="1"/>
        <c:majorTickMark val="out"/>
        <c:minorTickMark val="none"/>
        <c:tickLblPos val="nextTo"/>
        <c:crossAx val="-1165570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354241139979118"/>
          <c:y val="0.1200270216140079"/>
          <c:w val="0.32095305484855619"/>
          <c:h val="0.73818850315284712"/>
        </c:manualLayout>
      </c:layout>
      <c:pieChart>
        <c:varyColors val="1"/>
        <c:ser>
          <c:idx val="0"/>
          <c:order val="0"/>
          <c:tx>
            <c:strRef>
              <c:f>Sheet1!$B$1</c:f>
              <c:strCache>
                <c:ptCount val="1"/>
                <c:pt idx="0">
                  <c:v>Europe road freight transportation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143-48FF-B5D8-F5AC36EDBD1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143-48FF-B5D8-F5AC36EDBD1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143-48FF-B5D8-F5AC36EDBD18}"/>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7-3143-48FF-B5D8-F5AC36EDBD18}"/>
              </c:ext>
            </c:extLst>
          </c:dPt>
          <c:dLbls>
            <c:dLbl>
              <c:idx val="2"/>
              <c:layout>
                <c:manualLayout>
                  <c:x val="6.6056583484458101E-2"/>
                  <c:y val="-0.1484366138018873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3143-48FF-B5D8-F5AC36EDBD18}"/>
                </c:ext>
              </c:extLst>
            </c:dLbl>
            <c:dLbl>
              <c:idx val="3"/>
              <c:layout>
                <c:manualLayout>
                  <c:x val="0.12268319180864549"/>
                  <c:y val="0.12498413745844014"/>
                </c:manualLayout>
              </c:layout>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0.1039162132912133"/>
                      <c:h val="0.15088698550447571"/>
                    </c:manualLayout>
                  </c15:layout>
                </c:ext>
                <c:ext xmlns:c16="http://schemas.microsoft.com/office/drawing/2014/chart" uri="{C3380CC4-5D6E-409C-BE32-E72D297353CC}">
                  <c16:uniqueId val="{00000007-3143-48FF-B5D8-F5AC36EDBD18}"/>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Solar PV</c:v>
                </c:pt>
                <c:pt idx="1">
                  <c:v>Semiconductor</c:v>
                </c:pt>
                <c:pt idx="2">
                  <c:v>EDM</c:v>
                </c:pt>
                <c:pt idx="3">
                  <c:v>Others</c:v>
                </c:pt>
              </c:strCache>
            </c:strRef>
          </c:cat>
          <c:val>
            <c:numRef>
              <c:f>Sheet1!$B$2:$B$5</c:f>
              <c:numCache>
                <c:formatCode>0%</c:formatCode>
                <c:ptCount val="4"/>
                <c:pt idx="0">
                  <c:v>0.45</c:v>
                </c:pt>
                <c:pt idx="1">
                  <c:v>0.1</c:v>
                </c:pt>
                <c:pt idx="2">
                  <c:v>0.1</c:v>
                </c:pt>
                <c:pt idx="3">
                  <c:v>0.35</c:v>
                </c:pt>
              </c:numCache>
            </c:numRef>
          </c:val>
          <c:extLst>
            <c:ext xmlns:c16="http://schemas.microsoft.com/office/drawing/2014/chart" uri="{C3380CC4-5D6E-409C-BE32-E72D297353CC}">
              <c16:uniqueId val="{00000008-3143-48FF-B5D8-F5AC36EDBD18}"/>
            </c:ext>
          </c:extLst>
        </c:ser>
        <c:dLbls>
          <c:showLegendKey val="0"/>
          <c:showVal val="1"/>
          <c:showCatName val="0"/>
          <c:showSerName val="0"/>
          <c:showPercent val="0"/>
          <c:showBubbleSize val="0"/>
          <c:showLeaderLines val="1"/>
        </c:dLbls>
        <c:firstSliceAng val="0"/>
      </c:pieChart>
      <c:spPr>
        <a:noFill/>
        <a:ln w="25400">
          <a:noFill/>
        </a:ln>
        <a:effectLst/>
      </c:spPr>
    </c:plotArea>
    <c:legend>
      <c:legendPos val="r"/>
      <c:layout>
        <c:manualLayout>
          <c:xMode val="edge"/>
          <c:yMode val="edge"/>
          <c:x val="0.62342633745658693"/>
          <c:y val="0.18727951067231796"/>
          <c:w val="0.34061944995365379"/>
          <c:h val="0.81272048932768204"/>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Demand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2018</c:v>
                </c:pt>
                <c:pt idx="1">
                  <c:v>2019</c:v>
                </c:pt>
                <c:pt idx="2">
                  <c:v>2020</c:v>
                </c:pt>
                <c:pt idx="3">
                  <c:v>2021</c:v>
                </c:pt>
                <c:pt idx="4">
                  <c:v>2022</c:v>
                </c:pt>
                <c:pt idx="5">
                  <c:v>2023</c:v>
                </c:pt>
              </c:numCache>
            </c:numRef>
          </c:cat>
          <c:val>
            <c:numRef>
              <c:f>Sheet1!$B$2:$B$7</c:f>
              <c:numCache>
                <c:formatCode>#,##0.0</c:formatCode>
                <c:ptCount val="6"/>
                <c:pt idx="0">
                  <c:v>947</c:v>
                </c:pt>
                <c:pt idx="1">
                  <c:v>1019.0291838333013</c:v>
                </c:pt>
                <c:pt idx="2">
                  <c:v>1096.5369350622643</c:v>
                </c:pt>
                <c:pt idx="3">
                  <c:v>1179.9399556278447</c:v>
                </c:pt>
                <c:pt idx="4">
                  <c:v>1269.6866419807227</c:v>
                </c:pt>
                <c:pt idx="5">
                  <c:v>1366.259495777889</c:v>
                </c:pt>
              </c:numCache>
            </c:numRef>
          </c:val>
          <c:extLst>
            <c:ext xmlns:c16="http://schemas.microsoft.com/office/drawing/2014/chart" uri="{C3380CC4-5D6E-409C-BE32-E72D297353CC}">
              <c16:uniqueId val="{00000000-1A2C-4AFF-B27A-6524F9809FFC}"/>
            </c:ext>
          </c:extLst>
        </c:ser>
        <c:ser>
          <c:idx val="1"/>
          <c:order val="1"/>
          <c:tx>
            <c:strRef>
              <c:f>Sheet1!$C$1</c:f>
              <c:strCache>
                <c:ptCount val="1"/>
                <c:pt idx="0">
                  <c:v>Supply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2018</c:v>
                </c:pt>
                <c:pt idx="1">
                  <c:v>2019</c:v>
                </c:pt>
                <c:pt idx="2">
                  <c:v>2020</c:v>
                </c:pt>
                <c:pt idx="3">
                  <c:v>2021</c:v>
                </c:pt>
                <c:pt idx="4">
                  <c:v>2022</c:v>
                </c:pt>
                <c:pt idx="5">
                  <c:v>2023</c:v>
                </c:pt>
              </c:numCache>
            </c:numRef>
          </c:cat>
          <c:val>
            <c:numRef>
              <c:f>Sheet1!$C$2:$C$7</c:f>
              <c:numCache>
                <c:formatCode>#,##0.0</c:formatCode>
                <c:ptCount val="6"/>
                <c:pt idx="0">
                  <c:v>957</c:v>
                </c:pt>
                <c:pt idx="1">
                  <c:v>840</c:v>
                </c:pt>
                <c:pt idx="2">
                  <c:v>983</c:v>
                </c:pt>
                <c:pt idx="3">
                  <c:v>1131</c:v>
                </c:pt>
                <c:pt idx="4">
                  <c:v>1178</c:v>
                </c:pt>
                <c:pt idx="5">
                  <c:v>1227</c:v>
                </c:pt>
              </c:numCache>
            </c:numRef>
          </c:val>
          <c:extLst>
            <c:ext xmlns:c16="http://schemas.microsoft.com/office/drawing/2014/chart" uri="{C3380CC4-5D6E-409C-BE32-E72D297353CC}">
              <c16:uniqueId val="{00000000-2ABF-4691-889E-918B88AB1119}"/>
            </c:ext>
          </c:extLst>
        </c:ser>
        <c:dLbls>
          <c:dLblPos val="outEnd"/>
          <c:showLegendKey val="0"/>
          <c:showVal val="1"/>
          <c:showCatName val="0"/>
          <c:showSerName val="0"/>
          <c:showPercent val="0"/>
          <c:showBubbleSize val="0"/>
        </c:dLbls>
        <c:gapWidth val="75"/>
        <c:overlap val="-50"/>
        <c:axId val="716425040"/>
        <c:axId val="716430800"/>
      </c:barChart>
      <c:catAx>
        <c:axId val="71642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6430800"/>
        <c:crosses val="autoZero"/>
        <c:auto val="1"/>
        <c:lblAlgn val="ctr"/>
        <c:lblOffset val="100"/>
        <c:noMultiLvlLbl val="0"/>
      </c:catAx>
      <c:valAx>
        <c:axId val="716430800"/>
        <c:scaling>
          <c:orientation val="minMax"/>
        </c:scaling>
        <c:delete val="1"/>
        <c:axPos val="l"/>
        <c:numFmt formatCode="#,##0.0" sourceLinked="1"/>
        <c:majorTickMark val="none"/>
        <c:minorTickMark val="none"/>
        <c:tickLblPos val="nextTo"/>
        <c:crossAx val="71642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Demand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2018</c:v>
                </c:pt>
                <c:pt idx="1">
                  <c:v>2019</c:v>
                </c:pt>
                <c:pt idx="2">
                  <c:v>2020</c:v>
                </c:pt>
                <c:pt idx="3">
                  <c:v>2021</c:v>
                </c:pt>
                <c:pt idx="4">
                  <c:v>2022</c:v>
                </c:pt>
                <c:pt idx="5">
                  <c:v>2023</c:v>
                </c:pt>
              </c:numCache>
            </c:numRef>
          </c:cat>
          <c:val>
            <c:numRef>
              <c:f>Sheet1!$B$2:$B$7</c:f>
              <c:numCache>
                <c:formatCode>0.0</c:formatCode>
                <c:ptCount val="6"/>
                <c:pt idx="0">
                  <c:v>133</c:v>
                </c:pt>
                <c:pt idx="1">
                  <c:v>159.6</c:v>
                </c:pt>
                <c:pt idx="2">
                  <c:v>191.51999999999998</c:v>
                </c:pt>
                <c:pt idx="3">
                  <c:v>229.82399999999998</c:v>
                </c:pt>
                <c:pt idx="4">
                  <c:v>275.78879999999998</c:v>
                </c:pt>
                <c:pt idx="5">
                  <c:v>330.94655999999998</c:v>
                </c:pt>
              </c:numCache>
            </c:numRef>
          </c:val>
          <c:extLst>
            <c:ext xmlns:c16="http://schemas.microsoft.com/office/drawing/2014/chart" uri="{C3380CC4-5D6E-409C-BE32-E72D297353CC}">
              <c16:uniqueId val="{00000000-6082-4734-818C-0582223E7D48}"/>
            </c:ext>
          </c:extLst>
        </c:ser>
        <c:ser>
          <c:idx val="1"/>
          <c:order val="1"/>
          <c:tx>
            <c:strRef>
              <c:f>Sheet1!$C$1</c:f>
              <c:strCache>
                <c:ptCount val="1"/>
                <c:pt idx="0">
                  <c:v>Supply</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2018</c:v>
                </c:pt>
                <c:pt idx="1">
                  <c:v>2019</c:v>
                </c:pt>
                <c:pt idx="2">
                  <c:v>2020</c:v>
                </c:pt>
                <c:pt idx="3">
                  <c:v>2021</c:v>
                </c:pt>
                <c:pt idx="4">
                  <c:v>2022</c:v>
                </c:pt>
                <c:pt idx="5">
                  <c:v>2023</c:v>
                </c:pt>
              </c:numCache>
            </c:numRef>
          </c:cat>
          <c:val>
            <c:numRef>
              <c:f>Sheet1!$C$2:$C$7</c:f>
              <c:numCache>
                <c:formatCode>0.0</c:formatCode>
                <c:ptCount val="6"/>
                <c:pt idx="0">
                  <c:v>125</c:v>
                </c:pt>
                <c:pt idx="1">
                  <c:v>135</c:v>
                </c:pt>
                <c:pt idx="2">
                  <c:v>146</c:v>
                </c:pt>
                <c:pt idx="3">
                  <c:v>158</c:v>
                </c:pt>
                <c:pt idx="4">
                  <c:v>171</c:v>
                </c:pt>
                <c:pt idx="5">
                  <c:v>185</c:v>
                </c:pt>
              </c:numCache>
            </c:numRef>
          </c:val>
          <c:extLst>
            <c:ext xmlns:c16="http://schemas.microsoft.com/office/drawing/2014/chart" uri="{C3380CC4-5D6E-409C-BE32-E72D297353CC}">
              <c16:uniqueId val="{00000002-6082-4734-818C-0582223E7D48}"/>
            </c:ext>
          </c:extLst>
        </c:ser>
        <c:dLbls>
          <c:dLblPos val="outEnd"/>
          <c:showLegendKey val="0"/>
          <c:showVal val="1"/>
          <c:showCatName val="0"/>
          <c:showSerName val="0"/>
          <c:showPercent val="0"/>
          <c:showBubbleSize val="0"/>
        </c:dLbls>
        <c:gapWidth val="50"/>
        <c:axId val="716425040"/>
        <c:axId val="716430800"/>
      </c:barChart>
      <c:catAx>
        <c:axId val="71642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16430800"/>
        <c:crosses val="autoZero"/>
        <c:auto val="1"/>
        <c:lblAlgn val="ctr"/>
        <c:lblOffset val="100"/>
        <c:noMultiLvlLbl val="0"/>
      </c:catAx>
      <c:valAx>
        <c:axId val="716430800"/>
        <c:scaling>
          <c:orientation val="minMax"/>
        </c:scaling>
        <c:delete val="1"/>
        <c:axPos val="l"/>
        <c:numFmt formatCode="0.0" sourceLinked="1"/>
        <c:majorTickMark val="none"/>
        <c:minorTickMark val="none"/>
        <c:tickLblPos val="nextTo"/>
        <c:crossAx val="71642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FF3300"/>
                </a:solidFill>
                <a:latin typeface="+mn-lt"/>
                <a:ea typeface="+mn-ea"/>
                <a:cs typeface="+mn-cs"/>
              </a:defRPr>
            </a:pPr>
            <a:r>
              <a:rPr lang="en-US" sz="1400" b="1" dirty="0">
                <a:solidFill>
                  <a:srgbClr val="303123"/>
                </a:solidFill>
              </a:rPr>
              <a:t>Graphite prices 2018–2024 (US$/thousand MT)</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FF3300"/>
              </a:solidFill>
              <a:latin typeface="+mn-lt"/>
              <a:ea typeface="+mn-ea"/>
              <a:cs typeface="+mn-cs"/>
            </a:defRPr>
          </a:pPr>
          <a:endParaRPr lang="en-US"/>
        </a:p>
      </c:txPr>
    </c:title>
    <c:autoTitleDeleted val="0"/>
    <c:plotArea>
      <c:layout>
        <c:manualLayout>
          <c:layoutTarget val="inner"/>
          <c:xMode val="edge"/>
          <c:yMode val="edge"/>
          <c:x val="3.0649347285536678E-2"/>
          <c:y val="9.525065963060686E-2"/>
          <c:w val="0.95824759980660312"/>
          <c:h val="0.70377890428604073"/>
        </c:manualLayout>
      </c:layout>
      <c:lineChart>
        <c:grouping val="standard"/>
        <c:varyColors val="0"/>
        <c:ser>
          <c:idx val="0"/>
          <c:order val="0"/>
          <c:tx>
            <c:strRef>
              <c:f>Sheet1!$B$1</c:f>
              <c:strCache>
                <c:ptCount val="1"/>
                <c:pt idx="0">
                  <c:v>US</c:v>
                </c:pt>
              </c:strCache>
            </c:strRef>
          </c:tx>
          <c:spPr>
            <a:ln w="28575" cap="rnd">
              <a:solidFill>
                <a:schemeClr val="accent1"/>
              </a:solidFill>
              <a:round/>
            </a:ln>
            <a:effectLst/>
          </c:spPr>
          <c:marker>
            <c:symbol val="square"/>
            <c:size val="8"/>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Sheet1!$A$2:$A$29</c:f>
              <c:numCache>
                <c:formatCode>[$-409]mmm\-yy;@</c:formatCode>
                <c:ptCount val="28"/>
                <c:pt idx="0">
                  <c:v>43177</c:v>
                </c:pt>
                <c:pt idx="1">
                  <c:v>43269</c:v>
                </c:pt>
                <c:pt idx="2">
                  <c:v>43344</c:v>
                </c:pt>
                <c:pt idx="3">
                  <c:v>43435</c:v>
                </c:pt>
                <c:pt idx="4">
                  <c:v>43542</c:v>
                </c:pt>
                <c:pt idx="5">
                  <c:v>43634</c:v>
                </c:pt>
                <c:pt idx="6">
                  <c:v>43709</c:v>
                </c:pt>
                <c:pt idx="7">
                  <c:v>43800</c:v>
                </c:pt>
                <c:pt idx="8">
                  <c:v>43908</c:v>
                </c:pt>
                <c:pt idx="9">
                  <c:v>44000</c:v>
                </c:pt>
                <c:pt idx="10">
                  <c:v>44075</c:v>
                </c:pt>
                <c:pt idx="11">
                  <c:v>44166</c:v>
                </c:pt>
                <c:pt idx="12">
                  <c:v>44273</c:v>
                </c:pt>
                <c:pt idx="13">
                  <c:v>44365</c:v>
                </c:pt>
                <c:pt idx="14">
                  <c:v>44440</c:v>
                </c:pt>
                <c:pt idx="15">
                  <c:v>44531</c:v>
                </c:pt>
                <c:pt idx="16">
                  <c:v>44638</c:v>
                </c:pt>
                <c:pt idx="17">
                  <c:v>44730</c:v>
                </c:pt>
                <c:pt idx="18">
                  <c:v>44805</c:v>
                </c:pt>
                <c:pt idx="19">
                  <c:v>44896</c:v>
                </c:pt>
                <c:pt idx="20">
                  <c:v>45003</c:v>
                </c:pt>
                <c:pt idx="21">
                  <c:v>45095</c:v>
                </c:pt>
                <c:pt idx="22">
                  <c:v>45170</c:v>
                </c:pt>
                <c:pt idx="23">
                  <c:v>45261</c:v>
                </c:pt>
                <c:pt idx="24">
                  <c:v>45369</c:v>
                </c:pt>
                <c:pt idx="25">
                  <c:v>45461</c:v>
                </c:pt>
                <c:pt idx="26">
                  <c:v>45536</c:v>
                </c:pt>
                <c:pt idx="27">
                  <c:v>45627</c:v>
                </c:pt>
              </c:numCache>
            </c:numRef>
          </c:cat>
          <c:val>
            <c:numRef>
              <c:f>Sheet1!$B$2:$B$29</c:f>
              <c:numCache>
                <c:formatCode>General</c:formatCode>
                <c:ptCount val="28"/>
                <c:pt idx="0">
                  <c:v>1.57</c:v>
                </c:pt>
                <c:pt idx="1">
                  <c:v>1.5</c:v>
                </c:pt>
                <c:pt idx="2">
                  <c:v>1.56</c:v>
                </c:pt>
                <c:pt idx="3">
                  <c:v>1.53</c:v>
                </c:pt>
                <c:pt idx="4">
                  <c:v>1.44</c:v>
                </c:pt>
                <c:pt idx="5">
                  <c:v>1.34</c:v>
                </c:pt>
                <c:pt idx="6">
                  <c:v>1.31</c:v>
                </c:pt>
                <c:pt idx="7">
                  <c:v>1.29</c:v>
                </c:pt>
                <c:pt idx="8">
                  <c:v>1.31</c:v>
                </c:pt>
                <c:pt idx="9">
                  <c:v>1.28</c:v>
                </c:pt>
                <c:pt idx="10">
                  <c:v>1.3</c:v>
                </c:pt>
                <c:pt idx="11">
                  <c:v>1.33</c:v>
                </c:pt>
                <c:pt idx="12">
                  <c:v>1.33</c:v>
                </c:pt>
                <c:pt idx="13">
                  <c:v>1.3</c:v>
                </c:pt>
                <c:pt idx="14">
                  <c:v>1.39</c:v>
                </c:pt>
                <c:pt idx="15">
                  <c:v>1.48</c:v>
                </c:pt>
                <c:pt idx="16">
                  <c:v>1.64</c:v>
                </c:pt>
                <c:pt idx="17">
                  <c:v>1.73</c:v>
                </c:pt>
                <c:pt idx="18">
                  <c:v>1.63</c:v>
                </c:pt>
                <c:pt idx="19">
                  <c:v>1.59</c:v>
                </c:pt>
                <c:pt idx="20">
                  <c:v>1.54</c:v>
                </c:pt>
                <c:pt idx="21">
                  <c:v>1.44</c:v>
                </c:pt>
                <c:pt idx="22">
                  <c:v>1.44</c:v>
                </c:pt>
                <c:pt idx="23">
                  <c:v>1.36</c:v>
                </c:pt>
                <c:pt idx="24">
                  <c:v>1.35</c:v>
                </c:pt>
                <c:pt idx="25">
                  <c:v>1.37</c:v>
                </c:pt>
                <c:pt idx="26">
                  <c:v>1.38</c:v>
                </c:pt>
                <c:pt idx="27">
                  <c:v>1.38</c:v>
                </c:pt>
              </c:numCache>
            </c:numRef>
          </c:val>
          <c:smooth val="0"/>
          <c:extLst>
            <c:ext xmlns:c16="http://schemas.microsoft.com/office/drawing/2014/chart" uri="{C3380CC4-5D6E-409C-BE32-E72D297353CC}">
              <c16:uniqueId val="{00000000-5CA6-4DBB-A87D-BC3A9B56F7E3}"/>
            </c:ext>
          </c:extLst>
        </c:ser>
        <c:ser>
          <c:idx val="1"/>
          <c:order val="1"/>
          <c:tx>
            <c:strRef>
              <c:f>Sheet1!$C$1</c:f>
              <c:strCache>
                <c:ptCount val="1"/>
                <c:pt idx="0">
                  <c:v>China</c:v>
                </c:pt>
              </c:strCache>
            </c:strRef>
          </c:tx>
          <c:spPr>
            <a:ln w="28575" cap="rnd">
              <a:solidFill>
                <a:schemeClr val="accent2"/>
              </a:solidFill>
              <a:round/>
            </a:ln>
            <a:effectLst/>
          </c:spPr>
          <c:marker>
            <c:symbol val="triangle"/>
            <c:size val="5"/>
            <c:spPr>
              <a:solidFill>
                <a:schemeClr val="accent2"/>
              </a:solidFill>
              <a:ln w="38100">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Sheet1!$A$2:$A$29</c:f>
              <c:numCache>
                <c:formatCode>[$-409]mmm\-yy;@</c:formatCode>
                <c:ptCount val="28"/>
                <c:pt idx="0">
                  <c:v>43177</c:v>
                </c:pt>
                <c:pt idx="1">
                  <c:v>43269</c:v>
                </c:pt>
                <c:pt idx="2">
                  <c:v>43344</c:v>
                </c:pt>
                <c:pt idx="3">
                  <c:v>43435</c:v>
                </c:pt>
                <c:pt idx="4">
                  <c:v>43542</c:v>
                </c:pt>
                <c:pt idx="5">
                  <c:v>43634</c:v>
                </c:pt>
                <c:pt idx="6">
                  <c:v>43709</c:v>
                </c:pt>
                <c:pt idx="7">
                  <c:v>43800</c:v>
                </c:pt>
                <c:pt idx="8">
                  <c:v>43908</c:v>
                </c:pt>
                <c:pt idx="9">
                  <c:v>44000</c:v>
                </c:pt>
                <c:pt idx="10">
                  <c:v>44075</c:v>
                </c:pt>
                <c:pt idx="11">
                  <c:v>44166</c:v>
                </c:pt>
                <c:pt idx="12">
                  <c:v>44273</c:v>
                </c:pt>
                <c:pt idx="13">
                  <c:v>44365</c:v>
                </c:pt>
                <c:pt idx="14">
                  <c:v>44440</c:v>
                </c:pt>
                <c:pt idx="15">
                  <c:v>44531</c:v>
                </c:pt>
                <c:pt idx="16">
                  <c:v>44638</c:v>
                </c:pt>
                <c:pt idx="17">
                  <c:v>44730</c:v>
                </c:pt>
                <c:pt idx="18">
                  <c:v>44805</c:v>
                </c:pt>
                <c:pt idx="19">
                  <c:v>44896</c:v>
                </c:pt>
                <c:pt idx="20">
                  <c:v>45003</c:v>
                </c:pt>
                <c:pt idx="21">
                  <c:v>45095</c:v>
                </c:pt>
                <c:pt idx="22">
                  <c:v>45170</c:v>
                </c:pt>
                <c:pt idx="23">
                  <c:v>45261</c:v>
                </c:pt>
                <c:pt idx="24">
                  <c:v>45369</c:v>
                </c:pt>
                <c:pt idx="25">
                  <c:v>45461</c:v>
                </c:pt>
                <c:pt idx="26">
                  <c:v>45536</c:v>
                </c:pt>
                <c:pt idx="27">
                  <c:v>45627</c:v>
                </c:pt>
              </c:numCache>
            </c:numRef>
          </c:cat>
          <c:val>
            <c:numRef>
              <c:f>Sheet1!$C$2:$C$29</c:f>
              <c:numCache>
                <c:formatCode>General</c:formatCode>
                <c:ptCount val="28"/>
                <c:pt idx="0">
                  <c:v>2.08</c:v>
                </c:pt>
                <c:pt idx="1">
                  <c:v>2.0499999999999998</c:v>
                </c:pt>
                <c:pt idx="2">
                  <c:v>1.99</c:v>
                </c:pt>
                <c:pt idx="3">
                  <c:v>1.96</c:v>
                </c:pt>
                <c:pt idx="4">
                  <c:v>1.72</c:v>
                </c:pt>
                <c:pt idx="5">
                  <c:v>1.77</c:v>
                </c:pt>
                <c:pt idx="6">
                  <c:v>1.74</c:v>
                </c:pt>
                <c:pt idx="7">
                  <c:v>1.53</c:v>
                </c:pt>
                <c:pt idx="8">
                  <c:v>1.47</c:v>
                </c:pt>
                <c:pt idx="9">
                  <c:v>1.7</c:v>
                </c:pt>
                <c:pt idx="10">
                  <c:v>1.86</c:v>
                </c:pt>
                <c:pt idx="11">
                  <c:v>2.2000000000000002</c:v>
                </c:pt>
                <c:pt idx="12">
                  <c:v>1.94</c:v>
                </c:pt>
                <c:pt idx="13">
                  <c:v>1.85</c:v>
                </c:pt>
                <c:pt idx="14">
                  <c:v>2.08</c:v>
                </c:pt>
                <c:pt idx="15">
                  <c:v>2.13</c:v>
                </c:pt>
                <c:pt idx="16">
                  <c:v>2.5499999999999998</c:v>
                </c:pt>
                <c:pt idx="17">
                  <c:v>2.82</c:v>
                </c:pt>
                <c:pt idx="18">
                  <c:v>2.9</c:v>
                </c:pt>
                <c:pt idx="19">
                  <c:v>3</c:v>
                </c:pt>
                <c:pt idx="20">
                  <c:v>2.91</c:v>
                </c:pt>
                <c:pt idx="21">
                  <c:v>2.78</c:v>
                </c:pt>
                <c:pt idx="22">
                  <c:v>2.67</c:v>
                </c:pt>
                <c:pt idx="23">
                  <c:v>2.5499999999999998</c:v>
                </c:pt>
                <c:pt idx="24">
                  <c:v>2.57</c:v>
                </c:pt>
                <c:pt idx="25">
                  <c:v>2.56</c:v>
                </c:pt>
                <c:pt idx="26">
                  <c:v>2.5499999999999998</c:v>
                </c:pt>
                <c:pt idx="27">
                  <c:v>2.54</c:v>
                </c:pt>
              </c:numCache>
            </c:numRef>
          </c:val>
          <c:smooth val="0"/>
          <c:extLst>
            <c:ext xmlns:c16="http://schemas.microsoft.com/office/drawing/2014/chart" uri="{C3380CC4-5D6E-409C-BE32-E72D297353CC}">
              <c16:uniqueId val="{00000001-5CA6-4DBB-A87D-BC3A9B56F7E3}"/>
            </c:ext>
          </c:extLst>
        </c:ser>
        <c:ser>
          <c:idx val="2"/>
          <c:order val="2"/>
          <c:tx>
            <c:strRef>
              <c:f>Sheet1!$D$1</c:f>
              <c:strCache>
                <c:ptCount val="1"/>
                <c:pt idx="0">
                  <c:v>Europe</c:v>
                </c:pt>
              </c:strCache>
            </c:strRef>
          </c:tx>
          <c:spPr>
            <a:ln w="28575" cap="rnd">
              <a:solidFill>
                <a:schemeClr val="accent3"/>
              </a:solidFill>
              <a:round/>
            </a:ln>
            <a:effectLst/>
          </c:spPr>
          <c:marker>
            <c:symbol val="diamond"/>
            <c:size val="10"/>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Sheet1!$A$2:$A$29</c:f>
              <c:numCache>
                <c:formatCode>[$-409]mmm\-yy;@</c:formatCode>
                <c:ptCount val="28"/>
                <c:pt idx="0">
                  <c:v>43177</c:v>
                </c:pt>
                <c:pt idx="1">
                  <c:v>43269</c:v>
                </c:pt>
                <c:pt idx="2">
                  <c:v>43344</c:v>
                </c:pt>
                <c:pt idx="3">
                  <c:v>43435</c:v>
                </c:pt>
                <c:pt idx="4">
                  <c:v>43542</c:v>
                </c:pt>
                <c:pt idx="5">
                  <c:v>43634</c:v>
                </c:pt>
                <c:pt idx="6">
                  <c:v>43709</c:v>
                </c:pt>
                <c:pt idx="7">
                  <c:v>43800</c:v>
                </c:pt>
                <c:pt idx="8">
                  <c:v>43908</c:v>
                </c:pt>
                <c:pt idx="9">
                  <c:v>44000</c:v>
                </c:pt>
                <c:pt idx="10">
                  <c:v>44075</c:v>
                </c:pt>
                <c:pt idx="11">
                  <c:v>44166</c:v>
                </c:pt>
                <c:pt idx="12">
                  <c:v>44273</c:v>
                </c:pt>
                <c:pt idx="13">
                  <c:v>44365</c:v>
                </c:pt>
                <c:pt idx="14">
                  <c:v>44440</c:v>
                </c:pt>
                <c:pt idx="15">
                  <c:v>44531</c:v>
                </c:pt>
                <c:pt idx="16">
                  <c:v>44638</c:v>
                </c:pt>
                <c:pt idx="17">
                  <c:v>44730</c:v>
                </c:pt>
                <c:pt idx="18">
                  <c:v>44805</c:v>
                </c:pt>
                <c:pt idx="19">
                  <c:v>44896</c:v>
                </c:pt>
                <c:pt idx="20">
                  <c:v>45003</c:v>
                </c:pt>
                <c:pt idx="21">
                  <c:v>45095</c:v>
                </c:pt>
                <c:pt idx="22">
                  <c:v>45170</c:v>
                </c:pt>
                <c:pt idx="23">
                  <c:v>45261</c:v>
                </c:pt>
                <c:pt idx="24">
                  <c:v>45369</c:v>
                </c:pt>
                <c:pt idx="25">
                  <c:v>45461</c:v>
                </c:pt>
                <c:pt idx="26">
                  <c:v>45536</c:v>
                </c:pt>
                <c:pt idx="27">
                  <c:v>45627</c:v>
                </c:pt>
              </c:numCache>
            </c:numRef>
          </c:cat>
          <c:val>
            <c:numRef>
              <c:f>Sheet1!$D$2:$D$29</c:f>
              <c:numCache>
                <c:formatCode>General</c:formatCode>
                <c:ptCount val="28"/>
                <c:pt idx="0">
                  <c:v>1.26</c:v>
                </c:pt>
                <c:pt idx="1">
                  <c:v>1.27</c:v>
                </c:pt>
                <c:pt idx="2">
                  <c:v>1.25</c:v>
                </c:pt>
                <c:pt idx="3">
                  <c:v>1.26</c:v>
                </c:pt>
                <c:pt idx="4">
                  <c:v>1.23</c:v>
                </c:pt>
                <c:pt idx="5">
                  <c:v>1.23</c:v>
                </c:pt>
                <c:pt idx="6">
                  <c:v>1.19</c:v>
                </c:pt>
                <c:pt idx="7">
                  <c:v>1.19</c:v>
                </c:pt>
                <c:pt idx="8">
                  <c:v>1.2</c:v>
                </c:pt>
                <c:pt idx="9">
                  <c:v>1.22</c:v>
                </c:pt>
                <c:pt idx="10">
                  <c:v>1.27</c:v>
                </c:pt>
                <c:pt idx="11">
                  <c:v>1.28</c:v>
                </c:pt>
                <c:pt idx="12">
                  <c:v>1.21</c:v>
                </c:pt>
                <c:pt idx="13">
                  <c:v>1.25</c:v>
                </c:pt>
                <c:pt idx="14">
                  <c:v>1.24</c:v>
                </c:pt>
                <c:pt idx="15">
                  <c:v>1.33</c:v>
                </c:pt>
                <c:pt idx="16">
                  <c:v>1.55</c:v>
                </c:pt>
                <c:pt idx="17">
                  <c:v>1.55</c:v>
                </c:pt>
                <c:pt idx="18">
                  <c:v>1.42</c:v>
                </c:pt>
                <c:pt idx="19">
                  <c:v>1.48</c:v>
                </c:pt>
                <c:pt idx="20">
                  <c:v>1.48</c:v>
                </c:pt>
                <c:pt idx="21">
                  <c:v>1.41</c:v>
                </c:pt>
                <c:pt idx="22">
                  <c:v>1.34</c:v>
                </c:pt>
                <c:pt idx="23">
                  <c:v>1.29</c:v>
                </c:pt>
                <c:pt idx="24">
                  <c:v>1.27</c:v>
                </c:pt>
                <c:pt idx="25">
                  <c:v>1.27</c:v>
                </c:pt>
                <c:pt idx="26">
                  <c:v>1.26</c:v>
                </c:pt>
                <c:pt idx="27">
                  <c:v>1.26</c:v>
                </c:pt>
              </c:numCache>
            </c:numRef>
          </c:val>
          <c:smooth val="0"/>
          <c:extLst>
            <c:ext xmlns:c16="http://schemas.microsoft.com/office/drawing/2014/chart" uri="{C3380CC4-5D6E-409C-BE32-E72D297353CC}">
              <c16:uniqueId val="{00000002-5CA6-4DBB-A87D-BC3A9B56F7E3}"/>
            </c:ext>
          </c:extLst>
        </c:ser>
        <c:dLbls>
          <c:showLegendKey val="0"/>
          <c:showVal val="0"/>
          <c:showCatName val="0"/>
          <c:showSerName val="0"/>
          <c:showPercent val="0"/>
          <c:showBubbleSize val="0"/>
        </c:dLbls>
        <c:marker val="1"/>
        <c:smooth val="0"/>
        <c:axId val="426638928"/>
        <c:axId val="426639648"/>
      </c:lineChart>
      <c:dateAx>
        <c:axId val="426638928"/>
        <c:scaling>
          <c:orientation val="minMax"/>
          <c:max val="45658"/>
          <c:min val="43070"/>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426639648"/>
        <c:crosses val="autoZero"/>
        <c:auto val="1"/>
        <c:lblOffset val="100"/>
        <c:baseTimeUnit val="months"/>
        <c:majorUnit val="3"/>
        <c:majorTimeUnit val="months"/>
      </c:dateAx>
      <c:valAx>
        <c:axId val="426639648"/>
        <c:scaling>
          <c:orientation val="minMax"/>
          <c:max val="3.3"/>
          <c:min val="0.9"/>
        </c:scaling>
        <c:delete val="1"/>
        <c:axPos val="l"/>
        <c:majorGridlines>
          <c:spPr>
            <a:ln w="9525" cap="flat" cmpd="sng" algn="ctr">
              <a:noFill/>
              <a:round/>
            </a:ln>
            <a:effectLst/>
          </c:spPr>
        </c:majorGridlines>
        <c:numFmt formatCode="General" sourceLinked="1"/>
        <c:majorTickMark val="out"/>
        <c:minorTickMark val="none"/>
        <c:tickLblPos val="nextTo"/>
        <c:crossAx val="426638928"/>
        <c:crosses val="autoZero"/>
        <c:crossBetween val="between"/>
        <c:majorUnit val="0.5"/>
      </c:valAx>
      <c:spPr>
        <a:solidFill>
          <a:schemeClr val="bg1"/>
        </a:solidFill>
        <a:ln>
          <a:solidFill>
            <a:schemeClr val="bg1">
              <a:lumMod val="85000"/>
            </a:schemeClr>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lumMod val="95000"/>
      </a:schemeClr>
    </a:solidFill>
    <a:ln>
      <a:solidFill>
        <a:schemeClr val="bg1">
          <a:lumMod val="8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E1BE15-BA6B-42D0-B721-0C129575811C}" type="datetimeFigureOut">
              <a:rPr lang="en-US" smtClean="0"/>
              <a:t>4/3/2025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88FE95-34A8-4EDF-A53E-8F5E5BE01369}" type="slidenum">
              <a:rPr lang="en-US" smtClean="0"/>
              <a:t>‹#›</a:t>
            </a:fld>
            <a:endParaRPr lang="en-US" dirty="0"/>
          </a:p>
        </p:txBody>
      </p:sp>
    </p:spTree>
    <p:extLst>
      <p:ext uri="{BB962C8B-B14F-4D97-AF65-F5344CB8AC3E}">
        <p14:creationId xmlns:p14="http://schemas.microsoft.com/office/powerpoint/2010/main" val="2244091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jiahao.baidu.com/s?id=1777917423422346185&amp;wfr=spider&amp;for=p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researchinchina.com/UpLoads/ArticleFreePartPath/20171106105944.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presentation is for internal use only. </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74A98E3-4C52-471A-A827-2E06B8844BF5}"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6593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https://baijiahao.baidu.com/s?id=1757414932647691553&amp;wfr=spider&amp;for=pc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https://xueqiu.com/5951938859/232250617</a:t>
            </a:r>
            <a:endParaRPr lang="zh-CN" altLang="en-US" dirty="0"/>
          </a:p>
          <a:p>
            <a:r>
              <a:rPr lang="en-US" altLang="zh-CN" dirty="0"/>
              <a:t>https://new.qq.com/rain/a/20220803A04T9U00</a:t>
            </a:r>
          </a:p>
          <a:p>
            <a:r>
              <a:rPr lang="en-US" altLang="zh-CN" dirty="0"/>
              <a:t>https://baijiahao.baidu.com/s?id=1757414932647691553&amp;wfr=spider&amp;for=pc</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147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https://baijiahao.baidu.com/s?id=1757414932647691553&amp;wfr=spider&amp;for=pc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https://xueqiu.com/5951938859/232250617</a:t>
            </a:r>
            <a:endParaRPr lang="zh-CN" altLang="en-US" dirty="0"/>
          </a:p>
          <a:p>
            <a:r>
              <a:rPr lang="en-US" altLang="zh-CN" dirty="0"/>
              <a:t>https://new.qq.com/rain/a/20220803A04T9U00</a:t>
            </a:r>
          </a:p>
          <a:p>
            <a:r>
              <a:rPr lang="en-US" altLang="zh-CN" dirty="0"/>
              <a:t>https://baijiahao.baidu.com/s?id=1757414932647691553&amp;wfr=spider&amp;for=pc</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364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https://baijiahao.baidu.com/s?id=1757414932647691553&amp;wfr=spider&amp;for=pc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https://xueqiu.com/5951938859/232250617</a:t>
            </a:r>
            <a:endParaRPr lang="zh-CN" altLang="en-US" dirty="0"/>
          </a:p>
          <a:p>
            <a:r>
              <a:rPr lang="en-US" altLang="zh-CN" dirty="0"/>
              <a:t>https://new.qq.com/rain/a/20220803A04T9U00</a:t>
            </a:r>
          </a:p>
          <a:p>
            <a:r>
              <a:rPr lang="en-US" altLang="zh-CN" dirty="0"/>
              <a:t>https://baijiahao.baidu.com/s?id=1757414932647691553&amp;wfr=spider&amp;for=pc</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72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https://baijiahao.baidu.com/s?id=1757414932647691553&amp;wfr=spider&amp;for=pc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https://xueqiu.com/5951938859/232250617</a:t>
            </a:r>
            <a:endParaRPr lang="zh-CN" altLang="en-US" dirty="0"/>
          </a:p>
          <a:p>
            <a:r>
              <a:rPr lang="en-US" altLang="zh-CN" dirty="0"/>
              <a:t>https://new.qq.com/rain/a/20220803A04T9U00</a:t>
            </a:r>
          </a:p>
          <a:p>
            <a:r>
              <a:rPr lang="en-US" altLang="zh-CN" dirty="0"/>
              <a:t>https://baijiahao.baidu.com/s?id=1757414932647691553&amp;wfr=spider&amp;for=pc</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849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3028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https://www.163.com/dy/article/IFE2KQQ10518WMF4.html</a:t>
            </a:r>
          </a:p>
          <a:p>
            <a:pPr marL="0" indent="0">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FAA53-3FEE-4FA9-B5E6-BAE58AFC69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446700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FAA53-3FEE-4FA9-B5E6-BAE58AFC69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077254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https://businessanalytiq.com/procurementanalytics/index/graphite-price-index/</a:t>
            </a:r>
          </a:p>
          <a:p>
            <a:r>
              <a:rPr lang="en-US" dirty="0"/>
              <a:t>https://investingnews.com/daily/resource-investing/battery-metals-investing/graphite-investing/graphite-forecast/</a:t>
            </a:r>
          </a:p>
        </p:txBody>
      </p:sp>
      <p:sp>
        <p:nvSpPr>
          <p:cNvPr id="4" name="Slide Number Placeholder 3"/>
          <p:cNvSpPr>
            <a:spLocks noGrp="1"/>
          </p:cNvSpPr>
          <p:nvPr>
            <p:ph type="sldNum" sz="quarter" idx="5"/>
          </p:nvPr>
        </p:nvSpPr>
        <p:spPr/>
        <p:txBody>
          <a:bodyPr/>
          <a:lstStyle/>
          <a:p>
            <a:fld id="{DF88FE95-34A8-4EDF-A53E-8F5E5BE01369}" type="slidenum">
              <a:rPr lang="en-US" smtClean="0"/>
              <a:t>26</a:t>
            </a:fld>
            <a:endParaRPr lang="en-US" dirty="0"/>
          </a:p>
        </p:txBody>
      </p:sp>
    </p:spTree>
    <p:extLst>
      <p:ext uri="{BB962C8B-B14F-4D97-AF65-F5344CB8AC3E}">
        <p14:creationId xmlns:p14="http://schemas.microsoft.com/office/powerpoint/2010/main" val="3398002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https://www.chemanalyst.com/Pricing-data/graphite-1433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702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https://www.chemanalyst.com/Pricing-data/graphite-1433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04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https://www.163.com/dy/article/IFE2KQQ10518WMF4.html</a:t>
            </a:r>
          </a:p>
          <a:p>
            <a:r>
              <a:rPr lang="en-US" altLang="zh-CN" dirty="0"/>
              <a:t>https://www.163.com/dy/article/I3VI9P9B0553ST8Q.html</a:t>
            </a:r>
          </a:p>
          <a:p>
            <a:r>
              <a:rPr lang="en-US" altLang="zh-CN" dirty="0"/>
              <a:t>https://www.sohu.com/a/483208002_120723876</a:t>
            </a:r>
          </a:p>
          <a:p>
            <a:r>
              <a:rPr lang="en-US" altLang="zh-CN" dirty="0"/>
              <a:t>http://www.pday.com.cn/Htmls/Report/201711/24516195.html</a:t>
            </a:r>
          </a:p>
          <a:p>
            <a:r>
              <a:rPr lang="en-US" altLang="zh-CN" dirty="0"/>
              <a:t>https://www.stratviewresearch.com/94/isostatic-graphite-market.html</a:t>
            </a:r>
          </a:p>
          <a:p>
            <a:r>
              <a:rPr lang="en-US" altLang="zh-CN" dirty="0"/>
              <a:t>http://www.sungraf.com.cn/caseshow-134-202-1.html</a:t>
            </a:r>
          </a:p>
          <a:p>
            <a:r>
              <a:rPr lang="en-US" altLang="zh-CN" dirty="0"/>
              <a:t>https://zhuanlan.zhihu.com/p/90851968</a:t>
            </a:r>
          </a:p>
          <a:p>
            <a:r>
              <a:rPr lang="en-US" altLang="zh-CN" dirty="0"/>
              <a:t>https://t.10jqka.com.cn/pid_244290080.shtml</a:t>
            </a:r>
            <a:endParaRPr lang="zh-CN" altLang="en-US" dirty="0"/>
          </a:p>
        </p:txBody>
      </p:sp>
      <p:sp>
        <p:nvSpPr>
          <p:cNvPr id="4" name="Slide Number Placeholder 3"/>
          <p:cNvSpPr>
            <a:spLocks noGrp="1"/>
          </p:cNvSpPr>
          <p:nvPr>
            <p:ph type="sldNum" sz="quarter" idx="5"/>
          </p:nvPr>
        </p:nvSpPr>
        <p:spPr/>
        <p:txBody>
          <a:bodyPr/>
          <a:lstStyle/>
          <a:p>
            <a:fld id="{3651B608-EB81-4F43-8342-9480AB34F8CF}" type="slidenum">
              <a:rPr lang="zh-CN" altLang="en-US" smtClean="0"/>
              <a:t>8</a:t>
            </a:fld>
            <a:endParaRPr lang="zh-CN" altLang="en-US"/>
          </a:p>
        </p:txBody>
      </p:sp>
    </p:spTree>
    <p:extLst>
      <p:ext uri="{BB962C8B-B14F-4D97-AF65-F5344CB8AC3E}">
        <p14:creationId xmlns:p14="http://schemas.microsoft.com/office/powerpoint/2010/main" val="1368166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0E67E-A583-4B75-B6C0-232EC0150B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579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0E67E-A583-4B75-B6C0-232EC0150B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2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40E67E-A583-4B75-B6C0-232EC0150B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275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https://www.linkedin.com/pulse/isostatic-graphite-market-latest-report-2023-analysis/</a:t>
            </a:r>
          </a:p>
          <a:p>
            <a:pPr marL="228600" indent="-228600">
              <a:buFont typeface="+mj-lt"/>
              <a:buAutoNum type="arabicPeriod"/>
            </a:pPr>
            <a:r>
              <a:rPr lang="en-US" altLang="zh-CN" dirty="0"/>
              <a:t>https://www.stratviewresearch.com/94/isostatic-graphite-market.html</a:t>
            </a:r>
          </a:p>
          <a:p>
            <a:pPr marL="228600" indent="-228600">
              <a:buFont typeface="+mj-lt"/>
              <a:buAutoNum type="arabicPeriod"/>
            </a:pPr>
            <a:r>
              <a:rPr lang="en-US" altLang="zh-CN" dirty="0"/>
              <a:t>http://www.dhgr.com.cn/wap/field/2019-04-27/21.html</a:t>
            </a:r>
          </a:p>
          <a:p>
            <a:pPr marL="228600" indent="-228600">
              <a:buAutoNum type="arabicPeriod"/>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8725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FAA53-3FEE-4FA9-B5E6-BAE58AFC69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7582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dirty="0"/>
              <a:t>https://www.sglcarbon.com/en/markets-solutions/material/sigrafine-isostatic-graphite/</a:t>
            </a:r>
          </a:p>
          <a:p>
            <a:pPr marL="228600" indent="-228600">
              <a:buAutoNum type="arabicPeriod"/>
            </a:pPr>
            <a:r>
              <a:rPr lang="en-US" altLang="zh-CN" sz="1200" u="none" kern="1200" dirty="0">
                <a:solidFill>
                  <a:schemeClr val="tx1"/>
                </a:solidFill>
                <a:latin typeface="+mn-lt"/>
                <a:ea typeface="+mn-ea"/>
                <a:cs typeface="+mn-cs"/>
                <a:hlinkClick r:id="rId3" tooltip="https://baijiahao.baidu.com/s?id=1777917423422346185&amp;wfr=spider&amp;for=pc">
                  <a:extLst>
                    <a:ext uri="{A12FA001-AC4F-418D-AE19-62706E023703}">
                      <ahyp:hlinkClr xmlns:ahyp="http://schemas.microsoft.com/office/drawing/2018/hyperlinkcolor" val="tx"/>
                    </a:ext>
                  </a:extLst>
                </a:hlinkClick>
              </a:rPr>
              <a:t>https://baijiahao.baidu.com/s?id=1777917423422346185&amp;wfr=spider&amp;for=pc</a:t>
            </a:r>
            <a:endParaRPr lang="en-US" altLang="zh-CN" sz="1200" u="none" kern="1200" dirty="0">
              <a:solidFill>
                <a:schemeClr val="tx1"/>
              </a:solidFill>
              <a:latin typeface="+mn-lt"/>
              <a:ea typeface="+mn-ea"/>
              <a:cs typeface="+mn-cs"/>
            </a:endParaRPr>
          </a:p>
          <a:p>
            <a:pPr marL="228600" indent="-228600">
              <a:buAutoNum type="arabicPeriod"/>
            </a:pPr>
            <a:r>
              <a:rPr lang="en-US" altLang="zh-CN" sz="1200" u="none" kern="1200" dirty="0">
                <a:solidFill>
                  <a:schemeClr val="tx1"/>
                </a:solidFill>
                <a:latin typeface="+mn-lt"/>
                <a:ea typeface="+mn-ea"/>
                <a:cs typeface="+mn-cs"/>
              </a:rPr>
              <a:t>https://www.stratviewresearch.com/94/isostatic-graphite-market.html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b="0" i="0" u="none" strike="noStrike" dirty="0">
                <a:solidFill>
                  <a:srgbClr val="0563C1"/>
                </a:solidFill>
                <a:effectLst/>
                <a:latin typeface="Arial" panose="020B0604020202020204" pitchFamily="34" charset="0"/>
                <a:hlinkClick r:id="rId4">
                  <a:extLst>
                    <a:ext uri="{A12FA001-AC4F-418D-AE19-62706E023703}">
                      <ahyp:hlinkClr xmlns:ahyp="http://schemas.microsoft.com/office/drawing/2018/hyperlinkcolor" val="tx"/>
                    </a:ext>
                  </a:extLst>
                </a:hlinkClick>
              </a:rPr>
              <a:t>http://www.researchinchina.com/UpLoads/ArticleFreePartPath/20171106105944.pdf</a:t>
            </a:r>
            <a:endParaRPr lang="en-US" altLang="zh-CN" b="0" i="0" u="none" strike="noStrike" dirty="0">
              <a:solidFill>
                <a:schemeClr val="tx1"/>
              </a:solidFill>
              <a:effectLst/>
              <a:latin typeface="Arial" panose="020B0604020202020204" pitchFamily="34" charset="0"/>
              <a:hlinkClick r:id="rId4">
                <a:extLst>
                  <a:ext uri="{A12FA001-AC4F-418D-AE19-62706E023703}">
                    <ahyp:hlinkClr xmlns:ahyp="http://schemas.microsoft.com/office/drawing/2018/hyperlinkcolor" val="tx"/>
                  </a:ext>
                </a:extLst>
              </a:hlinkClick>
            </a:endParaRPr>
          </a:p>
          <a:p>
            <a:pPr marL="228600" indent="-228600">
              <a:buAutoNum type="arabicPeriod"/>
            </a:pPr>
            <a:r>
              <a:rPr lang="en-US" altLang="zh-CN" sz="1200" u="none" kern="1200" dirty="0">
                <a:solidFill>
                  <a:schemeClr val="tx1"/>
                </a:solidFill>
                <a:latin typeface="+mn-lt"/>
                <a:ea typeface="+mn-ea"/>
                <a:cs typeface="+mn-cs"/>
              </a:rPr>
              <a:t>https://www.transparencymarketresearch.com/isostatic-graphite-market.html</a:t>
            </a:r>
          </a:p>
          <a:p>
            <a:pPr marL="228600" indent="-228600">
              <a:buAutoNum type="arabicPeriod"/>
            </a:pPr>
            <a:r>
              <a:rPr lang="en-US" altLang="zh-CN" sz="1200" u="none" kern="1200" dirty="0">
                <a:solidFill>
                  <a:schemeClr val="tx1"/>
                </a:solidFill>
                <a:latin typeface="+mn-lt"/>
                <a:ea typeface="+mn-ea"/>
                <a:cs typeface="+mn-cs"/>
              </a:rPr>
              <a:t>https://www.nature.com/articles/s41598-021-81861-w</a:t>
            </a:r>
          </a:p>
          <a:p>
            <a:pPr marL="228600" indent="-228600">
              <a:buAutoNum type="arabicPeriod"/>
            </a:pPr>
            <a:r>
              <a:rPr lang="en-US" altLang="zh-CN" sz="1200" u="none" kern="1200" dirty="0">
                <a:solidFill>
                  <a:schemeClr val="tx1"/>
                </a:solidFill>
                <a:latin typeface="+mn-lt"/>
                <a:ea typeface="+mn-ea"/>
                <a:cs typeface="+mn-cs"/>
              </a:rPr>
              <a:t>https://link.springer.com/article/10.1007/s13632-018-0478-6</a:t>
            </a:r>
          </a:p>
          <a:p>
            <a:pPr marL="228600" indent="-228600">
              <a:buAutoNum type="arabicPeriod"/>
            </a:pPr>
            <a:r>
              <a:rPr lang="en-US" altLang="zh-CN" sz="1800" u="sng" dirty="0">
                <a:solidFill>
                  <a:srgbClr val="0000FF"/>
                </a:solidFill>
                <a:effectLst/>
                <a:latin typeface="等线" panose="02010600030101010101" pitchFamily="2" charset="-122"/>
                <a:cs typeface="Times New Roman" panose="02020603050405020304" pitchFamily="18" charset="0"/>
              </a:rPr>
              <a:t>http://zrzy.hebei.gov.cn/heb/gongk/gkml/kjxx/gjjl/10612618590827732992.html</a:t>
            </a:r>
            <a:endParaRPr lang="zh-CN" altLang="en-US" sz="12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01998-1AB1-FB45-8A11-A5E2A86554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861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pPr marL="228600" indent="-228600">
              <a:buAutoNum type="arabicPeriod"/>
            </a:pPr>
            <a:r>
              <a:rPr lang="en-US" dirty="0"/>
              <a:t>https://www.statista.com/statistics/267366/world-graphite-production/</a:t>
            </a:r>
          </a:p>
          <a:p>
            <a:pPr marL="228600" indent="-228600">
              <a:buAutoNum type="arabicPeriod"/>
            </a:pPr>
            <a:r>
              <a:rPr lang="en-US" dirty="0"/>
              <a:t>https://tmec.com.ua/en/article/10-top-graphite-mining-countries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07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8FE95-34A8-4EDF-A53E-8F5E5BE01369}" type="slidenum">
              <a:rPr lang="en-US" smtClean="0"/>
              <a:t>15</a:t>
            </a:fld>
            <a:endParaRPr lang="en-US" dirty="0"/>
          </a:p>
        </p:txBody>
      </p:sp>
    </p:spTree>
    <p:extLst>
      <p:ext uri="{BB962C8B-B14F-4D97-AF65-F5344CB8AC3E}">
        <p14:creationId xmlns:p14="http://schemas.microsoft.com/office/powerpoint/2010/main" val="109232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https://baijiahao.baidu.com/s?id=1757414932647691553&amp;wfr=spider&amp;for=pc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https://xueqiu.com/5951938859/232250617</a:t>
            </a:r>
            <a:endParaRPr lang="zh-CN" altLang="en-US" dirty="0"/>
          </a:p>
          <a:p>
            <a:r>
              <a:rPr lang="en-US" altLang="zh-CN" dirty="0"/>
              <a:t>https://new.qq.com/rain/a/20220803A04T9U00</a:t>
            </a:r>
          </a:p>
          <a:p>
            <a:r>
              <a:rPr lang="en-US" altLang="zh-CN" dirty="0"/>
              <a:t>https://baijiahao.baidu.com/s?id=1757414932647691553&amp;wfr=spider&amp;for=pc</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88FE95-34A8-4EDF-A53E-8F5E5BE013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96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tags" Target="../tags/tag4.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5.xml"/><Relationship Id="rId1" Type="http://schemas.openxmlformats.org/officeDocument/2006/relationships/tags" Target="../tags/tag5.xml"/><Relationship Id="rId4"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tags" Target="../tags/tag6.xml"/><Relationship Id="rId4" Type="http://schemas.openxmlformats.org/officeDocument/2006/relationships/image" Target="../media/image2.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42762" y="2286000"/>
            <a:ext cx="10993334"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dirty="0"/>
              <a:t>Click to edit Master title style</a:t>
            </a:r>
          </a:p>
        </p:txBody>
      </p:sp>
      <p:sp>
        <p:nvSpPr>
          <p:cNvPr id="3" name="Subtitle 2"/>
          <p:cNvSpPr>
            <a:spLocks noGrp="1"/>
          </p:cNvSpPr>
          <p:nvPr>
            <p:ph type="subTitle" idx="1"/>
          </p:nvPr>
        </p:nvSpPr>
        <p:spPr bwMode="gray">
          <a:xfrm>
            <a:off x="442762" y="3399536"/>
            <a:ext cx="10993334"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dirty="0"/>
              <a:t>Click to edit Master subtitle style</a:t>
            </a:r>
          </a:p>
        </p:txBody>
      </p:sp>
    </p:spTree>
    <p:extLst>
      <p:ext uri="{BB962C8B-B14F-4D97-AF65-F5344CB8AC3E}">
        <p14:creationId xmlns:p14="http://schemas.microsoft.com/office/powerpoint/2010/main" val="867557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27586217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71638" y="2286000"/>
            <a:ext cx="10964458"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dirty="0"/>
              <a:t>Click to edit Master title style</a:t>
            </a:r>
          </a:p>
        </p:txBody>
      </p:sp>
      <p:sp>
        <p:nvSpPr>
          <p:cNvPr id="3" name="Subtitle 2"/>
          <p:cNvSpPr>
            <a:spLocks noGrp="1"/>
          </p:cNvSpPr>
          <p:nvPr>
            <p:ph type="subTitle" idx="1"/>
          </p:nvPr>
        </p:nvSpPr>
        <p:spPr bwMode="gray">
          <a:xfrm>
            <a:off x="471638" y="3399536"/>
            <a:ext cx="10964458"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dirty="0"/>
              <a:t>Click to edit Master subtitle style</a:t>
            </a:r>
          </a:p>
        </p:txBody>
      </p:sp>
    </p:spTree>
    <p:extLst>
      <p:ext uri="{BB962C8B-B14F-4D97-AF65-F5344CB8AC3E}">
        <p14:creationId xmlns:p14="http://schemas.microsoft.com/office/powerpoint/2010/main" val="1792866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245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510139" y="2286000"/>
            <a:ext cx="10925957"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dirty="0"/>
              <a:t>Click to edit Master title style</a:t>
            </a:r>
          </a:p>
        </p:txBody>
      </p:sp>
      <p:sp>
        <p:nvSpPr>
          <p:cNvPr id="3" name="Subtitle 2"/>
          <p:cNvSpPr>
            <a:spLocks noGrp="1"/>
          </p:cNvSpPr>
          <p:nvPr>
            <p:ph type="subTitle" idx="1"/>
          </p:nvPr>
        </p:nvSpPr>
        <p:spPr bwMode="gray">
          <a:xfrm>
            <a:off x="510139" y="3399536"/>
            <a:ext cx="10925957"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1328490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1"/>
            <a:ext cx="12192000"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1857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365760" y="2286000"/>
            <a:ext cx="11082528"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a:t>Click to edit Master title style</a:t>
            </a:r>
            <a:endParaRPr lang="en-US" dirty="0"/>
          </a:p>
        </p:txBody>
      </p:sp>
      <p:sp>
        <p:nvSpPr>
          <p:cNvPr id="8" name="Subtitle 2"/>
          <p:cNvSpPr>
            <a:spLocks noGrp="1"/>
          </p:cNvSpPr>
          <p:nvPr>
            <p:ph type="subTitle" idx="1"/>
          </p:nvPr>
        </p:nvSpPr>
        <p:spPr bwMode="gray">
          <a:xfrm>
            <a:off x="365760" y="3399536"/>
            <a:ext cx="11082528"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698515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41588846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Closing">
    <p:bg bwMode="auto">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228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9917844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32394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422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09936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26859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1646870276"/>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rgbClr val="007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 name="Straight Connector 1">
            <a:extLst>
              <a:ext uri="{FF2B5EF4-FFF2-40B4-BE49-F238E27FC236}">
                <a16:creationId xmlns:a16="http://schemas.microsoft.com/office/drawing/2014/main" id="{DC29D8BF-663D-3533-E478-B4DA8A15EFAC}"/>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19">
            <a:extLst>
              <a:ext uri="{FF2B5EF4-FFF2-40B4-BE49-F238E27FC236}">
                <a16:creationId xmlns:a16="http://schemas.microsoft.com/office/drawing/2014/main" id="{18F41089-D338-8DE5-E2E5-835244F60B12}"/>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r>
              <a:rPr lang="en-US"/>
              <a:t>Shiwangi Ukey</a:t>
            </a:r>
            <a:endParaRPr lang="en-US" dirty="0"/>
          </a:p>
        </p:txBody>
      </p:sp>
      <p:sp>
        <p:nvSpPr>
          <p:cNvPr id="4" name="Title 3">
            <a:extLst>
              <a:ext uri="{FF2B5EF4-FFF2-40B4-BE49-F238E27FC236}">
                <a16:creationId xmlns:a16="http://schemas.microsoft.com/office/drawing/2014/main" id="{BC644BF9-DB23-376C-5ABA-5DCF45222480}"/>
              </a:ext>
            </a:extLst>
          </p:cNvPr>
          <p:cNvSpPr>
            <a:spLocks noGrp="1"/>
          </p:cNvSpPr>
          <p:nvPr>
            <p:ph type="title"/>
          </p:nvPr>
        </p:nvSpPr>
        <p:spPr>
          <a:xfrm>
            <a:off x="0" y="0"/>
            <a:ext cx="10260000" cy="365760"/>
          </a:xfrm>
          <a:solidFill>
            <a:srgbClr val="007BA7"/>
          </a:solidFill>
          <a:ln>
            <a:noFill/>
          </a:ln>
        </p:spPr>
        <p:txBody>
          <a:bodyPr/>
          <a:lstStyle>
            <a:lvl1pPr marL="85725" indent="0">
              <a:defRPr sz="1800" b="1">
                <a:solidFill>
                  <a:schemeClr val="bg1"/>
                </a:solidFill>
                <a:latin typeface="+mn-lt"/>
              </a:defRPr>
            </a:lvl1pPr>
          </a:lstStyle>
          <a:p>
            <a:r>
              <a:rPr lang="en-US" dirty="0"/>
              <a:t>Click to edit Master title style</a:t>
            </a:r>
            <a:endParaRPr lang="en-IN" dirty="0"/>
          </a:p>
        </p:txBody>
      </p:sp>
      <p:sp>
        <p:nvSpPr>
          <p:cNvPr id="7" name="Rectangle 6">
            <a:extLst>
              <a:ext uri="{FF2B5EF4-FFF2-40B4-BE49-F238E27FC236}">
                <a16:creationId xmlns:a16="http://schemas.microsoft.com/office/drawing/2014/main" id="{E7441512-6058-D741-87CB-6FF12A5B4B43}"/>
              </a:ext>
            </a:extLst>
          </p:cNvPr>
          <p:cNvSpPr/>
          <p:nvPr userDrawn="1"/>
        </p:nvSpPr>
        <p:spPr>
          <a:xfrm>
            <a:off x="10286996" y="0"/>
            <a:ext cx="1905003" cy="365760"/>
          </a:xfrm>
          <a:prstGeom prst="rect">
            <a:avLst/>
          </a:prstGeom>
          <a:solidFill>
            <a:srgbClr val="00808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INTERIM REPORT</a:t>
            </a:r>
            <a:endParaRPr lang="en-IN" sz="1400" b="1" dirty="0">
              <a:solidFill>
                <a:schemeClr val="bg1"/>
              </a:solidFill>
            </a:endParaRPr>
          </a:p>
        </p:txBody>
      </p:sp>
    </p:spTree>
    <p:extLst>
      <p:ext uri="{BB962C8B-B14F-4D97-AF65-F5344CB8AC3E}">
        <p14:creationId xmlns:p14="http://schemas.microsoft.com/office/powerpoint/2010/main" val="15944453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81263" y="2286000"/>
            <a:ext cx="10954833"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dirty="0"/>
              <a:t>Click to edit Master title style</a:t>
            </a:r>
          </a:p>
        </p:txBody>
      </p:sp>
      <p:sp>
        <p:nvSpPr>
          <p:cNvPr id="3" name="Subtitle 2"/>
          <p:cNvSpPr>
            <a:spLocks noGrp="1"/>
          </p:cNvSpPr>
          <p:nvPr>
            <p:ph type="subTitle" idx="1"/>
          </p:nvPr>
        </p:nvSpPr>
        <p:spPr bwMode="gray">
          <a:xfrm>
            <a:off x="481263" y="3399536"/>
            <a:ext cx="10954833"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dirty="0"/>
              <a:t>Click to edit Master subtitle style</a:t>
            </a:r>
          </a:p>
        </p:txBody>
      </p:sp>
    </p:spTree>
    <p:extLst>
      <p:ext uri="{BB962C8B-B14F-4D97-AF65-F5344CB8AC3E}">
        <p14:creationId xmlns:p14="http://schemas.microsoft.com/office/powerpoint/2010/main" val="36831520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1510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94636" y="2286000"/>
            <a:ext cx="11041460"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dirty="0"/>
              <a:t>Click to edit Master title style</a:t>
            </a:r>
          </a:p>
        </p:txBody>
      </p:sp>
      <p:sp>
        <p:nvSpPr>
          <p:cNvPr id="3" name="Subtitle 2"/>
          <p:cNvSpPr>
            <a:spLocks noGrp="1"/>
          </p:cNvSpPr>
          <p:nvPr>
            <p:ph type="subTitle" idx="1"/>
          </p:nvPr>
        </p:nvSpPr>
        <p:spPr bwMode="gray">
          <a:xfrm>
            <a:off x="394636" y="3399536"/>
            <a:ext cx="11041460"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dirty="0"/>
              <a:t>Click to edit Master subtitle style</a:t>
            </a:r>
          </a:p>
        </p:txBody>
      </p:sp>
    </p:spTree>
    <p:extLst>
      <p:ext uri="{BB962C8B-B14F-4D97-AF65-F5344CB8AC3E}">
        <p14:creationId xmlns:p14="http://schemas.microsoft.com/office/powerpoint/2010/main" val="39340973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1"/>
            <a:ext cx="12192000"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339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356135" y="2286000"/>
            <a:ext cx="11092153"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a:t>Click to edit Master title style</a:t>
            </a:r>
            <a:endParaRPr lang="en-US" dirty="0"/>
          </a:p>
        </p:txBody>
      </p:sp>
      <p:sp>
        <p:nvSpPr>
          <p:cNvPr id="8" name="Subtitle 2"/>
          <p:cNvSpPr>
            <a:spLocks noGrp="1"/>
          </p:cNvSpPr>
          <p:nvPr>
            <p:ph type="subTitle" idx="1"/>
          </p:nvPr>
        </p:nvSpPr>
        <p:spPr bwMode="gray">
          <a:xfrm>
            <a:off x="356135" y="3399536"/>
            <a:ext cx="11092153"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42001409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86169471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567891" y="2286000"/>
            <a:ext cx="10868205"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dirty="0"/>
              <a:t>Click to edit Master title style</a:t>
            </a:r>
          </a:p>
        </p:txBody>
      </p:sp>
      <p:sp>
        <p:nvSpPr>
          <p:cNvPr id="3" name="Subtitle 2"/>
          <p:cNvSpPr>
            <a:spLocks noGrp="1"/>
          </p:cNvSpPr>
          <p:nvPr>
            <p:ph type="subTitle" idx="1"/>
          </p:nvPr>
        </p:nvSpPr>
        <p:spPr bwMode="gray">
          <a:xfrm>
            <a:off x="567891" y="3399536"/>
            <a:ext cx="10868205"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dirty="0"/>
              <a:t>Click to edit Master subtitle style</a:t>
            </a:r>
          </a:p>
        </p:txBody>
      </p:sp>
    </p:spTree>
    <p:extLst>
      <p:ext uri="{BB962C8B-B14F-4D97-AF65-F5344CB8AC3E}">
        <p14:creationId xmlns:p14="http://schemas.microsoft.com/office/powerpoint/2010/main" val="10772771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26075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30002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1670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4284083575"/>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cSld name="1_Blue Transition Slide">
    <p:spTree>
      <p:nvGrpSpPr>
        <p:cNvPr id="1" name=""/>
        <p:cNvGrpSpPr/>
        <p:nvPr/>
      </p:nvGrpSpPr>
      <p:grpSpPr>
        <a:xfrm>
          <a:off x="0" y="0"/>
          <a:ext cx="0" cy="0"/>
          <a:chOff x="0" y="0"/>
          <a:chExt cx="0" cy="0"/>
        </a:xfrm>
      </p:grpSpPr>
      <p:sp>
        <p:nvSpPr>
          <p:cNvPr id="4" name="Rectangle 3" hidden="1"/>
          <p:cNvSpPr>
            <a:spLocks/>
          </p:cNvSpPr>
          <p:nvPr userDrawn="1"/>
        </p:nvSpPr>
        <p:spPr bwMode="auto">
          <a:xfrm>
            <a:off x="6208713" y="282575"/>
            <a:ext cx="2725737" cy="2044700"/>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5" name="Rectangle 4" hidden="1"/>
          <p:cNvSpPr>
            <a:spLocks/>
          </p:cNvSpPr>
          <p:nvPr userDrawn="1"/>
        </p:nvSpPr>
        <p:spPr bwMode="auto">
          <a:xfrm>
            <a:off x="9161463" y="282575"/>
            <a:ext cx="2725737" cy="2044700"/>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6" name="Rectangle 5" hidden="1"/>
          <p:cNvSpPr>
            <a:spLocks/>
          </p:cNvSpPr>
          <p:nvPr userDrawn="1"/>
        </p:nvSpPr>
        <p:spPr bwMode="auto">
          <a:xfrm>
            <a:off x="3257550" y="2428875"/>
            <a:ext cx="2725738" cy="2043113"/>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7" name="Rectangle 6" hidden="1"/>
          <p:cNvSpPr>
            <a:spLocks/>
          </p:cNvSpPr>
          <p:nvPr userDrawn="1"/>
        </p:nvSpPr>
        <p:spPr bwMode="auto">
          <a:xfrm>
            <a:off x="6208713" y="2428875"/>
            <a:ext cx="2725737" cy="2043113"/>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8" name="Rectangle 7" hidden="1"/>
          <p:cNvSpPr>
            <a:spLocks/>
          </p:cNvSpPr>
          <p:nvPr userDrawn="1"/>
        </p:nvSpPr>
        <p:spPr bwMode="auto">
          <a:xfrm>
            <a:off x="9161463" y="2428875"/>
            <a:ext cx="2725737" cy="2043113"/>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9" name="Rectangle 8" hidden="1"/>
          <p:cNvSpPr>
            <a:spLocks/>
          </p:cNvSpPr>
          <p:nvPr userDrawn="1"/>
        </p:nvSpPr>
        <p:spPr bwMode="auto">
          <a:xfrm>
            <a:off x="304800" y="4573588"/>
            <a:ext cx="2725738" cy="2044700"/>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10" name="Rectangle 9" hidden="1"/>
          <p:cNvSpPr>
            <a:spLocks/>
          </p:cNvSpPr>
          <p:nvPr userDrawn="1"/>
        </p:nvSpPr>
        <p:spPr bwMode="auto">
          <a:xfrm>
            <a:off x="6208713" y="4573588"/>
            <a:ext cx="2725737" cy="2044700"/>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11" name="Rectangle 10" hidden="1"/>
          <p:cNvSpPr>
            <a:spLocks/>
          </p:cNvSpPr>
          <p:nvPr userDrawn="1"/>
        </p:nvSpPr>
        <p:spPr bwMode="auto">
          <a:xfrm>
            <a:off x="9161463" y="4573588"/>
            <a:ext cx="2725737" cy="2044700"/>
          </a:xfrm>
          <a:prstGeom prst="rect">
            <a:avLst/>
          </a:prstGeom>
          <a:noFill/>
          <a:ln w="9525" cap="flat" cmpd="sng" algn="ctr">
            <a:solidFill>
              <a:schemeClr val="accent2"/>
            </a:solidFill>
            <a:prstDash val="sysDash"/>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endParaRPr lang="en-US" altLang="en-US" dirty="0">
              <a:solidFill>
                <a:srgbClr val="FFFFFF"/>
              </a:solidFill>
            </a:endParaRPr>
          </a:p>
        </p:txBody>
      </p:sp>
      <p:sp>
        <p:nvSpPr>
          <p:cNvPr id="17" name="fr" descr=".&#10;Corning Restricted                .&#10;          ." hidden="1"/>
          <p:cNvSpPr txBox="1"/>
          <p:nvPr userDrawn="1"/>
        </p:nvSpPr>
        <p:spPr>
          <a:xfrm>
            <a:off x="0" y="6305550"/>
            <a:ext cx="12192000" cy="565150"/>
          </a:xfrm>
          <a:prstGeom prst="rect">
            <a:avLst/>
          </a:prstGeom>
          <a:noFill/>
        </p:spPr>
        <p:txBody>
          <a:bodyPr>
            <a:spAutoFit/>
          </a:bodyPr>
          <a:lstStyle/>
          <a:p>
            <a:pPr algn="r">
              <a:defRPr/>
            </a:pPr>
            <a:r>
              <a:rPr lang="en-US" sz="800" dirty="0">
                <a:solidFill>
                  <a:srgbClr val="FFFFFF"/>
                </a:solidFill>
                <a:latin typeface="arial"/>
              </a:rPr>
              <a:t>.</a:t>
            </a:r>
          </a:p>
          <a:p>
            <a:pPr algn="r">
              <a:defRPr/>
            </a:pPr>
            <a:r>
              <a:rPr lang="en-US" sz="1467" dirty="0">
                <a:solidFill>
                  <a:srgbClr val="000000"/>
                </a:solidFill>
                <a:latin typeface="arial"/>
              </a:rPr>
              <a:t>Corning Restricted </a:t>
            </a:r>
            <a:r>
              <a:rPr lang="en-US" sz="800" dirty="0">
                <a:solidFill>
                  <a:srgbClr val="FFFFFF"/>
                </a:solidFill>
                <a:latin typeface="arial"/>
              </a:rPr>
              <a:t>.</a:t>
            </a:r>
          </a:p>
          <a:p>
            <a:pPr algn="r">
              <a:defRPr/>
            </a:pPr>
            <a:r>
              <a:rPr lang="en-US" sz="800" dirty="0">
                <a:solidFill>
                  <a:srgbClr val="FFFFFF"/>
                </a:solidFill>
                <a:latin typeface="arial"/>
              </a:rPr>
              <a:t> .</a:t>
            </a:r>
          </a:p>
        </p:txBody>
      </p:sp>
      <p:sp>
        <p:nvSpPr>
          <p:cNvPr id="2" name="Title 1"/>
          <p:cNvSpPr>
            <a:spLocks noGrp="1"/>
          </p:cNvSpPr>
          <p:nvPr>
            <p:ph type="title"/>
          </p:nvPr>
        </p:nvSpPr>
        <p:spPr>
          <a:xfrm>
            <a:off x="633623" y="2320446"/>
            <a:ext cx="7924800" cy="572529"/>
          </a:xfrm>
        </p:spPr>
        <p:txBody>
          <a:bodyPr>
            <a:spAutoFit/>
          </a:bodyPr>
          <a:lstStyle>
            <a:lvl1pPr algn="l">
              <a:lnSpc>
                <a:spcPct val="90000"/>
              </a:lnSpc>
              <a:defRPr sz="3467" b="0" cap="none">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040" y="2943479"/>
            <a:ext cx="7924800" cy="461665"/>
          </a:xfrm>
        </p:spPr>
        <p:txBody>
          <a:bodyPr>
            <a:spAutoFit/>
          </a:bodyPr>
          <a:lstStyle>
            <a:lvl1pPr marL="0" indent="0">
              <a:buNone/>
              <a:defRPr sz="2400" cap="none">
                <a:solidFill>
                  <a:schemeClr val="accent1"/>
                </a:solidFill>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a:t>Click to edit Master text styles</a:t>
            </a:r>
          </a:p>
        </p:txBody>
      </p:sp>
      <p:sp>
        <p:nvSpPr>
          <p:cNvPr id="18" name="TextBox 17">
            <a:extLst>
              <a:ext uri="{FF2B5EF4-FFF2-40B4-BE49-F238E27FC236}">
                <a16:creationId xmlns:a16="http://schemas.microsoft.com/office/drawing/2014/main" id="{9F45D448-E113-48D0-939B-4214836632EC}"/>
              </a:ext>
            </a:extLst>
          </p:cNvPr>
          <p:cNvSpPr txBox="1"/>
          <p:nvPr userDrawn="1"/>
        </p:nvSpPr>
        <p:spPr>
          <a:xfrm>
            <a:off x="11269663" y="6506832"/>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DF8135A-E504-4F9B-A0EE-425421D1164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19" name="Straight Connector 18">
            <a:extLst>
              <a:ext uri="{FF2B5EF4-FFF2-40B4-BE49-F238E27FC236}">
                <a16:creationId xmlns:a16="http://schemas.microsoft.com/office/drawing/2014/main" id="{F68DEDF6-5C72-4D30-8BD9-9C0CBE151E95}"/>
              </a:ext>
            </a:extLst>
          </p:cNvPr>
          <p:cNvCxnSpPr/>
          <p:nvPr userDrawn="1"/>
        </p:nvCxnSpPr>
        <p:spPr>
          <a:xfrm>
            <a:off x="11428413" y="6568744"/>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2693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2387" y="2286000"/>
            <a:ext cx="10983709"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a:t>Click to edit Master title style</a:t>
            </a:r>
          </a:p>
        </p:txBody>
      </p:sp>
      <p:sp>
        <p:nvSpPr>
          <p:cNvPr id="3" name="Subtitle 2"/>
          <p:cNvSpPr>
            <a:spLocks noGrp="1"/>
          </p:cNvSpPr>
          <p:nvPr>
            <p:ph type="subTitle" idx="1"/>
          </p:nvPr>
        </p:nvSpPr>
        <p:spPr bwMode="gray">
          <a:xfrm>
            <a:off x="452387" y="3399536"/>
            <a:ext cx="10983709"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a:t>Click to edit Master subtitle style</a:t>
            </a:r>
          </a:p>
        </p:txBody>
      </p:sp>
    </p:spTree>
    <p:extLst>
      <p:ext uri="{BB962C8B-B14F-4D97-AF65-F5344CB8AC3E}">
        <p14:creationId xmlns:p14="http://schemas.microsoft.com/office/powerpoint/2010/main" val="42403859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3735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81001" y="2286000"/>
            <a:ext cx="11055096"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a:t>Click to edit Master title style</a:t>
            </a:r>
          </a:p>
        </p:txBody>
      </p:sp>
      <p:sp>
        <p:nvSpPr>
          <p:cNvPr id="3" name="Subtitle 2"/>
          <p:cNvSpPr>
            <a:spLocks noGrp="1"/>
          </p:cNvSpPr>
          <p:nvPr>
            <p:ph type="subTitle" idx="1"/>
          </p:nvPr>
        </p:nvSpPr>
        <p:spPr bwMode="gray">
          <a:xfrm>
            <a:off x="381001" y="3399536"/>
            <a:ext cx="11055096"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dirty="0"/>
              <a:t>Click to edit Master subtitle style</a:t>
            </a:r>
          </a:p>
        </p:txBody>
      </p:sp>
    </p:spTree>
    <p:extLst>
      <p:ext uri="{BB962C8B-B14F-4D97-AF65-F5344CB8AC3E}">
        <p14:creationId xmlns:p14="http://schemas.microsoft.com/office/powerpoint/2010/main" val="2741390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1"/>
            <a:ext cx="12192000"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4031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347133" y="2286000"/>
            <a:ext cx="11101155"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a:t>Click to edit Master title style</a:t>
            </a:r>
          </a:p>
        </p:txBody>
      </p:sp>
      <p:sp>
        <p:nvSpPr>
          <p:cNvPr id="8" name="Subtitle 2"/>
          <p:cNvSpPr>
            <a:spLocks noGrp="1"/>
          </p:cNvSpPr>
          <p:nvPr>
            <p:ph type="subTitle" idx="1"/>
          </p:nvPr>
        </p:nvSpPr>
        <p:spPr bwMode="gray">
          <a:xfrm>
            <a:off x="347133" y="3399536"/>
            <a:ext cx="11101155"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a:t>Click to edit Master subtitle style</a:t>
            </a:r>
          </a:p>
        </p:txBody>
      </p:sp>
    </p:spTree>
    <p:extLst>
      <p:ext uri="{BB962C8B-B14F-4D97-AF65-F5344CB8AC3E}">
        <p14:creationId xmlns:p14="http://schemas.microsoft.com/office/powerpoint/2010/main" val="421186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auto">
          <a:xfrm>
            <a:off x="0" y="-1"/>
            <a:ext cx="12192000"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2710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5448660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245106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9528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39112"/>
            <a:ext cx="11582400" cy="914400"/>
          </a:xfrm>
        </p:spPr>
        <p:txBody>
          <a:bodyPr/>
          <a:lstStyle/>
          <a:p>
            <a:r>
              <a:rPr lang="en-US"/>
              <a:t>Click to edit Master title style</a:t>
            </a:r>
          </a:p>
        </p:txBody>
      </p:sp>
    </p:spTree>
    <p:extLst>
      <p:ext uri="{BB962C8B-B14F-4D97-AF65-F5344CB8AC3E}">
        <p14:creationId xmlns:p14="http://schemas.microsoft.com/office/powerpoint/2010/main" val="1907274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2216674503"/>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516467" y="2286000"/>
            <a:ext cx="10919629"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dirty="0"/>
              <a:t>Click to edit Master title style</a:t>
            </a:r>
          </a:p>
        </p:txBody>
      </p:sp>
      <p:sp>
        <p:nvSpPr>
          <p:cNvPr id="3" name="Subtitle 2"/>
          <p:cNvSpPr>
            <a:spLocks noGrp="1"/>
          </p:cNvSpPr>
          <p:nvPr>
            <p:ph type="subTitle" idx="1"/>
          </p:nvPr>
        </p:nvSpPr>
        <p:spPr bwMode="gray">
          <a:xfrm>
            <a:off x="516467" y="3399536"/>
            <a:ext cx="10919629"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dirty="0"/>
              <a:t>Click to edit Master subtitle style</a:t>
            </a:r>
          </a:p>
        </p:txBody>
      </p:sp>
    </p:spTree>
    <p:extLst>
      <p:ext uri="{BB962C8B-B14F-4D97-AF65-F5344CB8AC3E}">
        <p14:creationId xmlns:p14="http://schemas.microsoft.com/office/powerpoint/2010/main" val="28851534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8617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74133" y="2286000"/>
            <a:ext cx="10961963"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dirty="0"/>
              <a:t>Click to edit Master title style</a:t>
            </a:r>
          </a:p>
        </p:txBody>
      </p:sp>
      <p:sp>
        <p:nvSpPr>
          <p:cNvPr id="3" name="Subtitle 2"/>
          <p:cNvSpPr>
            <a:spLocks noGrp="1"/>
          </p:cNvSpPr>
          <p:nvPr>
            <p:ph type="subTitle" idx="1"/>
          </p:nvPr>
        </p:nvSpPr>
        <p:spPr bwMode="gray">
          <a:xfrm>
            <a:off x="474133" y="3399536"/>
            <a:ext cx="10961963"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120673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t="7566" b="7566"/>
          <a:stretch/>
        </p:blipFill>
        <p:spPr bwMode="auto">
          <a:xfrm>
            <a:off x="-16042" y="-1"/>
            <a:ext cx="12208041"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5968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2974848" y="2286000"/>
            <a:ext cx="8473440"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a:t>Click to edit Master title style</a:t>
            </a:r>
            <a:endParaRPr lang="en-US" dirty="0"/>
          </a:p>
        </p:txBody>
      </p:sp>
      <p:sp>
        <p:nvSpPr>
          <p:cNvPr id="8" name="Subtitle 2"/>
          <p:cNvSpPr>
            <a:spLocks noGrp="1"/>
          </p:cNvSpPr>
          <p:nvPr>
            <p:ph type="subTitle" idx="1"/>
          </p:nvPr>
        </p:nvSpPr>
        <p:spPr bwMode="gray">
          <a:xfrm>
            <a:off x="2974848" y="3399536"/>
            <a:ext cx="8473440"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02274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240632" y="2286000"/>
            <a:ext cx="11207656"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a:t>Click to edit Master title style</a:t>
            </a:r>
            <a:endParaRPr lang="en-US" dirty="0"/>
          </a:p>
        </p:txBody>
      </p:sp>
      <p:sp>
        <p:nvSpPr>
          <p:cNvPr id="8" name="Subtitle 2"/>
          <p:cNvSpPr>
            <a:spLocks noGrp="1"/>
          </p:cNvSpPr>
          <p:nvPr>
            <p:ph type="subTitle" idx="1"/>
          </p:nvPr>
        </p:nvSpPr>
        <p:spPr bwMode="gray">
          <a:xfrm>
            <a:off x="240632" y="3399536"/>
            <a:ext cx="11207656"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dirty="0"/>
              <a:t>Click to edit Master subtitle style</a:t>
            </a:r>
          </a:p>
        </p:txBody>
      </p:sp>
    </p:spTree>
    <p:extLst>
      <p:ext uri="{BB962C8B-B14F-4D97-AF65-F5344CB8AC3E}">
        <p14:creationId xmlns:p14="http://schemas.microsoft.com/office/powerpoint/2010/main" val="3567917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424246717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347880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042375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21278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1286212877"/>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38BB906-AC3C-4587-9A81-9375477F16BF}"/>
              </a:ext>
            </a:extLst>
          </p:cNvPr>
          <p:cNvGraphicFramePr>
            <a:graphicFrameLocks noGrp="1"/>
          </p:cNvGraphicFramePr>
          <p:nvPr userDrawn="1">
            <p:extLst>
              <p:ext uri="{D42A27DB-BD31-4B8C-83A1-F6EECF244321}">
                <p14:modId xmlns:p14="http://schemas.microsoft.com/office/powerpoint/2010/main" val="1300411039"/>
              </p:ext>
            </p:extLst>
          </p:nvPr>
        </p:nvGraphicFramePr>
        <p:xfrm>
          <a:off x="10848109" y="-3665"/>
          <a:ext cx="1330178" cy="274320"/>
        </p:xfrm>
        <a:graphic>
          <a:graphicData uri="http://schemas.openxmlformats.org/drawingml/2006/table">
            <a:tbl>
              <a:tblPr>
                <a:tableStyleId>{5C22544A-7EE6-4342-B048-85BDC9FD1C3A}</a:tableStyleId>
              </a:tblPr>
              <a:tblGrid>
                <a:gridCol w="1330178">
                  <a:extLst>
                    <a:ext uri="{9D8B030D-6E8A-4147-A177-3AD203B41FA5}">
                      <a16:colId xmlns:a16="http://schemas.microsoft.com/office/drawing/2014/main" val="20000"/>
                    </a:ext>
                  </a:extLst>
                </a:gridCol>
              </a:tblGrid>
              <a:tr h="274320">
                <a:tc>
                  <a:txBody>
                    <a:bodyPr/>
                    <a:lstStyle/>
                    <a:p>
                      <a:pPr algn="ctr"/>
                      <a:r>
                        <a:rPr lang="en-US" sz="1200" baseline="0" dirty="0">
                          <a:solidFill>
                            <a:schemeClr val="tx1">
                              <a:lumMod val="65000"/>
                              <a:lumOff val="35000"/>
                            </a:schemeClr>
                          </a:solidFill>
                          <a:latin typeface="+mn-lt"/>
                          <a:cs typeface="Arial" panose="020B0604020202020204" pitchFamily="34" charset="0"/>
                        </a:rPr>
                        <a:t>FINAL REPORT</a:t>
                      </a:r>
                      <a:endParaRPr lang="en-US" sz="1200" dirty="0">
                        <a:solidFill>
                          <a:schemeClr val="tx1">
                            <a:lumMod val="65000"/>
                            <a:lumOff val="35000"/>
                          </a:schemeClr>
                        </a:solidFill>
                        <a:latin typeface="+mn-lt"/>
                        <a:cs typeface="Arial" panose="020B0604020202020204" pitchFamily="34" charset="0"/>
                      </a:endParaRPr>
                    </a:p>
                  </a:txBody>
                  <a:tcPr marL="91428" marR="91428"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761332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Blue Title Slide">
    <p:bg>
      <p:bgPr>
        <a:solidFill>
          <a:srgbClr val="3031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529389" y="2286000"/>
            <a:ext cx="10906707"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bg1"/>
                </a:solidFill>
              </a:defRPr>
            </a:lvl1pPr>
          </a:lstStyle>
          <a:p>
            <a:pPr lvl="0"/>
            <a:r>
              <a:rPr lang="en-US" dirty="0"/>
              <a:t>Click to edit Master title style</a:t>
            </a:r>
          </a:p>
        </p:txBody>
      </p:sp>
      <p:sp>
        <p:nvSpPr>
          <p:cNvPr id="3" name="Subtitle 2"/>
          <p:cNvSpPr>
            <a:spLocks noGrp="1"/>
          </p:cNvSpPr>
          <p:nvPr>
            <p:ph type="subTitle" idx="1"/>
          </p:nvPr>
        </p:nvSpPr>
        <p:spPr bwMode="gray">
          <a:xfrm>
            <a:off x="529389" y="3399536"/>
            <a:ext cx="10906707"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bg1"/>
                </a:solidFill>
              </a:defRPr>
            </a:lvl1pPr>
          </a:lstStyle>
          <a:p>
            <a:pPr lvl="0"/>
            <a:r>
              <a:rPr lang="en-US" dirty="0"/>
              <a:t>Click to edit Master subtitle style</a:t>
            </a:r>
          </a:p>
        </p:txBody>
      </p:sp>
    </p:spTree>
    <p:extLst>
      <p:ext uri="{BB962C8B-B14F-4D97-AF65-F5344CB8AC3E}">
        <p14:creationId xmlns:p14="http://schemas.microsoft.com/office/powerpoint/2010/main" val="27533407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Blue Title Slide">
    <p:bg>
      <p:bgPr>
        <a:solidFill>
          <a:srgbClr val="30312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8919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1_Blue 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71638" y="2286000"/>
            <a:ext cx="10964458"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3467">
                <a:solidFill>
                  <a:srgbClr val="015196"/>
                </a:solidFill>
              </a:defRPr>
            </a:lvl1pPr>
          </a:lstStyle>
          <a:p>
            <a:pPr lvl="0"/>
            <a:r>
              <a:rPr lang="en-US" dirty="0"/>
              <a:t>Click to edit Master title style</a:t>
            </a:r>
          </a:p>
        </p:txBody>
      </p:sp>
      <p:sp>
        <p:nvSpPr>
          <p:cNvPr id="3" name="Subtitle 2"/>
          <p:cNvSpPr>
            <a:spLocks noGrp="1"/>
          </p:cNvSpPr>
          <p:nvPr>
            <p:ph type="subTitle" idx="1"/>
          </p:nvPr>
        </p:nvSpPr>
        <p:spPr bwMode="gray">
          <a:xfrm>
            <a:off x="471638" y="3399536"/>
            <a:ext cx="10964458"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2400" baseline="0">
                <a:solidFill>
                  <a:srgbClr val="015196"/>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6854641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Blue Blank">
    <p:spTree>
      <p:nvGrpSpPr>
        <p:cNvPr id="1" name=""/>
        <p:cNvGrpSpPr/>
        <p:nvPr/>
      </p:nvGrpSpPr>
      <p:grpSpPr>
        <a:xfrm>
          <a:off x="0" y="0"/>
          <a:ext cx="0" cy="0"/>
          <a:chOff x="0" y="0"/>
          <a:chExt cx="0" cy="0"/>
        </a:xfrm>
      </p:grpSpPr>
      <p:pic>
        <p:nvPicPr>
          <p:cNvPr id="9" name="Picture 1">
            <a:extLst>
              <a:ext uri="{FF2B5EF4-FFF2-40B4-BE49-F238E27FC236}">
                <a16:creationId xmlns:a16="http://schemas.microsoft.com/office/drawing/2014/main" id="{554EEA8A-4562-4B68-B186-915B831AFFB7}"/>
              </a:ext>
            </a:extLst>
          </p:cNvPr>
          <p:cNvPicPr>
            <a:picLocks noChangeAspect="1"/>
          </p:cNvPicPr>
          <p:nvPr userDrawn="1"/>
        </p:nvPicPr>
        <p:blipFill>
          <a:blip r:embed="rId2">
            <a:extLst>
              <a:ext uri="{28A0092B-C50C-407E-A947-70E740481C1C}">
                <a14:useLocalDpi xmlns:a14="http://schemas.microsoft.com/office/drawing/2010/main" val="0"/>
              </a:ext>
            </a:extLst>
          </a:blip>
          <a:srcRect t="7566" b="7566"/>
          <a:stretch/>
        </p:blipFill>
        <p:spPr bwMode="auto">
          <a:xfrm>
            <a:off x="-16042" y="9624"/>
            <a:ext cx="12208041" cy="6906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userDrawn="1"/>
        </p:nvSpPr>
        <p:spPr bwMode="auto">
          <a:xfrm>
            <a:off x="1898650" y="6529388"/>
            <a:ext cx="41259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defRPr/>
            </a:pPr>
            <a:r>
              <a:rPr lang="en-US" sz="1100" dirty="0">
                <a:solidFill>
                  <a:srgbClr val="000000"/>
                </a:solidFill>
                <a:cs typeface="Arial" charset="0"/>
              </a:rPr>
              <a:t>Global Supply Management</a:t>
            </a:r>
          </a:p>
        </p:txBody>
      </p:sp>
      <p:cxnSp>
        <p:nvCxnSpPr>
          <p:cNvPr id="3" name="Straight Connector 2"/>
          <p:cNvCxnSpPr/>
          <p:nvPr userDrawn="1"/>
        </p:nvCxnSpPr>
        <p:spPr>
          <a:xfrm>
            <a:off x="17256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a:spLocks noChangeArrowheads="1"/>
          </p:cNvSpPr>
          <p:nvPr userDrawn="1"/>
        </p:nvSpPr>
        <p:spPr bwMode="auto">
          <a:xfrm>
            <a:off x="11269663" y="6529388"/>
            <a:ext cx="6175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33ADF4F0-DD9B-4BED-9F6E-041533BA4C4F}" type="slidenum">
              <a:rPr lang="en-US" altLang="en-US" sz="1100">
                <a:solidFill>
                  <a:srgbClr val="000000"/>
                </a:solidFill>
                <a:cs typeface="Arial" panose="020B0604020202020204" pitchFamily="34" charset="0"/>
              </a:rPr>
              <a:pPr algn="r" eaLnBrk="1" hangingPunct="1"/>
              <a:t>‹#›</a:t>
            </a:fld>
            <a:endParaRPr lang="en-US" altLang="en-US" sz="1100" dirty="0">
              <a:solidFill>
                <a:srgbClr val="000000"/>
              </a:solidFill>
              <a:cs typeface="Arial" panose="020B0604020202020204" pitchFamily="34" charset="0"/>
            </a:endParaRPr>
          </a:p>
        </p:txBody>
      </p:sp>
      <p:cxnSp>
        <p:nvCxnSpPr>
          <p:cNvPr id="6" name="Straight Connector 5"/>
          <p:cNvCxnSpPr/>
          <p:nvPr userDrawn="1"/>
        </p:nvCxnSpPr>
        <p:spPr>
          <a:xfrm>
            <a:off x="11428413" y="6591300"/>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11"/>
          <p:cNvPicPr>
            <a:picLocks noChangeAspect="1"/>
          </p:cNvPicPr>
          <p:nvPr userDrawn="1"/>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323850" y="6561138"/>
            <a:ext cx="123348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 descr="Corning Restricted                   ">
            <a:extLst>
              <a:ext uri="{FF2B5EF4-FFF2-40B4-BE49-F238E27FC236}">
                <a16:creationId xmlns:a16="http://schemas.microsoft.com/office/drawing/2014/main" id="{C91B2BA3-13D7-4C1E-9F82-539168B3C2CC}"/>
              </a:ext>
            </a:extLst>
          </p:cNvPr>
          <p:cNvSpPr txBox="1"/>
          <p:nvPr userDrawn="1"/>
        </p:nvSpPr>
        <p:spPr>
          <a:xfrm>
            <a:off x="0" y="6533206"/>
            <a:ext cx="11269663" cy="246221"/>
          </a:xfrm>
          <a:prstGeom prst="rect">
            <a:avLst/>
          </a:prstGeom>
          <a:noFill/>
        </p:spPr>
        <p:txBody>
          <a:bodyPr vert="horz" wrap="square" rtlCol="0">
            <a:spAutoFit/>
          </a:bodyPr>
          <a:lstStyle/>
          <a:p>
            <a:pPr algn="r"/>
            <a:r>
              <a:rPr lang="en-US" sz="1000" b="0" i="0" u="none" baseline="0" dirty="0">
                <a:solidFill>
                  <a:srgbClr val="000000"/>
                </a:solidFill>
                <a:latin typeface="arial" panose="020B0604020202020204" pitchFamily="34" charset="0"/>
              </a:rPr>
              <a:t>Corning Restricted </a:t>
            </a:r>
          </a:p>
        </p:txBody>
      </p:sp>
    </p:spTree>
    <p:extLst>
      <p:ext uri="{BB962C8B-B14F-4D97-AF65-F5344CB8AC3E}">
        <p14:creationId xmlns:p14="http://schemas.microsoft.com/office/powerpoint/2010/main" val="3931829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302049675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p:nvPr>
        </p:nvSpPr>
        <p:spPr bwMode="gray">
          <a:xfrm>
            <a:off x="327259" y="2286000"/>
            <a:ext cx="11121029" cy="74066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lang="en-US" sz="2600">
                <a:solidFill>
                  <a:schemeClr val="tx1"/>
                </a:solidFill>
              </a:defRPr>
            </a:lvl1pPr>
          </a:lstStyle>
          <a:p>
            <a:pPr lvl="0"/>
            <a:r>
              <a:rPr lang="en-US" dirty="0"/>
              <a:t>Click to edit Master title style</a:t>
            </a:r>
          </a:p>
        </p:txBody>
      </p:sp>
      <p:sp>
        <p:nvSpPr>
          <p:cNvPr id="8" name="Subtitle 2"/>
          <p:cNvSpPr>
            <a:spLocks noGrp="1"/>
          </p:cNvSpPr>
          <p:nvPr>
            <p:ph type="subTitle" idx="1"/>
          </p:nvPr>
        </p:nvSpPr>
        <p:spPr bwMode="gray">
          <a:xfrm>
            <a:off x="327259" y="3399536"/>
            <a:ext cx="11121029" cy="91440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0" indent="0">
              <a:lnSpc>
                <a:spcPct val="95000"/>
              </a:lnSpc>
              <a:buFontTx/>
              <a:buNone/>
              <a:defRPr lang="en-US" sz="1800" baseline="0">
                <a:solidFill>
                  <a:schemeClr val="tx1"/>
                </a:solidFill>
              </a:defRPr>
            </a:lvl1pPr>
          </a:lstStyle>
          <a:p>
            <a:pPr lvl="0"/>
            <a:r>
              <a:rPr lang="en-US"/>
              <a:t>Click to edit Master subtitle style</a:t>
            </a:r>
            <a:endParaRPr lang="en-US" dirty="0"/>
          </a:p>
        </p:txBody>
      </p:sp>
    </p:spTree>
    <p:extLst>
      <p:ext uri="{BB962C8B-B14F-4D97-AF65-F5344CB8AC3E}">
        <p14:creationId xmlns:p14="http://schemas.microsoft.com/office/powerpoint/2010/main" val="3230732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aphicFrame>
        <p:nvGraphicFramePr>
          <p:cNvPr id="4" name="Object 9"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9"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a:xfrm>
            <a:off x="306146" y="1217381"/>
            <a:ext cx="11586733" cy="5128849"/>
          </a:xfrm>
        </p:spPr>
        <p:txBody>
          <a:bodyPr/>
          <a:lstStyle>
            <a:lvl1pPr marL="0" indent="0">
              <a:lnSpc>
                <a:spcPct val="100000"/>
              </a:lnSpc>
              <a:spcBef>
                <a:spcPts val="704"/>
              </a:spcBef>
              <a:buNone/>
              <a:defRPr sz="1300"/>
            </a:lvl1pPr>
            <a:lvl2pPr marL="212338" indent="0">
              <a:lnSpc>
                <a:spcPct val="100000"/>
              </a:lnSpc>
              <a:buNone/>
              <a:defRPr sz="1200"/>
            </a:lvl2pPr>
            <a:lvl3pPr marL="469379" indent="0">
              <a:lnSpc>
                <a:spcPct val="100000"/>
              </a:lnSpc>
              <a:buNone/>
              <a:defRPr sz="1200"/>
            </a:lvl3pPr>
            <a:lvl4pPr marL="670541" indent="0">
              <a:lnSpc>
                <a:spcPct val="100000"/>
              </a:lnSpc>
              <a:buNone/>
              <a:defRPr sz="1100"/>
            </a:lvl4pPr>
            <a:lvl5pPr marL="871703" indent="0">
              <a:lnSpc>
                <a:spcPct val="100000"/>
              </a:lnSpc>
              <a:buNone/>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0"/>
          </p:nvPr>
        </p:nvSpPr>
        <p:spPr>
          <a:xfrm>
            <a:off x="2405063" y="6340475"/>
            <a:ext cx="3067050" cy="288925"/>
          </a:xfrm>
          <a:prstGeom prst="rect">
            <a:avLst/>
          </a:prstGeom>
        </p:spPr>
        <p:txBody>
          <a:bodyPr/>
          <a:lstStyle>
            <a:lvl1pPr>
              <a:defRPr>
                <a:solidFill>
                  <a:prstClr val="black"/>
                </a:solidFill>
                <a:latin typeface="Arial" panose="020B0604020202020204" pitchFamily="34" charset="0"/>
              </a:defRPr>
            </a:lvl1pPr>
          </a:lstStyle>
          <a:p>
            <a:pPr>
              <a:defRPr/>
            </a:pPr>
            <a:r>
              <a:rPr lang="en-GB"/>
              <a:t>Shiwangi Ukey</a:t>
            </a:r>
            <a:endParaRPr lang="en-GB" dirty="0"/>
          </a:p>
        </p:txBody>
      </p:sp>
    </p:spTree>
    <p:extLst>
      <p:ext uri="{BB962C8B-B14F-4D97-AF65-F5344CB8AC3E}">
        <p14:creationId xmlns:p14="http://schemas.microsoft.com/office/powerpoint/2010/main" val="343074618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815322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89226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0840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 Grey-Blk">
    <p:bg>
      <p:bgPr>
        <a:solidFill>
          <a:srgbClr val="D9D9D9"/>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Tree>
    <p:extLst>
      <p:ext uri="{BB962C8B-B14F-4D97-AF65-F5344CB8AC3E}">
        <p14:creationId xmlns:p14="http://schemas.microsoft.com/office/powerpoint/2010/main" val="2311292829"/>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938BB906-AC3C-4587-9A81-9375477F16BF}"/>
              </a:ext>
            </a:extLst>
          </p:cNvPr>
          <p:cNvGraphicFramePr>
            <a:graphicFrameLocks noGrp="1"/>
          </p:cNvGraphicFramePr>
          <p:nvPr userDrawn="1">
            <p:extLst>
              <p:ext uri="{D42A27DB-BD31-4B8C-83A1-F6EECF244321}">
                <p14:modId xmlns:p14="http://schemas.microsoft.com/office/powerpoint/2010/main" val="1300411039"/>
              </p:ext>
            </p:extLst>
          </p:nvPr>
        </p:nvGraphicFramePr>
        <p:xfrm>
          <a:off x="10848109" y="-3665"/>
          <a:ext cx="1330178" cy="274320"/>
        </p:xfrm>
        <a:graphic>
          <a:graphicData uri="http://schemas.openxmlformats.org/drawingml/2006/table">
            <a:tbl>
              <a:tblPr>
                <a:tableStyleId>{5C22544A-7EE6-4342-B048-85BDC9FD1C3A}</a:tableStyleId>
              </a:tblPr>
              <a:tblGrid>
                <a:gridCol w="1330178">
                  <a:extLst>
                    <a:ext uri="{9D8B030D-6E8A-4147-A177-3AD203B41FA5}">
                      <a16:colId xmlns:a16="http://schemas.microsoft.com/office/drawing/2014/main" val="20000"/>
                    </a:ext>
                  </a:extLst>
                </a:gridCol>
              </a:tblGrid>
              <a:tr h="274320">
                <a:tc>
                  <a:txBody>
                    <a:bodyPr/>
                    <a:lstStyle/>
                    <a:p>
                      <a:pPr algn="ctr"/>
                      <a:r>
                        <a:rPr lang="en-US" sz="1200" baseline="0" dirty="0">
                          <a:solidFill>
                            <a:schemeClr val="tx1">
                              <a:lumMod val="65000"/>
                              <a:lumOff val="35000"/>
                            </a:schemeClr>
                          </a:solidFill>
                          <a:latin typeface="+mn-lt"/>
                          <a:cs typeface="Arial" panose="020B0604020202020204" pitchFamily="34" charset="0"/>
                        </a:rPr>
                        <a:t>FINAL REPORT</a:t>
                      </a:r>
                      <a:endParaRPr lang="en-US" sz="1200" dirty="0">
                        <a:solidFill>
                          <a:schemeClr val="tx1">
                            <a:lumMod val="65000"/>
                            <a:lumOff val="35000"/>
                          </a:schemeClr>
                        </a:solidFill>
                        <a:latin typeface="+mn-lt"/>
                        <a:cs typeface="Arial" panose="020B0604020202020204" pitchFamily="34" charset="0"/>
                      </a:endParaRPr>
                    </a:p>
                  </a:txBody>
                  <a:tcPr marL="91428" marR="91428"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09330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0" name="Rectangle 9"/>
          <p:cNvSpPr/>
          <p:nvPr userDrawn="1"/>
        </p:nvSpPr>
        <p:spPr>
          <a:xfrm>
            <a:off x="11227981" y="6545592"/>
            <a:ext cx="964021" cy="312408"/>
          </a:xfrm>
          <a:prstGeom prst="rect">
            <a:avLst/>
          </a:prstGeom>
          <a:solidFill>
            <a:srgbClr val="007B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userDrawn="1"/>
        </p:nvSpPr>
        <p:spPr>
          <a:xfrm>
            <a:off x="11597640" y="6573302"/>
            <a:ext cx="594360" cy="276985"/>
          </a:xfrm>
          <a:prstGeom prst="rect">
            <a:avLst/>
          </a:prstGeom>
          <a:noFill/>
        </p:spPr>
        <p:txBody>
          <a:bodyPr wrap="square" lIns="91426" tIns="45713" rIns="91426" bIns="45713" rtlCol="0">
            <a:spAutoFit/>
          </a:bodyPr>
          <a:lstStyle/>
          <a:p>
            <a:pPr algn="ctr"/>
            <a:r>
              <a:rPr lang="en-IN" sz="1200" dirty="0">
                <a:solidFill>
                  <a:schemeClr val="bg1"/>
                </a:solidFill>
                <a:latin typeface="+mn-lt"/>
                <a:ea typeface="Lato" charset="0"/>
                <a:cs typeface="Lato" charset="0"/>
              </a:rPr>
              <a:t> </a:t>
            </a:r>
            <a:fld id="{79F1F642-015C-4542-BA30-BD079AA975E1}" type="slidenum">
              <a:rPr lang="en-IN" sz="1200" smtClean="0">
                <a:solidFill>
                  <a:schemeClr val="bg1"/>
                </a:solidFill>
                <a:latin typeface="+mn-lt"/>
                <a:ea typeface="Lato" charset="0"/>
                <a:cs typeface="Lato" charset="0"/>
              </a:rPr>
              <a:pPr algn="ctr"/>
              <a:t>‹#›</a:t>
            </a:fld>
            <a:r>
              <a:rPr lang="en-IN" sz="1200" dirty="0">
                <a:solidFill>
                  <a:schemeClr val="bg1"/>
                </a:solidFill>
                <a:latin typeface="+mn-lt"/>
                <a:ea typeface="Lato" charset="0"/>
                <a:cs typeface="Lato" charset="0"/>
              </a:rPr>
              <a:t> </a:t>
            </a:r>
          </a:p>
        </p:txBody>
      </p:sp>
      <p:sp>
        <p:nvSpPr>
          <p:cNvPr id="36" name="Oval 35"/>
          <p:cNvSpPr/>
          <p:nvPr userDrawn="1"/>
        </p:nvSpPr>
        <p:spPr>
          <a:xfrm>
            <a:off x="11323403" y="6668513"/>
            <a:ext cx="104770" cy="1047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 name="Straight Connector 1">
            <a:extLst>
              <a:ext uri="{FF2B5EF4-FFF2-40B4-BE49-F238E27FC236}">
                <a16:creationId xmlns:a16="http://schemas.microsoft.com/office/drawing/2014/main" id="{DC29D8BF-663D-3533-E478-B4DA8A15EFAC}"/>
              </a:ext>
            </a:extLst>
          </p:cNvPr>
          <p:cNvCxnSpPr/>
          <p:nvPr userDrawn="1"/>
        </p:nvCxnSpPr>
        <p:spPr>
          <a:xfrm>
            <a:off x="151023" y="6563388"/>
            <a:ext cx="1090749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19">
            <a:extLst>
              <a:ext uri="{FF2B5EF4-FFF2-40B4-BE49-F238E27FC236}">
                <a16:creationId xmlns:a16="http://schemas.microsoft.com/office/drawing/2014/main" id="{18F41089-D338-8DE5-E2E5-835244F60B12}"/>
              </a:ext>
            </a:extLst>
          </p:cNvPr>
          <p:cNvSpPr>
            <a:spLocks noGrp="1"/>
          </p:cNvSpPr>
          <p:nvPr>
            <p:ph type="ftr" sz="quarter" idx="11"/>
          </p:nvPr>
        </p:nvSpPr>
        <p:spPr>
          <a:xfrm>
            <a:off x="1133485" y="6573302"/>
            <a:ext cx="4962515" cy="284698"/>
          </a:xfrm>
        </p:spPr>
        <p:txBody>
          <a:bodyPr/>
          <a:lstStyle>
            <a:lvl1pPr algn="l">
              <a:defRPr sz="1050" b="1">
                <a:solidFill>
                  <a:schemeClr val="tx1"/>
                </a:solidFill>
              </a:defRPr>
            </a:lvl1pPr>
          </a:lstStyle>
          <a:p>
            <a:r>
              <a:rPr lang="en-US"/>
              <a:t>Shiwangi Ukey</a:t>
            </a:r>
            <a:endParaRPr lang="en-US" dirty="0"/>
          </a:p>
        </p:txBody>
      </p:sp>
      <p:sp>
        <p:nvSpPr>
          <p:cNvPr id="4" name="Title 3">
            <a:extLst>
              <a:ext uri="{FF2B5EF4-FFF2-40B4-BE49-F238E27FC236}">
                <a16:creationId xmlns:a16="http://schemas.microsoft.com/office/drawing/2014/main" id="{BC644BF9-DB23-376C-5ABA-5DCF45222480}"/>
              </a:ext>
            </a:extLst>
          </p:cNvPr>
          <p:cNvSpPr>
            <a:spLocks noGrp="1"/>
          </p:cNvSpPr>
          <p:nvPr>
            <p:ph type="title"/>
          </p:nvPr>
        </p:nvSpPr>
        <p:spPr>
          <a:xfrm>
            <a:off x="0" y="0"/>
            <a:ext cx="10260000" cy="365760"/>
          </a:xfrm>
          <a:solidFill>
            <a:srgbClr val="007BA7"/>
          </a:solidFill>
          <a:ln>
            <a:noFill/>
          </a:ln>
        </p:spPr>
        <p:txBody>
          <a:bodyPr/>
          <a:lstStyle>
            <a:lvl1pPr marL="85725" indent="0">
              <a:defRPr sz="1800" b="1">
                <a:solidFill>
                  <a:schemeClr val="bg1"/>
                </a:solidFill>
                <a:latin typeface="+mn-lt"/>
              </a:defRPr>
            </a:lvl1pPr>
          </a:lstStyle>
          <a:p>
            <a:r>
              <a:rPr lang="en-US" dirty="0"/>
              <a:t>Click to edit Master title style</a:t>
            </a:r>
            <a:endParaRPr lang="en-IN" dirty="0"/>
          </a:p>
        </p:txBody>
      </p:sp>
      <p:sp>
        <p:nvSpPr>
          <p:cNvPr id="7" name="Rectangle 6">
            <a:extLst>
              <a:ext uri="{FF2B5EF4-FFF2-40B4-BE49-F238E27FC236}">
                <a16:creationId xmlns:a16="http://schemas.microsoft.com/office/drawing/2014/main" id="{E7441512-6058-D741-87CB-6FF12A5B4B43}"/>
              </a:ext>
            </a:extLst>
          </p:cNvPr>
          <p:cNvSpPr/>
          <p:nvPr userDrawn="1"/>
        </p:nvSpPr>
        <p:spPr>
          <a:xfrm>
            <a:off x="10286996" y="0"/>
            <a:ext cx="1905003" cy="365760"/>
          </a:xfrm>
          <a:prstGeom prst="rect">
            <a:avLst/>
          </a:prstGeom>
          <a:solidFill>
            <a:srgbClr val="008080"/>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INTERIM REPORT</a:t>
            </a:r>
            <a:endParaRPr lang="en-IN" sz="1400" b="1" dirty="0">
              <a:solidFill>
                <a:schemeClr val="bg1"/>
              </a:solidFill>
            </a:endParaRPr>
          </a:p>
        </p:txBody>
      </p:sp>
    </p:spTree>
    <p:extLst>
      <p:ext uri="{BB962C8B-B14F-4D97-AF65-F5344CB8AC3E}">
        <p14:creationId xmlns:p14="http://schemas.microsoft.com/office/powerpoint/2010/main" val="41330238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u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06146" y="1217381"/>
            <a:ext cx="11586733" cy="5128849"/>
          </a:xfrm>
        </p:spPr>
        <p:txBody>
          <a:bodyPr/>
          <a:lstStyle>
            <a:lvl1pPr>
              <a:buClr>
                <a:schemeClr val="accent1"/>
              </a:buClr>
              <a:defRPr/>
            </a:lvl1pPr>
            <a:lvl2pPr>
              <a:buClr>
                <a:schemeClr val="accent1"/>
              </a:buClr>
              <a:defRPr/>
            </a:lvl2pPr>
            <a:lvl3pPr marL="11430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sz="1800"/>
            </a:lvl3pPr>
            <a:lvl4pPr marL="16002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4pPr>
            <a:lvl5pPr marL="2057400" marR="0" indent="-228600" algn="l" defTabSz="914400" rtl="0" eaLnBrk="1" fontAlgn="auto" latinLnBrk="0" hangingPunct="1">
              <a:lnSpc>
                <a:spcPct val="100000"/>
              </a:lnSpc>
              <a:spcBef>
                <a:spcPct val="20000"/>
              </a:spcBef>
              <a:spcAft>
                <a:spcPts val="0"/>
              </a:spcAft>
              <a:buClr>
                <a:srgbClr val="005293"/>
              </a:buClr>
              <a:buSzTx/>
              <a:buFont typeface="Arial" pitchFamily="34" charset="0"/>
              <a:buChar char="•"/>
              <a:tabLst/>
              <a:defRPr/>
            </a:lvl5pPr>
            <a:lvl6pPr marL="25146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6pPr>
            <a:lvl7pPr marL="29718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7pPr>
            <a:lvl8pPr marL="3429000" marR="0" indent="-22860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8pPr>
            <a:lvl9pPr marL="3943350" marR="0" indent="-285750" algn="l" defTabSz="914400" rtl="0" eaLnBrk="1" fontAlgn="auto" latinLnBrk="0" hangingPunct="1">
              <a:lnSpc>
                <a:spcPct val="100000"/>
              </a:lnSpc>
              <a:spcBef>
                <a:spcPct val="20000"/>
              </a:spcBef>
              <a:spcAft>
                <a:spcPts val="0"/>
              </a:spcAft>
              <a:buClr>
                <a:srgbClr val="00599F"/>
              </a:buClr>
              <a:buSzTx/>
              <a:buFont typeface="Arial" pitchFamily="34" charset="0"/>
              <a:buChar char="•"/>
              <a:tabLs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03007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2866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9048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heme" Target="../theme/theme4.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24C059-06A3-41C8-A57F-2E87627FF97B}"/>
              </a:ext>
            </a:extLst>
          </p:cNvPr>
          <p:cNvSpPr txBox="1"/>
          <p:nvPr userDrawn="1"/>
        </p:nvSpPr>
        <p:spPr>
          <a:xfrm>
            <a:off x="11269663" y="6506832"/>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DF8135A-E504-4F9B-A0EE-425421D1164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18" name="Straight Connector 17">
            <a:extLst>
              <a:ext uri="{FF2B5EF4-FFF2-40B4-BE49-F238E27FC236}">
                <a16:creationId xmlns:a16="http://schemas.microsoft.com/office/drawing/2014/main" id="{6F37BEC1-C6BE-492C-BCC5-B89838A0D778}"/>
              </a:ext>
            </a:extLst>
          </p:cNvPr>
          <p:cNvCxnSpPr/>
          <p:nvPr userDrawn="1"/>
        </p:nvCxnSpPr>
        <p:spPr>
          <a:xfrm>
            <a:off x="11428413" y="6582392"/>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7864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24C059-06A3-41C8-A57F-2E87627FF97B}"/>
              </a:ext>
            </a:extLst>
          </p:cNvPr>
          <p:cNvSpPr txBox="1"/>
          <p:nvPr userDrawn="1"/>
        </p:nvSpPr>
        <p:spPr>
          <a:xfrm>
            <a:off x="11269663" y="6506832"/>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DF8135A-E504-4F9B-A0EE-425421D1164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18" name="Straight Connector 17">
            <a:extLst>
              <a:ext uri="{FF2B5EF4-FFF2-40B4-BE49-F238E27FC236}">
                <a16:creationId xmlns:a16="http://schemas.microsoft.com/office/drawing/2014/main" id="{6F37BEC1-C6BE-492C-BCC5-B89838A0D778}"/>
              </a:ext>
            </a:extLst>
          </p:cNvPr>
          <p:cNvCxnSpPr/>
          <p:nvPr userDrawn="1"/>
        </p:nvCxnSpPr>
        <p:spPr>
          <a:xfrm>
            <a:off x="11428413" y="6568744"/>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79264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98" r:id="rId11"/>
    <p:sldLayoutId id="2147483684" r:id="rId12"/>
    <p:sldLayoutId id="2147483738" r:id="rId13"/>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24C059-06A3-41C8-A57F-2E87627FF97B}"/>
              </a:ext>
            </a:extLst>
          </p:cNvPr>
          <p:cNvSpPr txBox="1"/>
          <p:nvPr userDrawn="1"/>
        </p:nvSpPr>
        <p:spPr>
          <a:xfrm>
            <a:off x="11269663" y="6506832"/>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DF8135A-E504-4F9B-A0EE-425421D1164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18" name="Straight Connector 17">
            <a:extLst>
              <a:ext uri="{FF2B5EF4-FFF2-40B4-BE49-F238E27FC236}">
                <a16:creationId xmlns:a16="http://schemas.microsoft.com/office/drawing/2014/main" id="{6F37BEC1-C6BE-492C-BCC5-B89838A0D778}"/>
              </a:ext>
            </a:extLst>
          </p:cNvPr>
          <p:cNvCxnSpPr/>
          <p:nvPr userDrawn="1"/>
        </p:nvCxnSpPr>
        <p:spPr>
          <a:xfrm>
            <a:off x="11428413" y="6582392"/>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16511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3" r:id="rId7"/>
    <p:sldLayoutId id="2147483694" r:id="rId8"/>
    <p:sldLayoutId id="2147483695" r:id="rId9"/>
    <p:sldLayoutId id="2147483696" r:id="rId10"/>
    <p:sldLayoutId id="2147483697" r:id="rId11"/>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1324C059-06A3-41C8-A57F-2E87627FF97B}"/>
              </a:ext>
            </a:extLst>
          </p:cNvPr>
          <p:cNvSpPr txBox="1"/>
          <p:nvPr userDrawn="1"/>
        </p:nvSpPr>
        <p:spPr>
          <a:xfrm>
            <a:off x="11269663" y="6506832"/>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FDF8135A-E504-4F9B-A0EE-425421D1164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18" name="Straight Connector 17">
            <a:extLst>
              <a:ext uri="{FF2B5EF4-FFF2-40B4-BE49-F238E27FC236}">
                <a16:creationId xmlns:a16="http://schemas.microsoft.com/office/drawing/2014/main" id="{6F37BEC1-C6BE-492C-BCC5-B89838A0D778}"/>
              </a:ext>
            </a:extLst>
          </p:cNvPr>
          <p:cNvCxnSpPr/>
          <p:nvPr userDrawn="1"/>
        </p:nvCxnSpPr>
        <p:spPr>
          <a:xfrm>
            <a:off x="11428413" y="6568744"/>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959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7" r:id="rId7"/>
    <p:sldLayoutId id="2147483708" r:id="rId8"/>
    <p:sldLayoutId id="2147483709" r:id="rId9"/>
    <p:sldLayoutId id="2147483710" r:id="rId10"/>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1EAAB1B-DA65-49E7-B279-C4B1445DFA86}"/>
              </a:ext>
            </a:extLst>
          </p:cNvPr>
          <p:cNvSpPr txBox="1"/>
          <p:nvPr userDrawn="1"/>
        </p:nvSpPr>
        <p:spPr>
          <a:xfrm>
            <a:off x="11269663" y="6520206"/>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BB47940-1175-407F-BFB2-F920BE3AF6B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21" name="Straight Connector 20">
            <a:extLst>
              <a:ext uri="{FF2B5EF4-FFF2-40B4-BE49-F238E27FC236}">
                <a16:creationId xmlns:a16="http://schemas.microsoft.com/office/drawing/2014/main" id="{B775B0C8-CC3E-4936-BAD6-66D2F573C794}"/>
              </a:ext>
            </a:extLst>
          </p:cNvPr>
          <p:cNvCxnSpPr/>
          <p:nvPr userDrawn="1"/>
        </p:nvCxnSpPr>
        <p:spPr>
          <a:xfrm>
            <a:off x="11428413" y="6582118"/>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03791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9" r:id="rId7"/>
    <p:sldLayoutId id="2147483720" r:id="rId8"/>
    <p:sldLayoutId id="2147483721" r:id="rId9"/>
    <p:sldLayoutId id="2147483722" r:id="rId10"/>
    <p:sldLayoutId id="2147483723" r:id="rId11"/>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304800" y="182563"/>
            <a:ext cx="1158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2051" name="Text Placeholder 2"/>
          <p:cNvSpPr>
            <a:spLocks noGrp="1"/>
          </p:cNvSpPr>
          <p:nvPr>
            <p:ph type="body" idx="1"/>
          </p:nvPr>
        </p:nvSpPr>
        <p:spPr bwMode="auto">
          <a:xfrm>
            <a:off x="306146" y="1217381"/>
            <a:ext cx="11586733" cy="5128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p:txBody>
      </p:sp>
      <p:cxnSp>
        <p:nvCxnSpPr>
          <p:cNvPr id="15" name="Straight Connector 14"/>
          <p:cNvCxnSpPr/>
          <p:nvPr/>
        </p:nvCxnSpPr>
        <p:spPr>
          <a:xfrm>
            <a:off x="304800" y="1136650"/>
            <a:ext cx="11582400" cy="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1EAAB1B-DA65-49E7-B279-C4B1445DFA86}"/>
              </a:ext>
            </a:extLst>
          </p:cNvPr>
          <p:cNvSpPr txBox="1"/>
          <p:nvPr userDrawn="1"/>
        </p:nvSpPr>
        <p:spPr>
          <a:xfrm>
            <a:off x="11269663" y="6511153"/>
            <a:ext cx="617537" cy="261937"/>
          </a:xfrm>
          <a:prstGeom prst="rect">
            <a:avLst/>
          </a:prstGeom>
        </p:spPr>
        <p:txBody>
          <a:bodyPr lIns="0" tIns="60960" rIns="0" bIns="60960" anchor="ctr"/>
          <a:lstStyle>
            <a:lvl1pPr defTabSz="1217613">
              <a:defRPr>
                <a:solidFill>
                  <a:schemeClr val="tx1"/>
                </a:solidFill>
                <a:latin typeface="Arial" panose="020B0604020202020204" pitchFamily="34" charset="0"/>
              </a:defRPr>
            </a:lvl1pPr>
            <a:lvl2pPr marL="742950" indent="-285750" defTabSz="1217613">
              <a:defRPr>
                <a:solidFill>
                  <a:schemeClr val="tx1"/>
                </a:solidFill>
                <a:latin typeface="Arial" panose="020B0604020202020204" pitchFamily="34" charset="0"/>
              </a:defRPr>
            </a:lvl2pPr>
            <a:lvl3pPr marL="1143000" indent="-228600" defTabSz="1217613">
              <a:defRPr>
                <a:solidFill>
                  <a:schemeClr val="tx1"/>
                </a:solidFill>
                <a:latin typeface="Arial" panose="020B0604020202020204" pitchFamily="34" charset="0"/>
              </a:defRPr>
            </a:lvl3pPr>
            <a:lvl4pPr marL="1600200" indent="-228600" defTabSz="1217613">
              <a:defRPr>
                <a:solidFill>
                  <a:schemeClr val="tx1"/>
                </a:solidFill>
                <a:latin typeface="Arial" panose="020B0604020202020204" pitchFamily="34" charset="0"/>
              </a:defRPr>
            </a:lvl4pPr>
            <a:lvl5pPr marL="2057400" indent="-228600" defTabSz="1217613">
              <a:defRPr>
                <a:solidFill>
                  <a:schemeClr val="tx1"/>
                </a:solidFill>
                <a:latin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DBB47940-1175-407F-BFB2-F920BE3AF6B5}" type="slidenum">
              <a:rPr lang="en-US" altLang="en-US" sz="1400">
                <a:solidFill>
                  <a:srgbClr val="000000"/>
                </a:solidFill>
              </a:rPr>
              <a:pPr algn="r" eaLnBrk="1" hangingPunct="1"/>
              <a:t>‹#›</a:t>
            </a:fld>
            <a:endParaRPr lang="en-US" altLang="en-US" sz="1400" dirty="0">
              <a:solidFill>
                <a:srgbClr val="000000"/>
              </a:solidFill>
            </a:endParaRPr>
          </a:p>
        </p:txBody>
      </p:sp>
      <p:cxnSp>
        <p:nvCxnSpPr>
          <p:cNvPr id="21" name="Straight Connector 20">
            <a:extLst>
              <a:ext uri="{FF2B5EF4-FFF2-40B4-BE49-F238E27FC236}">
                <a16:creationId xmlns:a16="http://schemas.microsoft.com/office/drawing/2014/main" id="{B775B0C8-CC3E-4936-BAD6-66D2F573C794}"/>
              </a:ext>
            </a:extLst>
          </p:cNvPr>
          <p:cNvCxnSpPr/>
          <p:nvPr userDrawn="1"/>
        </p:nvCxnSpPr>
        <p:spPr>
          <a:xfrm>
            <a:off x="11428413" y="6573065"/>
            <a:ext cx="0" cy="1365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173526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2" r:id="rId7"/>
    <p:sldLayoutId id="2147483733" r:id="rId8"/>
    <p:sldLayoutId id="2147483734" r:id="rId9"/>
    <p:sldLayoutId id="2147483735" r:id="rId10"/>
    <p:sldLayoutId id="2147483736" r:id="rId11"/>
    <p:sldLayoutId id="2147483740" r:id="rId12"/>
  </p:sldLayoutIdLst>
  <p:hf sldNum="0" hdr="0" dt="0"/>
  <p:txStyles>
    <p:titleStyle>
      <a:lvl1pPr algn="l" rtl="0" eaLnBrk="0" fontAlgn="base" hangingPunct="0">
        <a:spcBef>
          <a:spcPct val="0"/>
        </a:spcBef>
        <a:spcAft>
          <a:spcPct val="0"/>
        </a:spcAft>
        <a:defRPr sz="2400" kern="1200">
          <a:solidFill>
            <a:schemeClr val="tx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p:titleStyle>
    <p:bodyStyle>
      <a:lvl1pPr marL="277813" indent="-277813" algn="l" rtl="0" eaLnBrk="0" fontAlgn="base" hangingPunct="0">
        <a:spcBef>
          <a:spcPct val="20000"/>
        </a:spcBef>
        <a:spcAft>
          <a:spcPct val="0"/>
        </a:spcAft>
        <a:buClr>
          <a:schemeClr val="accent1"/>
        </a:buClr>
        <a:buFont typeface="Arial" panose="020B0604020202020204" pitchFamily="34" charset="0"/>
        <a:buChar char="•"/>
        <a:defRPr sz="2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accent1"/>
        </a:buClr>
        <a:buFont typeface="Arial" panose="020B0604020202020204" pitchFamily="34" charset="0"/>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00529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8pPr>
      <a:lvl9pPr marL="3943350" indent="-285750" algn="l" defTabSz="914400" rtl="0" eaLnBrk="1" latinLnBrk="0" hangingPunct="1">
        <a:spcBef>
          <a:spcPct val="20000"/>
        </a:spcBef>
        <a:buClr>
          <a:srgbClr val="00599F"/>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hyperlink" Target="https://en.wikipedia.org/wiki/Graphite"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64.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slide" Target="slide16.xml"/><Relationship Id="rId1" Type="http://schemas.openxmlformats.org/officeDocument/2006/relationships/slideLayout" Target="../slideLayouts/slideLayout32.xml"/><Relationship Id="rId5" Type="http://schemas.openxmlformats.org/officeDocument/2006/relationships/slide" Target="slide9.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6.xml"/><Relationship Id="rId1" Type="http://schemas.openxmlformats.org/officeDocument/2006/relationships/slideLayout" Target="../slideLayouts/slideLayout20.xml"/><Relationship Id="rId5" Type="http://schemas.openxmlformats.org/officeDocument/2006/relationships/image" Target="../media/image55.jpe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5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9.svg"/><Relationship Id="rId12" Type="http://schemas.openxmlformats.org/officeDocument/2006/relationships/image" Target="../media/image14.jpg"/><Relationship Id="rId17" Type="http://schemas.openxmlformats.org/officeDocument/2006/relationships/image" Target="../media/image18.png"/><Relationship Id="rId2" Type="http://schemas.openxmlformats.org/officeDocument/2006/relationships/image" Target="../media/image5.png"/><Relationship Id="rId16" Type="http://schemas.openxmlformats.org/officeDocument/2006/relationships/image" Target="../media/image17.svg"/><Relationship Id="rId1" Type="http://schemas.openxmlformats.org/officeDocument/2006/relationships/slideLayout" Target="../slideLayouts/slideLayout9.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svg"/><Relationship Id="rId15" Type="http://schemas.openxmlformats.org/officeDocument/2006/relationships/image" Target="../media/image16.pn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1"/>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6602210" y="0"/>
            <a:ext cx="5589790" cy="644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3">
            <a:extLst>
              <a:ext uri="{FF2B5EF4-FFF2-40B4-BE49-F238E27FC236}">
                <a16:creationId xmlns:a16="http://schemas.microsoft.com/office/drawing/2014/main" id="{4F43C5E9-61EB-458E-9B74-4A894347E790}"/>
              </a:ext>
            </a:extLst>
          </p:cNvPr>
          <p:cNvSpPr txBox="1">
            <a:spLocks/>
          </p:cNvSpPr>
          <p:nvPr/>
        </p:nvSpPr>
        <p:spPr bwMode="auto">
          <a:xfrm>
            <a:off x="2972560" y="951878"/>
            <a:ext cx="6156000" cy="28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lnSpc>
                <a:spcPct val="90000"/>
              </a:lnSpc>
              <a:spcBef>
                <a:spcPct val="0"/>
              </a:spcBef>
              <a:spcAft>
                <a:spcPct val="0"/>
              </a:spcAft>
              <a:defRPr sz="3467" b="0" kern="1200" cap="none">
                <a:solidFill>
                  <a:schemeClr val="accent1"/>
                </a:solidFill>
                <a:latin typeface="+mj-lt"/>
                <a:ea typeface="+mj-ea"/>
                <a:cs typeface="+mj-cs"/>
              </a:defRPr>
            </a:lvl1pPr>
            <a:lvl2pPr algn="l" rtl="0" eaLnBrk="0" fontAlgn="base" hangingPunct="0">
              <a:spcBef>
                <a:spcPct val="0"/>
              </a:spcBef>
              <a:spcAft>
                <a:spcPct val="0"/>
              </a:spcAft>
              <a:defRPr sz="2400">
                <a:solidFill>
                  <a:schemeClr val="tx1"/>
                </a:solidFill>
                <a:latin typeface="Arial" charset="0"/>
              </a:defRPr>
            </a:lvl2pPr>
            <a:lvl3pPr algn="l" rtl="0" eaLnBrk="0" fontAlgn="base" hangingPunct="0">
              <a:spcBef>
                <a:spcPct val="0"/>
              </a:spcBef>
              <a:spcAft>
                <a:spcPct val="0"/>
              </a:spcAft>
              <a:defRPr sz="2400">
                <a:solidFill>
                  <a:schemeClr val="tx1"/>
                </a:solidFill>
                <a:latin typeface="Arial" charset="0"/>
              </a:defRPr>
            </a:lvl3pPr>
            <a:lvl4pPr algn="l" rtl="0" eaLnBrk="0" fontAlgn="base" hangingPunct="0">
              <a:spcBef>
                <a:spcPct val="0"/>
              </a:spcBef>
              <a:spcAft>
                <a:spcPct val="0"/>
              </a:spcAft>
              <a:defRPr sz="2400">
                <a:solidFill>
                  <a:schemeClr val="tx1"/>
                </a:solidFill>
                <a:latin typeface="Arial" charset="0"/>
              </a:defRPr>
            </a:lvl4pPr>
            <a:lvl5pPr algn="l" rtl="0" eaLnBrk="0" fontAlgn="base" hangingPunct="0">
              <a:spcBef>
                <a:spcPct val="0"/>
              </a:spcBef>
              <a:spcAft>
                <a:spcPct val="0"/>
              </a:spcAft>
              <a:defRPr sz="2400">
                <a:solidFill>
                  <a:schemeClr val="tx1"/>
                </a:solidFill>
                <a:latin typeface="Arial" charset="0"/>
              </a:defRPr>
            </a:lvl5pPr>
            <a:lvl6pPr marL="457200" algn="l" rtl="0" fontAlgn="base">
              <a:spcBef>
                <a:spcPct val="0"/>
              </a:spcBef>
              <a:spcAft>
                <a:spcPct val="0"/>
              </a:spcAft>
              <a:defRPr sz="2400">
                <a:solidFill>
                  <a:schemeClr val="tx1"/>
                </a:solidFill>
                <a:latin typeface="Arial" charset="0"/>
              </a:defRPr>
            </a:lvl6pPr>
            <a:lvl7pPr marL="914400" algn="l" rtl="0" fontAlgn="base">
              <a:spcBef>
                <a:spcPct val="0"/>
              </a:spcBef>
              <a:spcAft>
                <a:spcPct val="0"/>
              </a:spcAft>
              <a:defRPr sz="2400">
                <a:solidFill>
                  <a:schemeClr val="tx1"/>
                </a:solidFill>
                <a:latin typeface="Arial" charset="0"/>
              </a:defRPr>
            </a:lvl7pPr>
            <a:lvl8pPr marL="1371600" algn="l" rtl="0" fontAlgn="base">
              <a:spcBef>
                <a:spcPct val="0"/>
              </a:spcBef>
              <a:spcAft>
                <a:spcPct val="0"/>
              </a:spcAft>
              <a:defRPr sz="2400">
                <a:solidFill>
                  <a:schemeClr val="tx1"/>
                </a:solidFill>
                <a:latin typeface="Arial" charset="0"/>
              </a:defRPr>
            </a:lvl8pPr>
            <a:lvl9pPr marL="1828800" algn="l" rtl="0" fontAlgn="base">
              <a:spcBef>
                <a:spcPct val="0"/>
              </a:spcBef>
              <a:spcAft>
                <a:spcPct val="0"/>
              </a:spcAft>
              <a:defRPr sz="2400">
                <a:solidFill>
                  <a:schemeClr val="tx1"/>
                </a:solidFill>
                <a:latin typeface="Arial"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br>
              <a:rPr kumimoji="0" lang="en-US" sz="3200" b="0" i="0" u="none" strike="noStrike" kern="1200" cap="none" spc="0" normalizeH="0" baseline="0" noProof="0" dirty="0">
                <a:ln>
                  <a:noFill/>
                </a:ln>
                <a:solidFill>
                  <a:prstClr val="black"/>
                </a:solidFill>
                <a:effectLst/>
                <a:uLnTx/>
                <a:uFillTx/>
                <a:latin typeface="Arial"/>
                <a:ea typeface="+mj-ea"/>
                <a:cs typeface="+mj-cs"/>
              </a:rPr>
            </a:br>
            <a:endParaRPr kumimoji="0" lang="en-US" sz="3200" b="0" i="1" u="none" strike="noStrike" kern="1200" cap="none" spc="0" normalizeH="0" baseline="0" noProof="0" dirty="0">
              <a:ln>
                <a:noFill/>
              </a:ln>
              <a:solidFill>
                <a:prstClr val="black"/>
              </a:solidFill>
              <a:effectLst/>
              <a:uLnTx/>
              <a:uFillTx/>
              <a:latin typeface="Arial"/>
              <a:ea typeface="+mj-ea"/>
              <a:cs typeface="+mj-cs"/>
            </a:endParaRPr>
          </a:p>
        </p:txBody>
      </p:sp>
      <p:graphicFrame>
        <p:nvGraphicFramePr>
          <p:cNvPr id="8" name="Table 3">
            <a:extLst>
              <a:ext uri="{FF2B5EF4-FFF2-40B4-BE49-F238E27FC236}">
                <a16:creationId xmlns:a16="http://schemas.microsoft.com/office/drawing/2014/main" id="{21FF835E-F3DF-4C5D-A477-340EEA9246C3}"/>
              </a:ext>
            </a:extLst>
          </p:cNvPr>
          <p:cNvGraphicFramePr>
            <a:graphicFrameLocks noGrp="1"/>
          </p:cNvGraphicFramePr>
          <p:nvPr>
            <p:extLst>
              <p:ext uri="{D42A27DB-BD31-4B8C-83A1-F6EECF244321}">
                <p14:modId xmlns:p14="http://schemas.microsoft.com/office/powerpoint/2010/main" val="973140284"/>
              </p:ext>
            </p:extLst>
          </p:nvPr>
        </p:nvGraphicFramePr>
        <p:xfrm>
          <a:off x="202314" y="2651760"/>
          <a:ext cx="5688348" cy="2011680"/>
        </p:xfrm>
        <a:graphic>
          <a:graphicData uri="http://schemas.openxmlformats.org/drawingml/2006/table">
            <a:tbl>
              <a:tblPr firstRow="1" bandRow="1">
                <a:tableStyleId>{5C22544A-7EE6-4342-B048-85BDC9FD1C3A}</a:tableStyleId>
              </a:tblPr>
              <a:tblGrid>
                <a:gridCol w="5688348">
                  <a:extLst>
                    <a:ext uri="{9D8B030D-6E8A-4147-A177-3AD203B41FA5}">
                      <a16:colId xmlns:a16="http://schemas.microsoft.com/office/drawing/2014/main" val="3146476778"/>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0" dirty="0">
                          <a:solidFill>
                            <a:schemeClr val="bg1"/>
                          </a:solidFill>
                          <a:latin typeface="+mj-lt"/>
                          <a:cs typeface="Calibri" panose="020F0502020204030204" pitchFamily="34" charset="0"/>
                        </a:rPr>
                        <a:t>Isostatic Graphite</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2696878506"/>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solidFill>
                            <a:schemeClr val="tx2"/>
                          </a:solidFill>
                          <a:latin typeface="+mj-lt"/>
                          <a:cs typeface="Calibri" panose="020F0502020204030204" pitchFamily="34" charset="0"/>
                        </a:rPr>
                        <a:t>Final </a:t>
                      </a:r>
                      <a:r>
                        <a:rPr lang="en-IN" sz="1800" b="1" dirty="0">
                          <a:solidFill>
                            <a:schemeClr val="tx2"/>
                          </a:solidFill>
                          <a:latin typeface="+mj-lt"/>
                          <a:cs typeface="Calibri" panose="020F0502020204030204" pitchFamily="34" charset="0"/>
                        </a:rPr>
                        <a:t>Report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75115336"/>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solidFill>
                            <a:schemeClr val="tx2"/>
                          </a:solidFill>
                          <a:latin typeface="+mj-lt"/>
                          <a:cs typeface="Calibri" panose="020F0502020204030204" pitchFamily="34" charset="0"/>
                        </a:rPr>
                        <a:t>By Shiwangi Ukey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0171005"/>
                  </a:ext>
                </a:extLst>
              </a:tr>
              <a:tr h="457200">
                <a:tc>
                  <a:txBody>
                    <a:bodyPr/>
                    <a:lstStyle/>
                    <a:p>
                      <a:r>
                        <a:rPr lang="en-US" b="1" dirty="0">
                          <a:solidFill>
                            <a:schemeClr val="tx2"/>
                          </a:solidFill>
                          <a:latin typeface="+mj-lt"/>
                          <a:cs typeface="Calibri" panose="020F0502020204030204" pitchFamily="34" charset="0"/>
                        </a:rPr>
                        <a:t>December 2023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21805029"/>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BBDFB9-3822-7FBD-6214-D41C8807C986}"/>
              </a:ext>
            </a:extLst>
          </p:cNvPr>
          <p:cNvSpPr/>
          <p:nvPr/>
        </p:nvSpPr>
        <p:spPr>
          <a:xfrm>
            <a:off x="279680" y="1423658"/>
            <a:ext cx="5542620" cy="2844059"/>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sysClr val="windowText" lastClr="000000"/>
              </a:solidFill>
              <a:effectLst/>
              <a:uLnTx/>
              <a:uFillTx/>
              <a:latin typeface="Arial"/>
              <a:ea typeface="+mn-ea"/>
              <a:cs typeface="+mn-cs"/>
            </a:endParaRPr>
          </a:p>
        </p:txBody>
      </p:sp>
      <p:sp>
        <p:nvSpPr>
          <p:cNvPr id="200" name="Rectangle 199">
            <a:extLst>
              <a:ext uri="{FF2B5EF4-FFF2-40B4-BE49-F238E27FC236}">
                <a16:creationId xmlns:a16="http://schemas.microsoft.com/office/drawing/2014/main" id="{DFF6B14F-451D-3E5C-5DFC-46231DBF4A4B}"/>
              </a:ext>
            </a:extLst>
          </p:cNvPr>
          <p:cNvSpPr/>
          <p:nvPr/>
        </p:nvSpPr>
        <p:spPr>
          <a:xfrm>
            <a:off x="505441" y="1180187"/>
            <a:ext cx="5400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Global </a:t>
            </a: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isostatic graphite</a:t>
            </a:r>
            <a:r>
              <a:rPr kumimoji="0" lang="en-IN"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 </a:t>
            </a: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market 2021</a:t>
            </a:r>
            <a:r>
              <a:rPr kumimoji="0" lang="en-IN"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a:t>
            </a: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2026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(US$ billions) </a:t>
            </a:r>
          </a:p>
        </p:txBody>
      </p:sp>
      <p:graphicFrame>
        <p:nvGraphicFramePr>
          <p:cNvPr id="202" name="Table 201">
            <a:extLst>
              <a:ext uri="{FF2B5EF4-FFF2-40B4-BE49-F238E27FC236}">
                <a16:creationId xmlns:a16="http://schemas.microsoft.com/office/drawing/2014/main" id="{32F15F3E-98C8-D3A6-5BAF-4ED31352EFE6}"/>
              </a:ext>
            </a:extLst>
          </p:cNvPr>
          <p:cNvGraphicFramePr>
            <a:graphicFrameLocks noGrp="1"/>
          </p:cNvGraphicFramePr>
          <p:nvPr/>
        </p:nvGraphicFramePr>
        <p:xfrm>
          <a:off x="6166059" y="3699049"/>
          <a:ext cx="5881459" cy="2761232"/>
        </p:xfrm>
        <a:graphic>
          <a:graphicData uri="http://schemas.openxmlformats.org/drawingml/2006/table">
            <a:tbl>
              <a:tblPr firstRow="1" bandRow="1">
                <a:tableStyleId>{5C22544A-7EE6-4342-B048-85BDC9FD1C3A}</a:tableStyleId>
              </a:tblPr>
              <a:tblGrid>
                <a:gridCol w="5881459">
                  <a:extLst>
                    <a:ext uri="{9D8B030D-6E8A-4147-A177-3AD203B41FA5}">
                      <a16:colId xmlns:a16="http://schemas.microsoft.com/office/drawing/2014/main" val="3913965084"/>
                    </a:ext>
                  </a:extLst>
                </a:gridCol>
              </a:tblGrid>
              <a:tr h="2761232">
                <a:tc>
                  <a:txBody>
                    <a:bodyPr/>
                    <a:lstStyle/>
                    <a:p>
                      <a:pPr marL="171450" lvl="0" indent="-171450" algn="l">
                        <a:lnSpc>
                          <a:spcPts val="1500"/>
                        </a:lnSpc>
                        <a:buFont typeface="Wingdings" panose="05000000000000000000" pitchFamily="2" charset="2"/>
                        <a:buChar char="§"/>
                        <a:defRPr/>
                      </a:pPr>
                      <a:r>
                        <a:rPr lang="en-US" sz="1050" b="0" dirty="0">
                          <a:solidFill>
                            <a:schemeClr val="tx1"/>
                          </a:solidFill>
                          <a:latin typeface="+mj-lt"/>
                          <a:cs typeface="Calibri" panose="020F0502020204030204" pitchFamily="34" charset="0"/>
                        </a:rPr>
                        <a:t>In 2021, the global isostatic graphite market reached US$1.9 billion, with a projected 7.28% CAGR from 2021 to 2026 due to increased use in electronic devices. It plays a pivotal role in essential components for heat management and electronic enclosures in smartphones, aids in heat dissipation in computers, contributes to semiconductor and electronic component manufacturing, and enhances the performance and longevity of lithium-ion battery anodes</a:t>
                      </a:r>
                    </a:p>
                    <a:p>
                      <a:pPr marL="171450" lvl="0" indent="-171450" algn="l">
                        <a:lnSpc>
                          <a:spcPts val="1500"/>
                        </a:lnSpc>
                        <a:buFont typeface="Wingdings" panose="05000000000000000000" pitchFamily="2" charset="2"/>
                        <a:buChar char="§"/>
                        <a:defRPr/>
                      </a:pPr>
                      <a:r>
                        <a:rPr lang="en-US" sz="1050" b="0" dirty="0">
                          <a:solidFill>
                            <a:schemeClr val="tx1"/>
                          </a:solidFill>
                          <a:latin typeface="+mj-lt"/>
                          <a:cs typeface="Calibri" panose="020F0502020204030204" pitchFamily="34" charset="0"/>
                        </a:rPr>
                        <a:t>In 2022, solar PV accounted for 45% of the isostatic graphite end-user market, driven by the increased demand for solar panels, industry expansion, and technological innovation. Isostatic graphite plays a vital role in solar panels by facilitating heat dissipation and thermal management, thus ensuring optimal performance and durability</a:t>
                      </a:r>
                    </a:p>
                    <a:p>
                      <a:pPr marL="171450" lvl="0" indent="-171450" algn="l">
                        <a:lnSpc>
                          <a:spcPts val="1500"/>
                        </a:lnSpc>
                        <a:buFont typeface="Wingdings" panose="05000000000000000000" pitchFamily="2" charset="2"/>
                        <a:buChar char="§"/>
                        <a:defRPr/>
                      </a:pPr>
                      <a:r>
                        <a:rPr lang="en-US" sz="1050" b="0" dirty="0">
                          <a:solidFill>
                            <a:schemeClr val="tx1"/>
                          </a:solidFill>
                          <a:latin typeface="+mj-lt"/>
                          <a:cs typeface="Calibri" panose="020F0502020204030204" pitchFamily="34" charset="0"/>
                        </a:rPr>
                        <a:t>APAC is expected to remain the top market for isostatic graphite, driven by the growth of major electronics and semiconductor manufacturers. Being a major global manufacturing force and the leading producer of photovoltaic products, China consistently has a substantial demand for isostatic graphite. In recent years, the strong growth of the domestic photovoltaic industry has led to an annual expansion in China's demand for isostatic graphite</a:t>
                      </a:r>
                    </a:p>
                  </a:txBody>
                  <a:tcPr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80529365"/>
                  </a:ext>
                </a:extLst>
              </a:tr>
            </a:tbl>
          </a:graphicData>
        </a:graphic>
      </p:graphicFrame>
      <p:sp>
        <p:nvSpPr>
          <p:cNvPr id="204" name="Arrow: Up 203">
            <a:extLst>
              <a:ext uri="{FF2B5EF4-FFF2-40B4-BE49-F238E27FC236}">
                <a16:creationId xmlns:a16="http://schemas.microsoft.com/office/drawing/2014/main" id="{74955921-7E29-65D0-2963-DCBB189DE95F}"/>
              </a:ext>
            </a:extLst>
          </p:cNvPr>
          <p:cNvSpPr/>
          <p:nvPr/>
        </p:nvSpPr>
        <p:spPr>
          <a:xfrm>
            <a:off x="4969918" y="1902821"/>
            <a:ext cx="575882" cy="1340388"/>
          </a:xfrm>
          <a:prstGeom prst="upArrow">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5" name="Footer Placeholder 1">
            <a:extLst>
              <a:ext uri="{FF2B5EF4-FFF2-40B4-BE49-F238E27FC236}">
                <a16:creationId xmlns:a16="http://schemas.microsoft.com/office/drawing/2014/main" id="{ED068542-C631-D059-B400-8A9F1B9ABDA0}"/>
              </a:ext>
            </a:extLst>
          </p:cNvPr>
          <p:cNvSpPr txBox="1">
            <a:spLocks/>
          </p:cNvSpPr>
          <p:nvPr/>
        </p:nvSpPr>
        <p:spPr>
          <a:xfrm>
            <a:off x="4714817" y="3243209"/>
            <a:ext cx="1136448" cy="312408"/>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rPr>
              <a:t>CAGR:7.28%</a:t>
            </a:r>
          </a:p>
        </p:txBody>
      </p:sp>
      <p:grpSp>
        <p:nvGrpSpPr>
          <p:cNvPr id="36" name="Group 35">
            <a:extLst>
              <a:ext uri="{FF2B5EF4-FFF2-40B4-BE49-F238E27FC236}">
                <a16:creationId xmlns:a16="http://schemas.microsoft.com/office/drawing/2014/main" id="{B38ACDAB-CECF-0642-2B24-B369C019157B}"/>
              </a:ext>
            </a:extLst>
          </p:cNvPr>
          <p:cNvGrpSpPr/>
          <p:nvPr/>
        </p:nvGrpSpPr>
        <p:grpSpPr>
          <a:xfrm>
            <a:off x="6682155" y="1194706"/>
            <a:ext cx="4904680" cy="2463234"/>
            <a:chOff x="139895" y="3888582"/>
            <a:chExt cx="5633341" cy="2607226"/>
          </a:xfrm>
        </p:grpSpPr>
        <p:grpSp>
          <p:nvGrpSpPr>
            <p:cNvPr id="32" name="Group 31">
              <a:extLst>
                <a:ext uri="{FF2B5EF4-FFF2-40B4-BE49-F238E27FC236}">
                  <a16:creationId xmlns:a16="http://schemas.microsoft.com/office/drawing/2014/main" id="{7064EBA3-B8C7-63A6-10D5-3DE9538BE768}"/>
                </a:ext>
              </a:extLst>
            </p:cNvPr>
            <p:cNvGrpSpPr/>
            <p:nvPr/>
          </p:nvGrpSpPr>
          <p:grpSpPr>
            <a:xfrm>
              <a:off x="139895" y="3888582"/>
              <a:ext cx="5633341" cy="2607226"/>
              <a:chOff x="139895" y="3888582"/>
              <a:chExt cx="5633341" cy="2607226"/>
            </a:xfrm>
          </p:grpSpPr>
          <p:grpSp>
            <p:nvGrpSpPr>
              <p:cNvPr id="6" name="Group 5">
                <a:extLst>
                  <a:ext uri="{FF2B5EF4-FFF2-40B4-BE49-F238E27FC236}">
                    <a16:creationId xmlns:a16="http://schemas.microsoft.com/office/drawing/2014/main" id="{1C400E6E-2443-285C-2FAA-A37A025691AD}"/>
                  </a:ext>
                </a:extLst>
              </p:cNvPr>
              <p:cNvGrpSpPr/>
              <p:nvPr/>
            </p:nvGrpSpPr>
            <p:grpSpPr>
              <a:xfrm>
                <a:off x="360000" y="4391500"/>
                <a:ext cx="5384502" cy="2104308"/>
                <a:chOff x="265683" y="811471"/>
                <a:chExt cx="10491810" cy="5591873"/>
              </a:xfrm>
              <a:solidFill>
                <a:schemeClr val="bg1">
                  <a:lumMod val="95000"/>
                </a:schemeClr>
              </a:solidFill>
            </p:grpSpPr>
            <p:sp>
              <p:nvSpPr>
                <p:cNvPr id="7" name="Freeform 4">
                  <a:extLst>
                    <a:ext uri="{FF2B5EF4-FFF2-40B4-BE49-F238E27FC236}">
                      <a16:creationId xmlns:a16="http://schemas.microsoft.com/office/drawing/2014/main" id="{BF6C771A-82FE-F563-BC85-D37A36E13979}"/>
                    </a:ext>
                  </a:extLst>
                </p:cNvPr>
                <p:cNvSpPr>
                  <a:spLocks/>
                </p:cNvSpPr>
                <p:nvPr/>
              </p:nvSpPr>
              <p:spPr bwMode="auto">
                <a:xfrm rot="730076">
                  <a:off x="5065634" y="3000832"/>
                  <a:ext cx="431691" cy="337408"/>
                </a:xfrm>
                <a:custGeom>
                  <a:avLst/>
                  <a:gdLst>
                    <a:gd name="T0" fmla="*/ 2147483647 w 10000"/>
                    <a:gd name="T1" fmla="*/ 2147483647 h 10009"/>
                    <a:gd name="T2" fmla="*/ 2147483647 w 10000"/>
                    <a:gd name="T3" fmla="*/ 2147483647 h 10009"/>
                    <a:gd name="T4" fmla="*/ 2147483647 w 10000"/>
                    <a:gd name="T5" fmla="*/ 2147483647 h 10009"/>
                    <a:gd name="T6" fmla="*/ 2147483647 w 10000"/>
                    <a:gd name="T7" fmla="*/ 2147483647 h 10009"/>
                    <a:gd name="T8" fmla="*/ 2147483647 w 10000"/>
                    <a:gd name="T9" fmla="*/ 2147483647 h 10009"/>
                    <a:gd name="T10" fmla="*/ 2147483647 w 10000"/>
                    <a:gd name="T11" fmla="*/ 2147483647 h 10009"/>
                    <a:gd name="T12" fmla="*/ 2147483647 w 10000"/>
                    <a:gd name="T13" fmla="*/ 161364554 h 10009"/>
                    <a:gd name="T14" fmla="*/ 2147483647 w 10000"/>
                    <a:gd name="T15" fmla="*/ 2147483647 h 10009"/>
                    <a:gd name="T16" fmla="*/ 2147483647 w 10000"/>
                    <a:gd name="T17" fmla="*/ 161364554 h 10009"/>
                    <a:gd name="T18" fmla="*/ 2147483647 w 10000"/>
                    <a:gd name="T19" fmla="*/ 2147483647 h 10009"/>
                    <a:gd name="T20" fmla="*/ 0 w 10000"/>
                    <a:gd name="T21" fmla="*/ 2147483647 h 10009"/>
                    <a:gd name="T22" fmla="*/ 2147483647 w 10000"/>
                    <a:gd name="T23" fmla="*/ 2147483647 h 10009"/>
                    <a:gd name="T24" fmla="*/ 2147483647 w 10000"/>
                    <a:gd name="T25" fmla="*/ 2147483647 h 10009"/>
                    <a:gd name="T26" fmla="*/ 2147483647 w 10000"/>
                    <a:gd name="T27" fmla="*/ 2147483647 h 10009"/>
                    <a:gd name="T28" fmla="*/ 2147483647 w 10000"/>
                    <a:gd name="T29" fmla="*/ 2147483647 h 10009"/>
                    <a:gd name="T30" fmla="*/ 2147483647 w 10000"/>
                    <a:gd name="T31" fmla="*/ 2147483647 h 10009"/>
                    <a:gd name="T32" fmla="*/ 2147483647 w 10000"/>
                    <a:gd name="T33" fmla="*/ 2147483647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2147483647 h 10009"/>
                    <a:gd name="T74" fmla="*/ 2147483647 w 10000"/>
                    <a:gd name="T75" fmla="*/ 2147483647 h 10009"/>
                    <a:gd name="T76" fmla="*/ 2147483647 w 10000"/>
                    <a:gd name="T77" fmla="*/ 2147483647 h 10009"/>
                    <a:gd name="T78" fmla="*/ 2147483647 w 10000"/>
                    <a:gd name="T79" fmla="*/ 2147483647 h 10009"/>
                    <a:gd name="T80" fmla="*/ 2147483647 w 10000"/>
                    <a:gd name="T81" fmla="*/ 2147483647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9" name="Freeform 5">
                  <a:extLst>
                    <a:ext uri="{FF2B5EF4-FFF2-40B4-BE49-F238E27FC236}">
                      <a16:creationId xmlns:a16="http://schemas.microsoft.com/office/drawing/2014/main" id="{12C7429E-C24F-CE4A-C7A3-A13844A5B05E}"/>
                    </a:ext>
                  </a:extLst>
                </p:cNvPr>
                <p:cNvSpPr>
                  <a:spLocks/>
                </p:cNvSpPr>
                <p:nvPr/>
              </p:nvSpPr>
              <p:spPr bwMode="auto">
                <a:xfrm rot="926903">
                  <a:off x="5077044" y="3023579"/>
                  <a:ext cx="108398" cy="236943"/>
                </a:xfrm>
                <a:custGeom>
                  <a:avLst/>
                  <a:gdLst>
                    <a:gd name="T0" fmla="*/ 426029799 w 10000"/>
                    <a:gd name="T1" fmla="*/ 2147483647 h 10437"/>
                    <a:gd name="T2" fmla="*/ 426029799 w 10000"/>
                    <a:gd name="T3" fmla="*/ 2147483647 h 10437"/>
                    <a:gd name="T4" fmla="*/ 441127138 w 10000"/>
                    <a:gd name="T5" fmla="*/ 2147483647 h 10437"/>
                    <a:gd name="T6" fmla="*/ 486896829 w 10000"/>
                    <a:gd name="T7" fmla="*/ 2147483647 h 10437"/>
                    <a:gd name="T8" fmla="*/ 486896829 w 10000"/>
                    <a:gd name="T9" fmla="*/ 2147483647 h 10437"/>
                    <a:gd name="T10" fmla="*/ 505393367 w 10000"/>
                    <a:gd name="T11" fmla="*/ 2147483647 h 10437"/>
                    <a:gd name="T12" fmla="*/ 547757218 w 10000"/>
                    <a:gd name="T13" fmla="*/ 2147483647 h 10437"/>
                    <a:gd name="T14" fmla="*/ 556948788 w 10000"/>
                    <a:gd name="T15" fmla="*/ 2147483647 h 10437"/>
                    <a:gd name="T16" fmla="*/ 608617535 w 10000"/>
                    <a:gd name="T17" fmla="*/ 2147483647 h 10437"/>
                    <a:gd name="T18" fmla="*/ 547757218 w 10000"/>
                    <a:gd name="T19" fmla="*/ 2147483647 h 10437"/>
                    <a:gd name="T20" fmla="*/ 486896829 w 10000"/>
                    <a:gd name="T21" fmla="*/ 1175804211 h 10437"/>
                    <a:gd name="T22" fmla="*/ 304309174 w 10000"/>
                    <a:gd name="T23" fmla="*/ 0 h 10437"/>
                    <a:gd name="T24" fmla="*/ 182587736 w 10000"/>
                    <a:gd name="T25" fmla="*/ 1175804211 h 10437"/>
                    <a:gd name="T26" fmla="*/ 121720705 w 10000"/>
                    <a:gd name="T27" fmla="*/ 2147483647 h 10437"/>
                    <a:gd name="T28" fmla="*/ 75167108 w 10000"/>
                    <a:gd name="T29" fmla="*/ 2147483647 h 10437"/>
                    <a:gd name="T30" fmla="*/ 121720705 w 10000"/>
                    <a:gd name="T31" fmla="*/ 2147483647 h 10437"/>
                    <a:gd name="T32" fmla="*/ 121720705 w 10000"/>
                    <a:gd name="T33" fmla="*/ 2147483647 h 10437"/>
                    <a:gd name="T34" fmla="*/ 13937767 w 10000"/>
                    <a:gd name="T35" fmla="*/ 2147483647 h 10437"/>
                    <a:gd name="T36" fmla="*/ 0 w 10000"/>
                    <a:gd name="T37" fmla="*/ 2147483647 h 10437"/>
                    <a:gd name="T38" fmla="*/ 39560971 w 10000"/>
                    <a:gd name="T39" fmla="*/ 2147483647 h 10437"/>
                    <a:gd name="T40" fmla="*/ 121720705 w 10000"/>
                    <a:gd name="T41" fmla="*/ 2147483647 h 10437"/>
                    <a:gd name="T42" fmla="*/ 68959129 w 10000"/>
                    <a:gd name="T43" fmla="*/ 2147483647 h 10437"/>
                    <a:gd name="T44" fmla="*/ 394566826 w 10000"/>
                    <a:gd name="T45" fmla="*/ 2147483647 h 10437"/>
                    <a:gd name="T46" fmla="*/ 436863210 w 10000"/>
                    <a:gd name="T47" fmla="*/ 2147483647 h 10437"/>
                    <a:gd name="T48" fmla="*/ 426029799 w 10000"/>
                    <a:gd name="T49" fmla="*/ 2147483647 h 10437"/>
                    <a:gd name="T50" fmla="*/ 426029799 w 10000"/>
                    <a:gd name="T51" fmla="*/ 2147483647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0" name="Freeform 6">
                  <a:extLst>
                    <a:ext uri="{FF2B5EF4-FFF2-40B4-BE49-F238E27FC236}">
                      <a16:creationId xmlns:a16="http://schemas.microsoft.com/office/drawing/2014/main" id="{804CDD38-7971-4820-0497-79A3DDCCCDC9}"/>
                    </a:ext>
                  </a:extLst>
                </p:cNvPr>
                <p:cNvSpPr>
                  <a:spLocks/>
                </p:cNvSpPr>
                <p:nvPr/>
              </p:nvSpPr>
              <p:spPr bwMode="auto">
                <a:xfrm>
                  <a:off x="5712220" y="2873830"/>
                  <a:ext cx="228207" cy="100465"/>
                </a:xfrm>
                <a:custGeom>
                  <a:avLst/>
                  <a:gdLst>
                    <a:gd name="T0" fmla="*/ 2147483647 w 10000"/>
                    <a:gd name="T1" fmla="*/ 230353942 h 10000"/>
                    <a:gd name="T2" fmla="*/ 2147483647 w 10000"/>
                    <a:gd name="T3" fmla="*/ 153542679 h 10000"/>
                    <a:gd name="T4" fmla="*/ 2147483647 w 10000"/>
                    <a:gd name="T5" fmla="*/ 153542679 h 10000"/>
                    <a:gd name="T6" fmla="*/ 2147483647 w 10000"/>
                    <a:gd name="T7" fmla="*/ 76771339 h 10000"/>
                    <a:gd name="T8" fmla="*/ 2147483647 w 10000"/>
                    <a:gd name="T9" fmla="*/ 38383015 h 10000"/>
                    <a:gd name="T10" fmla="*/ 2147483647 w 10000"/>
                    <a:gd name="T11" fmla="*/ 38383015 h 10000"/>
                    <a:gd name="T12" fmla="*/ 2147483647 w 10000"/>
                    <a:gd name="T13" fmla="*/ 0 h 10000"/>
                    <a:gd name="T14" fmla="*/ 2147483647 w 10000"/>
                    <a:gd name="T15" fmla="*/ 38383015 h 10000"/>
                    <a:gd name="T16" fmla="*/ 2147483647 w 10000"/>
                    <a:gd name="T17" fmla="*/ 38383015 h 10000"/>
                    <a:gd name="T18" fmla="*/ 2147483647 w 10000"/>
                    <a:gd name="T19" fmla="*/ 76771339 h 10000"/>
                    <a:gd name="T20" fmla="*/ 2147483647 w 10000"/>
                    <a:gd name="T21" fmla="*/ 115154355 h 10000"/>
                    <a:gd name="T22" fmla="*/ 2147483647 w 10000"/>
                    <a:gd name="T23" fmla="*/ 191925686 h 10000"/>
                    <a:gd name="T24" fmla="*/ 2147483647 w 10000"/>
                    <a:gd name="T25" fmla="*/ 230353942 h 10000"/>
                    <a:gd name="T26" fmla="*/ 2147483647 w 10000"/>
                    <a:gd name="T27" fmla="*/ 230353942 h 10000"/>
                    <a:gd name="T28" fmla="*/ 2147483647 w 10000"/>
                    <a:gd name="T29" fmla="*/ 268737521 h 10000"/>
                    <a:gd name="T30" fmla="*/ 2147483647 w 10000"/>
                    <a:gd name="T31" fmla="*/ 268737521 h 10000"/>
                    <a:gd name="T32" fmla="*/ 1048843394 w 10000"/>
                    <a:gd name="T33" fmla="*/ 268737521 h 10000"/>
                    <a:gd name="T34" fmla="*/ 0 w 10000"/>
                    <a:gd name="T35" fmla="*/ 268737521 h 10000"/>
                    <a:gd name="T36" fmla="*/ 1048843394 w 10000"/>
                    <a:gd name="T37" fmla="*/ 307125281 h 10000"/>
                    <a:gd name="T38" fmla="*/ 2147483647 w 10000"/>
                    <a:gd name="T39" fmla="*/ 383896612 h 10000"/>
                    <a:gd name="T40" fmla="*/ 2147483647 w 10000"/>
                    <a:gd name="T41" fmla="*/ 422280200 h 10000"/>
                    <a:gd name="T42" fmla="*/ 2147483647 w 10000"/>
                    <a:gd name="T43" fmla="*/ 383896612 h 10000"/>
                    <a:gd name="T44" fmla="*/ 2147483647 w 10000"/>
                    <a:gd name="T45" fmla="*/ 383896612 h 10000"/>
                    <a:gd name="T46" fmla="*/ 2147483647 w 10000"/>
                    <a:gd name="T47" fmla="*/ 422280200 h 10000"/>
                    <a:gd name="T48" fmla="*/ 2147483647 w 10000"/>
                    <a:gd name="T49" fmla="*/ 422280200 h 10000"/>
                    <a:gd name="T50" fmla="*/ 2147483647 w 10000"/>
                    <a:gd name="T51" fmla="*/ 422280200 h 10000"/>
                    <a:gd name="T52" fmla="*/ 2147483647 w 10000"/>
                    <a:gd name="T53" fmla="*/ 345508860 h 10000"/>
                    <a:gd name="T54" fmla="*/ 2147483647 w 10000"/>
                    <a:gd name="T55" fmla="*/ 345508860 h 10000"/>
                    <a:gd name="T56" fmla="*/ 2147483647 w 10000"/>
                    <a:gd name="T57" fmla="*/ 230353942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1" name="Freeform 7">
                  <a:extLst>
                    <a:ext uri="{FF2B5EF4-FFF2-40B4-BE49-F238E27FC236}">
                      <a16:creationId xmlns:a16="http://schemas.microsoft.com/office/drawing/2014/main" id="{187B5FE2-E4B1-90C4-C748-2D72653A281D}"/>
                    </a:ext>
                  </a:extLst>
                </p:cNvPr>
                <p:cNvSpPr>
                  <a:spLocks/>
                </p:cNvSpPr>
                <p:nvPr/>
              </p:nvSpPr>
              <p:spPr bwMode="auto">
                <a:xfrm rot="471028">
                  <a:off x="5320465" y="2748723"/>
                  <a:ext cx="365131" cy="350677"/>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2147483647 h 10000"/>
                    <a:gd name="T24" fmla="*/ 2147483647 w 10043"/>
                    <a:gd name="T25" fmla="*/ 2147483647 h 10000"/>
                    <a:gd name="T26" fmla="*/ 2147483647 w 10043"/>
                    <a:gd name="T27" fmla="*/ 2147483647 h 10000"/>
                    <a:gd name="T28" fmla="*/ 2147483647 w 10043"/>
                    <a:gd name="T29" fmla="*/ 2147483647 h 10000"/>
                    <a:gd name="T30" fmla="*/ 2147483647 w 10043"/>
                    <a:gd name="T31" fmla="*/ 2147483647 h 10000"/>
                    <a:gd name="T32" fmla="*/ 2147483647 w 10043"/>
                    <a:gd name="T33" fmla="*/ 2147483647 h 10000"/>
                    <a:gd name="T34" fmla="*/ 2147483647 w 10043"/>
                    <a:gd name="T35" fmla="*/ 2147483647 h 10000"/>
                    <a:gd name="T36" fmla="*/ 2147483647 w 10043"/>
                    <a:gd name="T37" fmla="*/ 2147483647 h 10000"/>
                    <a:gd name="T38" fmla="*/ 2147483647 w 10043"/>
                    <a:gd name="T39" fmla="*/ 2147483647 h 10000"/>
                    <a:gd name="T40" fmla="*/ 2147483647 w 10043"/>
                    <a:gd name="T41" fmla="*/ 0 h 10000"/>
                    <a:gd name="T42" fmla="*/ 2147483647 w 10043"/>
                    <a:gd name="T43" fmla="*/ 2147483647 h 10000"/>
                    <a:gd name="T44" fmla="*/ 2147483647 w 10043"/>
                    <a:gd name="T45" fmla="*/ 2147483647 h 10000"/>
                    <a:gd name="T46" fmla="*/ 2147483647 w 10043"/>
                    <a:gd name="T47" fmla="*/ 2147483647 h 10000"/>
                    <a:gd name="T48" fmla="*/ 2147483647 w 10043"/>
                    <a:gd name="T49" fmla="*/ 2147483647 h 10000"/>
                    <a:gd name="T50" fmla="*/ 2147483647 w 10043"/>
                    <a:gd name="T51" fmla="*/ 2147483647 h 10000"/>
                    <a:gd name="T52" fmla="*/ 2147483647 w 10043"/>
                    <a:gd name="T53" fmla="*/ 2147483647 h 10000"/>
                    <a:gd name="T54" fmla="*/ 2147483647 w 10043"/>
                    <a:gd name="T55" fmla="*/ 2147483647 h 10000"/>
                    <a:gd name="T56" fmla="*/ 2147483647 w 10043"/>
                    <a:gd name="T57" fmla="*/ 2147483647 h 10000"/>
                    <a:gd name="T58" fmla="*/ 2147483647 w 10043"/>
                    <a:gd name="T59" fmla="*/ 2147483647 h 10000"/>
                    <a:gd name="T60" fmla="*/ 2147483647 w 10043"/>
                    <a:gd name="T61" fmla="*/ 2147483647 h 10000"/>
                    <a:gd name="T62" fmla="*/ 2147483647 w 10043"/>
                    <a:gd name="T63" fmla="*/ 2147483647 h 10000"/>
                    <a:gd name="T64" fmla="*/ 2147483647 w 10043"/>
                    <a:gd name="T65" fmla="*/ 2147483647 h 10000"/>
                    <a:gd name="T66" fmla="*/ 852645632 w 10043"/>
                    <a:gd name="T67" fmla="*/ 2147483647 h 10000"/>
                    <a:gd name="T68" fmla="*/ 2147483647 w 10043"/>
                    <a:gd name="T69" fmla="*/ 2147483647 h 10000"/>
                    <a:gd name="T70" fmla="*/ 2147483647 w 10043"/>
                    <a:gd name="T71" fmla="*/ 2147483647 h 10000"/>
                    <a:gd name="T72" fmla="*/ 2147483647 w 10043"/>
                    <a:gd name="T73" fmla="*/ 2147483647 h 10000"/>
                    <a:gd name="T74" fmla="*/ 2147483647 w 10043"/>
                    <a:gd name="T75" fmla="*/ 2147483647 h 10000"/>
                    <a:gd name="T76" fmla="*/ 2147483647 w 10043"/>
                    <a:gd name="T77" fmla="*/ 2147483647 h 10000"/>
                    <a:gd name="T78" fmla="*/ 2147483647 w 10043"/>
                    <a:gd name="T79" fmla="*/ 2147483647 h 10000"/>
                    <a:gd name="T80" fmla="*/ 2147483647 w 10043"/>
                    <a:gd name="T81" fmla="*/ 2147483647 h 10000"/>
                    <a:gd name="T82" fmla="*/ 2147483647 w 10043"/>
                    <a:gd name="T83" fmla="*/ 2147483647 h 10000"/>
                    <a:gd name="T84" fmla="*/ 2147483647 w 10043"/>
                    <a:gd name="T85" fmla="*/ 2147483647 h 10000"/>
                    <a:gd name="T86" fmla="*/ 2147483647 w 10043"/>
                    <a:gd name="T87" fmla="*/ 2147483647 h 10000"/>
                    <a:gd name="T88" fmla="*/ 2147483647 w 10043"/>
                    <a:gd name="T89" fmla="*/ 2147483647 h 10000"/>
                    <a:gd name="T90" fmla="*/ 2147483647 w 10043"/>
                    <a:gd name="T91" fmla="*/ 2147483647 h 10000"/>
                    <a:gd name="T92" fmla="*/ 2147483647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2" name="Freeform 8">
                  <a:extLst>
                    <a:ext uri="{FF2B5EF4-FFF2-40B4-BE49-F238E27FC236}">
                      <a16:creationId xmlns:a16="http://schemas.microsoft.com/office/drawing/2014/main" id="{DA701B2F-00D3-C3D7-3A56-AABB2E99702B}"/>
                    </a:ext>
                  </a:extLst>
                </p:cNvPr>
                <p:cNvSpPr>
                  <a:spLocks/>
                </p:cNvSpPr>
                <p:nvPr/>
              </p:nvSpPr>
              <p:spPr bwMode="auto">
                <a:xfrm>
                  <a:off x="5630445" y="2959130"/>
                  <a:ext cx="372738" cy="377214"/>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3" name="Freeform 9">
                  <a:extLst>
                    <a:ext uri="{FF2B5EF4-FFF2-40B4-BE49-F238E27FC236}">
                      <a16:creationId xmlns:a16="http://schemas.microsoft.com/office/drawing/2014/main" id="{E8CBE75E-6536-9711-5E3F-7B9EC31C63F6}"/>
                    </a:ext>
                  </a:extLst>
                </p:cNvPr>
                <p:cNvSpPr>
                  <a:spLocks/>
                </p:cNvSpPr>
                <p:nvPr/>
              </p:nvSpPr>
              <p:spPr bwMode="auto">
                <a:xfrm>
                  <a:off x="5620937" y="2591393"/>
                  <a:ext cx="239617" cy="348781"/>
                </a:xfrm>
                <a:custGeom>
                  <a:avLst/>
                  <a:gdLst>
                    <a:gd name="T0" fmla="*/ 2147483647 w 10045"/>
                    <a:gd name="T1" fmla="*/ 2147483647 h 10019"/>
                    <a:gd name="T2" fmla="*/ 2147483647 w 10045"/>
                    <a:gd name="T3" fmla="*/ 2147483647 h 10019"/>
                    <a:gd name="T4" fmla="*/ 2147483647 w 10045"/>
                    <a:gd name="T5" fmla="*/ 2147483647 h 10019"/>
                    <a:gd name="T6" fmla="*/ 2147483647 w 10045"/>
                    <a:gd name="T7" fmla="*/ 2147483647 h 10019"/>
                    <a:gd name="T8" fmla="*/ 2147483647 w 10045"/>
                    <a:gd name="T9" fmla="*/ 2147483647 h 10019"/>
                    <a:gd name="T10" fmla="*/ 1081275730 w 10045"/>
                    <a:gd name="T11" fmla="*/ 2147483647 h 10019"/>
                    <a:gd name="T12" fmla="*/ 1081275730 w 10045"/>
                    <a:gd name="T13" fmla="*/ 2147483647 h 10019"/>
                    <a:gd name="T14" fmla="*/ 2147483647 w 10045"/>
                    <a:gd name="T15" fmla="*/ 2147483647 h 10019"/>
                    <a:gd name="T16" fmla="*/ 1081275730 w 10045"/>
                    <a:gd name="T17" fmla="*/ 2147483647 h 10019"/>
                    <a:gd name="T18" fmla="*/ 0 w 10045"/>
                    <a:gd name="T19" fmla="*/ 2147483647 h 10019"/>
                    <a:gd name="T20" fmla="*/ 2147483647 w 10045"/>
                    <a:gd name="T21" fmla="*/ 2147483647 h 10019"/>
                    <a:gd name="T22" fmla="*/ 2147483647 w 10045"/>
                    <a:gd name="T23" fmla="*/ 2147483647 h 10019"/>
                    <a:gd name="T24" fmla="*/ 2147483647 w 10045"/>
                    <a:gd name="T25" fmla="*/ 2147483647 h 10019"/>
                    <a:gd name="T26" fmla="*/ 2147483647 w 10045"/>
                    <a:gd name="T27" fmla="*/ 2147483647 h 10019"/>
                    <a:gd name="T28" fmla="*/ 2147483647 w 10045"/>
                    <a:gd name="T29" fmla="*/ 2147483647 h 10019"/>
                    <a:gd name="T30" fmla="*/ 2147483647 w 10045"/>
                    <a:gd name="T31" fmla="*/ 2147483647 h 10019"/>
                    <a:gd name="T32" fmla="*/ 2147483647 w 10045"/>
                    <a:gd name="T33" fmla="*/ 2147483647 h 10019"/>
                    <a:gd name="T34" fmla="*/ 2147483647 w 10045"/>
                    <a:gd name="T35" fmla="*/ 2147483647 h 10019"/>
                    <a:gd name="T36" fmla="*/ 2147483647 w 10045"/>
                    <a:gd name="T37" fmla="*/ 2147483647 h 10019"/>
                    <a:gd name="T38" fmla="*/ 2147483647 w 10045"/>
                    <a:gd name="T39" fmla="*/ 2147483647 h 10019"/>
                    <a:gd name="T40" fmla="*/ 2147483647 w 10045"/>
                    <a:gd name="T41" fmla="*/ 2147483647 h 10019"/>
                    <a:gd name="T42" fmla="*/ 2147483647 w 10045"/>
                    <a:gd name="T43" fmla="*/ 2147483647 h 10019"/>
                    <a:gd name="T44" fmla="*/ 2147483647 w 10045"/>
                    <a:gd name="T45" fmla="*/ 2147483647 h 10019"/>
                    <a:gd name="T46" fmla="*/ 2147483647 w 10045"/>
                    <a:gd name="T47" fmla="*/ 2147483647 h 10019"/>
                    <a:gd name="T48" fmla="*/ 2147483647 w 10045"/>
                    <a:gd name="T49" fmla="*/ 2147483647 h 10019"/>
                    <a:gd name="T50" fmla="*/ 2147483647 w 10045"/>
                    <a:gd name="T51" fmla="*/ 2147483647 h 10019"/>
                    <a:gd name="T52" fmla="*/ 2147483647 w 10045"/>
                    <a:gd name="T53" fmla="*/ 2147483647 h 10019"/>
                    <a:gd name="T54" fmla="*/ 2147483647 w 10045"/>
                    <a:gd name="T55" fmla="*/ 2147483647 h 10019"/>
                    <a:gd name="T56" fmla="*/ 2147483647 w 10045"/>
                    <a:gd name="T57" fmla="*/ 2147483647 h 10019"/>
                    <a:gd name="T58" fmla="*/ 2147483647 w 10045"/>
                    <a:gd name="T59" fmla="*/ 2147483647 h 10019"/>
                    <a:gd name="T60" fmla="*/ 2147483647 w 10045"/>
                    <a:gd name="T61" fmla="*/ 2147483647 h 10019"/>
                    <a:gd name="T62" fmla="*/ 2147483647 w 10045"/>
                    <a:gd name="T63" fmla="*/ 2147483647 h 10019"/>
                    <a:gd name="T64" fmla="*/ 2147483647 w 10045"/>
                    <a:gd name="T65" fmla="*/ 2147483647 h 10019"/>
                    <a:gd name="T66" fmla="*/ 2147483647 w 10045"/>
                    <a:gd name="T67" fmla="*/ 2147483647 h 10019"/>
                    <a:gd name="T68" fmla="*/ 2147483647 w 10045"/>
                    <a:gd name="T69" fmla="*/ 2147483647 h 10019"/>
                    <a:gd name="T70" fmla="*/ 2147483647 w 10045"/>
                    <a:gd name="T71" fmla="*/ 2147483647 h 10019"/>
                    <a:gd name="T72" fmla="*/ 2147483647 w 10045"/>
                    <a:gd name="T73" fmla="*/ 2147483647 h 10019"/>
                    <a:gd name="T74" fmla="*/ 2147483647 w 10045"/>
                    <a:gd name="T75" fmla="*/ 2147483647 h 10019"/>
                    <a:gd name="T76" fmla="*/ 2147483647 w 10045"/>
                    <a:gd name="T77" fmla="*/ 2147483647 h 10019"/>
                    <a:gd name="T78" fmla="*/ 2147483647 w 10045"/>
                    <a:gd name="T79" fmla="*/ 2147483647 h 10019"/>
                    <a:gd name="T80" fmla="*/ 2147483647 w 10045"/>
                    <a:gd name="T81" fmla="*/ 2147483647 h 10019"/>
                    <a:gd name="T82" fmla="*/ 2147483647 w 10045"/>
                    <a:gd name="T83" fmla="*/ 2147483647 h 10019"/>
                    <a:gd name="T84" fmla="*/ 2147483647 w 10045"/>
                    <a:gd name="T85" fmla="*/ 2147483647 h 10019"/>
                    <a:gd name="T86" fmla="*/ 2147483647 w 10045"/>
                    <a:gd name="T87" fmla="*/ 2147483647 h 10019"/>
                    <a:gd name="T88" fmla="*/ 2147483647 w 10045"/>
                    <a:gd name="T89" fmla="*/ 2147483647 h 10019"/>
                    <a:gd name="T90" fmla="*/ 2147483647 w 10045"/>
                    <a:gd name="T91" fmla="*/ 2147483647 h 10019"/>
                    <a:gd name="T92" fmla="*/ 2147483647 w 10045"/>
                    <a:gd name="T93" fmla="*/ 2147483647 h 10019"/>
                    <a:gd name="T94" fmla="*/ 2147483647 w 10045"/>
                    <a:gd name="T95" fmla="*/ 2147483647 h 10019"/>
                    <a:gd name="T96" fmla="*/ 2147483647 w 10045"/>
                    <a:gd name="T97" fmla="*/ 2147483647 h 10019"/>
                    <a:gd name="T98" fmla="*/ 2147483647 w 10045"/>
                    <a:gd name="T99" fmla="*/ 2147483647 h 10019"/>
                    <a:gd name="T100" fmla="*/ 2147483647 w 10045"/>
                    <a:gd name="T101" fmla="*/ 2147483647 h 10019"/>
                    <a:gd name="T102" fmla="*/ 2147483647 w 10045"/>
                    <a:gd name="T103" fmla="*/ 0 h 10019"/>
                    <a:gd name="T104" fmla="*/ 2147483647 w 10045"/>
                    <a:gd name="T105" fmla="*/ 2147483647 h 10019"/>
                    <a:gd name="T106" fmla="*/ 2147483647 w 10045"/>
                    <a:gd name="T107" fmla="*/ 2147483647 h 10019"/>
                    <a:gd name="T108" fmla="*/ 2147483647 w 10045"/>
                    <a:gd name="T109" fmla="*/ 2147483647 h 10019"/>
                    <a:gd name="T110" fmla="*/ 2147483647 w 10045"/>
                    <a:gd name="T111" fmla="*/ 2147483647 h 10019"/>
                    <a:gd name="T112" fmla="*/ 2147483647 w 10045"/>
                    <a:gd name="T113" fmla="*/ 2147483647 h 10019"/>
                    <a:gd name="T114" fmla="*/ 2147483647 w 10045"/>
                    <a:gd name="T115" fmla="*/ 2147483647 h 10019"/>
                    <a:gd name="T116" fmla="*/ 2147483647 w 10045"/>
                    <a:gd name="T117" fmla="*/ 2147483647 h 10019"/>
                    <a:gd name="T118" fmla="*/ 2147483647 w 10045"/>
                    <a:gd name="T119" fmla="*/ 2147483647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4" name="Freeform 10">
                  <a:extLst>
                    <a:ext uri="{FF2B5EF4-FFF2-40B4-BE49-F238E27FC236}">
                      <a16:creationId xmlns:a16="http://schemas.microsoft.com/office/drawing/2014/main" id="{D9D5C1AD-A567-D464-6584-18A85F7B1E0F}"/>
                    </a:ext>
                  </a:extLst>
                </p:cNvPr>
                <p:cNvSpPr>
                  <a:spLocks/>
                </p:cNvSpPr>
                <p:nvPr/>
              </p:nvSpPr>
              <p:spPr bwMode="auto">
                <a:xfrm>
                  <a:off x="5590510" y="2663424"/>
                  <a:ext cx="91283" cy="121315"/>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5" name="Freeform 11">
                  <a:extLst>
                    <a:ext uri="{FF2B5EF4-FFF2-40B4-BE49-F238E27FC236}">
                      <a16:creationId xmlns:a16="http://schemas.microsoft.com/office/drawing/2014/main" id="{907638C6-A228-E57E-5E5F-EC38319D8538}"/>
                    </a:ext>
                  </a:extLst>
                </p:cNvPr>
                <p:cNvSpPr>
                  <a:spLocks/>
                </p:cNvSpPr>
                <p:nvPr/>
              </p:nvSpPr>
              <p:spPr bwMode="auto">
                <a:xfrm rot="20966185">
                  <a:off x="6046924" y="3180909"/>
                  <a:ext cx="190172" cy="195242"/>
                </a:xfrm>
                <a:custGeom>
                  <a:avLst/>
                  <a:gdLst>
                    <a:gd name="T0" fmla="*/ 2147483647 w 9874"/>
                    <a:gd name="T1" fmla="*/ 861456484 h 10000"/>
                    <a:gd name="T2" fmla="*/ 2147483647 w 9874"/>
                    <a:gd name="T3" fmla="*/ 573160271 h 10000"/>
                    <a:gd name="T4" fmla="*/ 2147483647 w 9874"/>
                    <a:gd name="T5" fmla="*/ 571945092 h 10000"/>
                    <a:gd name="T6" fmla="*/ 2147483647 w 9874"/>
                    <a:gd name="T7" fmla="*/ 0 h 10000"/>
                    <a:gd name="T8" fmla="*/ 2147483647 w 9874"/>
                    <a:gd name="T9" fmla="*/ 350414474 h 10000"/>
                    <a:gd name="T10" fmla="*/ 2147483647 w 9874"/>
                    <a:gd name="T11" fmla="*/ 1282208266 h 10000"/>
                    <a:gd name="T12" fmla="*/ 1792679761 w 9874"/>
                    <a:gd name="T13" fmla="*/ 1861231051 h 10000"/>
                    <a:gd name="T14" fmla="*/ 1792679761 w 9874"/>
                    <a:gd name="T15" fmla="*/ 2147483647 h 10000"/>
                    <a:gd name="T16" fmla="*/ 1194741583 w 9874"/>
                    <a:gd name="T17" fmla="*/ 2147483647 h 10000"/>
                    <a:gd name="T18" fmla="*/ 0 w 9874"/>
                    <a:gd name="T19" fmla="*/ 2147483647 h 10000"/>
                    <a:gd name="T20" fmla="*/ 1194741583 w 9874"/>
                    <a:gd name="T21" fmla="*/ 2147483647 h 10000"/>
                    <a:gd name="T22" fmla="*/ 2147483647 w 9874"/>
                    <a:gd name="T23" fmla="*/ 2147483647 h 10000"/>
                    <a:gd name="T24" fmla="*/ 2147483647 w 9874"/>
                    <a:gd name="T25" fmla="*/ 2147483647 h 10000"/>
                    <a:gd name="T26" fmla="*/ 2147483647 w 9874"/>
                    <a:gd name="T27" fmla="*/ 2147483647 h 10000"/>
                    <a:gd name="T28" fmla="*/ 2147483647 w 9874"/>
                    <a:gd name="T29" fmla="*/ 2147483647 h 10000"/>
                    <a:gd name="T30" fmla="*/ 2147483647 w 9874"/>
                    <a:gd name="T31" fmla="*/ 2147483647 h 10000"/>
                    <a:gd name="T32" fmla="*/ 2147483647 w 9874"/>
                    <a:gd name="T33" fmla="*/ 2147483647 h 10000"/>
                    <a:gd name="T34" fmla="*/ 2147483647 w 9874"/>
                    <a:gd name="T35" fmla="*/ 2147483647 h 10000"/>
                    <a:gd name="T36" fmla="*/ 2147483647 w 9874"/>
                    <a:gd name="T37" fmla="*/ 2147483647 h 10000"/>
                    <a:gd name="T38" fmla="*/ 2147483647 w 9874"/>
                    <a:gd name="T39" fmla="*/ 2147483647 h 10000"/>
                    <a:gd name="T40" fmla="*/ 2147483647 w 9874"/>
                    <a:gd name="T41" fmla="*/ 2147483647 h 10000"/>
                    <a:gd name="T42" fmla="*/ 2147483647 w 9874"/>
                    <a:gd name="T43" fmla="*/ 2147483647 h 10000"/>
                    <a:gd name="T44" fmla="*/ 2147483647 w 9874"/>
                    <a:gd name="T45" fmla="*/ 2083902531 h 10000"/>
                    <a:gd name="T46" fmla="*/ 2147483647 w 9874"/>
                    <a:gd name="T47" fmla="*/ 1331460655 h 10000"/>
                    <a:gd name="T48" fmla="*/ 2147483647 w 9874"/>
                    <a:gd name="T49" fmla="*/ 1056034845 h 10000"/>
                    <a:gd name="T50" fmla="*/ 2147483647 w 9874"/>
                    <a:gd name="T51" fmla="*/ 861456484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6" name="Freeform 12">
                  <a:extLst>
                    <a:ext uri="{FF2B5EF4-FFF2-40B4-BE49-F238E27FC236}">
                      <a16:creationId xmlns:a16="http://schemas.microsoft.com/office/drawing/2014/main" id="{1BD7B44C-B6E5-7AC8-9A22-8635E8AA5784}"/>
                    </a:ext>
                  </a:extLst>
                </p:cNvPr>
                <p:cNvSpPr>
                  <a:spLocks/>
                </p:cNvSpPr>
                <p:nvPr/>
              </p:nvSpPr>
              <p:spPr bwMode="auto">
                <a:xfrm>
                  <a:off x="6035513" y="2877621"/>
                  <a:ext cx="245322" cy="200928"/>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0 h 10000"/>
                    <a:gd name="T8" fmla="*/ 2147483647 w 10000"/>
                    <a:gd name="T9" fmla="*/ 962987830 h 10000"/>
                    <a:gd name="T10" fmla="*/ 2147483647 w 10000"/>
                    <a:gd name="T11" fmla="*/ 1505821189 h 10000"/>
                    <a:gd name="T12" fmla="*/ 2147483647 w 10000"/>
                    <a:gd name="T13" fmla="*/ 962987830 h 10000"/>
                    <a:gd name="T14" fmla="*/ 2147483647 w 10000"/>
                    <a:gd name="T15" fmla="*/ 2147483647 h 10000"/>
                    <a:gd name="T16" fmla="*/ 1839321513 w 10000"/>
                    <a:gd name="T17" fmla="*/ 2147483647 h 10000"/>
                    <a:gd name="T18" fmla="*/ 1728171895 w 10000"/>
                    <a:gd name="T19" fmla="*/ 2147483647 h 10000"/>
                    <a:gd name="T20" fmla="*/ 1513069159 w 10000"/>
                    <a:gd name="T21" fmla="*/ 2147483647 h 10000"/>
                    <a:gd name="T22" fmla="*/ 7214134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2147483647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7" name="Freeform 13">
                  <a:extLst>
                    <a:ext uri="{FF2B5EF4-FFF2-40B4-BE49-F238E27FC236}">
                      <a16:creationId xmlns:a16="http://schemas.microsoft.com/office/drawing/2014/main" id="{A655CA40-0A5B-FC46-522D-0CA044A45A99}"/>
                    </a:ext>
                  </a:extLst>
                </p:cNvPr>
                <p:cNvSpPr>
                  <a:spLocks/>
                </p:cNvSpPr>
                <p:nvPr/>
              </p:nvSpPr>
              <p:spPr bwMode="auto">
                <a:xfrm>
                  <a:off x="5788289" y="2784739"/>
                  <a:ext cx="190172" cy="98569"/>
                </a:xfrm>
                <a:custGeom>
                  <a:avLst/>
                  <a:gdLst>
                    <a:gd name="T0" fmla="*/ 2147483647 w 10569"/>
                    <a:gd name="T1" fmla="*/ 218132199 h 10092"/>
                    <a:gd name="T2" fmla="*/ 2147483647 w 10569"/>
                    <a:gd name="T3" fmla="*/ 122706788 h 10092"/>
                    <a:gd name="T4" fmla="*/ 2147483647 w 10569"/>
                    <a:gd name="T5" fmla="*/ 61371189 h 10092"/>
                    <a:gd name="T6" fmla="*/ 2147483647 w 10569"/>
                    <a:gd name="T7" fmla="*/ 0 h 10092"/>
                    <a:gd name="T8" fmla="*/ 2147483647 w 10569"/>
                    <a:gd name="T9" fmla="*/ 30665321 h 10092"/>
                    <a:gd name="T10" fmla="*/ 2147483647 w 10569"/>
                    <a:gd name="T11" fmla="*/ 0 h 10092"/>
                    <a:gd name="T12" fmla="*/ 2097951320 w 10569"/>
                    <a:gd name="T13" fmla="*/ 30665321 h 10092"/>
                    <a:gd name="T14" fmla="*/ 1401434486 w 10569"/>
                    <a:gd name="T15" fmla="*/ 61371189 h 10092"/>
                    <a:gd name="T16" fmla="*/ 704917667 w 10569"/>
                    <a:gd name="T17" fmla="*/ 92041467 h 10092"/>
                    <a:gd name="T18" fmla="*/ 8448222 w 10569"/>
                    <a:gd name="T19" fmla="*/ 122706788 h 10092"/>
                    <a:gd name="T20" fmla="*/ 357065685 w 10569"/>
                    <a:gd name="T21" fmla="*/ 164160932 h 10092"/>
                    <a:gd name="T22" fmla="*/ 1012965140 w 10569"/>
                    <a:gd name="T23" fmla="*/ 220119984 h 10092"/>
                    <a:gd name="T24" fmla="*/ 1750099564 w 10569"/>
                    <a:gd name="T25" fmla="*/ 306784830 h 10092"/>
                    <a:gd name="T26" fmla="*/ 2097951320 w 10569"/>
                    <a:gd name="T27" fmla="*/ 337490632 h 10092"/>
                    <a:gd name="T28" fmla="*/ 2147483647 w 10569"/>
                    <a:gd name="T29" fmla="*/ 371544855 h 10092"/>
                    <a:gd name="T30" fmla="*/ 2147483647 w 10569"/>
                    <a:gd name="T31" fmla="*/ 367936564 h 10092"/>
                    <a:gd name="T32" fmla="*/ 2147483647 w 10569"/>
                    <a:gd name="T33" fmla="*/ 337230696 h 10092"/>
                    <a:gd name="T34" fmla="*/ 2147483647 w 10569"/>
                    <a:gd name="T35" fmla="*/ 346435062 h 10092"/>
                    <a:gd name="T36" fmla="*/ 2147483647 w 10569"/>
                    <a:gd name="T37" fmla="*/ 347321125 h 10092"/>
                    <a:gd name="T38" fmla="*/ 2147483647 w 10569"/>
                    <a:gd name="T39" fmla="*/ 353615522 h 10092"/>
                    <a:gd name="T40" fmla="*/ 2147483647 w 10569"/>
                    <a:gd name="T41" fmla="*/ 369740943 h 10092"/>
                    <a:gd name="T42" fmla="*/ 2147483647 w 10569"/>
                    <a:gd name="T43" fmla="*/ 344411753 h 10092"/>
                    <a:gd name="T44" fmla="*/ 2147483647 w 10569"/>
                    <a:gd name="T45" fmla="*/ 359211597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8" name="Freeform 14">
                  <a:extLst>
                    <a:ext uri="{FF2B5EF4-FFF2-40B4-BE49-F238E27FC236}">
                      <a16:creationId xmlns:a16="http://schemas.microsoft.com/office/drawing/2014/main" id="{248356F2-94F4-5F60-8271-A9C0F65DFC9C}"/>
                    </a:ext>
                  </a:extLst>
                </p:cNvPr>
                <p:cNvSpPr>
                  <a:spLocks/>
                </p:cNvSpPr>
                <p:nvPr/>
              </p:nvSpPr>
              <p:spPr bwMode="auto">
                <a:xfrm>
                  <a:off x="5923311" y="2887099"/>
                  <a:ext cx="165451" cy="113733"/>
                </a:xfrm>
                <a:custGeom>
                  <a:avLst/>
                  <a:gdLst>
                    <a:gd name="T0" fmla="*/ 2147483647 w 9980"/>
                    <a:gd name="T1" fmla="*/ 0 h 10000"/>
                    <a:gd name="T2" fmla="*/ 2147483647 w 9980"/>
                    <a:gd name="T3" fmla="*/ 120347451 h 10000"/>
                    <a:gd name="T4" fmla="*/ 2048295641 w 9980"/>
                    <a:gd name="T5" fmla="*/ 174854502 h 10000"/>
                    <a:gd name="T6" fmla="*/ 1295790420 w 9980"/>
                    <a:gd name="T7" fmla="*/ 229369258 h 10000"/>
                    <a:gd name="T8" fmla="*/ 794318046 w 9980"/>
                    <a:gd name="T9" fmla="*/ 209556601 h 10000"/>
                    <a:gd name="T10" fmla="*/ 543839063 w 9980"/>
                    <a:gd name="T11" fmla="*/ 174854502 h 10000"/>
                    <a:gd name="T12" fmla="*/ 292843180 w 9980"/>
                    <a:gd name="T13" fmla="*/ 283793289 h 10000"/>
                    <a:gd name="T14" fmla="*/ 41849789 w 9980"/>
                    <a:gd name="T15" fmla="*/ 447321156 h 10000"/>
                    <a:gd name="T16" fmla="*/ 11224449 w 9980"/>
                    <a:gd name="T17" fmla="*/ 470376980 h 10000"/>
                    <a:gd name="T18" fmla="*/ 159185930 w 9980"/>
                    <a:gd name="T19" fmla="*/ 536612402 h 10000"/>
                    <a:gd name="T20" fmla="*/ 838699122 w 9980"/>
                    <a:gd name="T21" fmla="*/ 744424260 h 10000"/>
                    <a:gd name="T22" fmla="*/ 1841683506 w 9980"/>
                    <a:gd name="T23" fmla="*/ 792279756 h 10000"/>
                    <a:gd name="T24" fmla="*/ 2147483647 w 9980"/>
                    <a:gd name="T25" fmla="*/ 746169002 h 10000"/>
                    <a:gd name="T26" fmla="*/ 2147483647 w 9980"/>
                    <a:gd name="T27" fmla="*/ 678509460 h 10000"/>
                    <a:gd name="T28" fmla="*/ 2147483647 w 9980"/>
                    <a:gd name="T29" fmla="*/ 678509460 h 10000"/>
                    <a:gd name="T30" fmla="*/ 2147483647 w 9980"/>
                    <a:gd name="T31" fmla="*/ 610766908 h 10000"/>
                    <a:gd name="T32" fmla="*/ 2147483647 w 9980"/>
                    <a:gd name="T33" fmla="*/ 392815010 h 10000"/>
                    <a:gd name="T34" fmla="*/ 2147483647 w 9980"/>
                    <a:gd name="T35" fmla="*/ 120347451 h 10000"/>
                    <a:gd name="T36" fmla="*/ 2147483647 w 9980"/>
                    <a:gd name="T37" fmla="*/ 9902428 h 10000"/>
                    <a:gd name="T38" fmla="*/ 2147483647 w 9980"/>
                    <a:gd name="T39" fmla="*/ 26306802 h 10000"/>
                    <a:gd name="T40" fmla="*/ 2147483647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 name="Freeform 15">
                  <a:extLst>
                    <a:ext uri="{FF2B5EF4-FFF2-40B4-BE49-F238E27FC236}">
                      <a16:creationId xmlns:a16="http://schemas.microsoft.com/office/drawing/2014/main" id="{1A9C7F99-AB82-B6BA-A881-477310B326B9}"/>
                    </a:ext>
                  </a:extLst>
                </p:cNvPr>
                <p:cNvSpPr>
                  <a:spLocks/>
                </p:cNvSpPr>
                <p:nvPr/>
              </p:nvSpPr>
              <p:spPr bwMode="auto">
                <a:xfrm>
                  <a:off x="5929017" y="2839710"/>
                  <a:ext cx="159745" cy="83404"/>
                </a:xfrm>
                <a:custGeom>
                  <a:avLst/>
                  <a:gdLst>
                    <a:gd name="T0" fmla="*/ 2147483647 w 10000"/>
                    <a:gd name="T1" fmla="*/ 11717197 h 9595"/>
                    <a:gd name="T2" fmla="*/ 2117831042 w 10000"/>
                    <a:gd name="T3" fmla="*/ 1864984 h 9595"/>
                    <a:gd name="T4" fmla="*/ 1670018673 w 10000"/>
                    <a:gd name="T5" fmla="*/ 1985706 h 9595"/>
                    <a:gd name="T6" fmla="*/ 1192608324 w 10000"/>
                    <a:gd name="T7" fmla="*/ 11717197 h 9595"/>
                    <a:gd name="T8" fmla="*/ 954346452 w 10000"/>
                    <a:gd name="T9" fmla="*/ 56295023 h 9595"/>
                    <a:gd name="T10" fmla="*/ 0 w 10000"/>
                    <a:gd name="T11" fmla="*/ 100895271 h 9595"/>
                    <a:gd name="T12" fmla="*/ 238705181 w 10000"/>
                    <a:gd name="T13" fmla="*/ 145472777 h 9595"/>
                    <a:gd name="T14" fmla="*/ 413599734 w 10000"/>
                    <a:gd name="T15" fmla="*/ 172255509 h 9595"/>
                    <a:gd name="T16" fmla="*/ 852527046 w 10000"/>
                    <a:gd name="T17" fmla="*/ 192499706 h 9595"/>
                    <a:gd name="T18" fmla="*/ 1872358309 w 10000"/>
                    <a:gd name="T19" fmla="*/ 165736637 h 9595"/>
                    <a:gd name="T20" fmla="*/ 2147483647 w 10000"/>
                    <a:gd name="T21" fmla="*/ 153539079 h 9595"/>
                    <a:gd name="T22" fmla="*/ 2147483647 w 10000"/>
                    <a:gd name="T23" fmla="*/ 109902201 h 9595"/>
                    <a:gd name="T24" fmla="*/ 2147483647 w 10000"/>
                    <a:gd name="T25" fmla="*/ 118909553 h 9595"/>
                    <a:gd name="T26" fmla="*/ 2147483647 w 10000"/>
                    <a:gd name="T27" fmla="*/ 99771804 h 9595"/>
                    <a:gd name="T28" fmla="*/ 2147483647 w 10000"/>
                    <a:gd name="T29" fmla="*/ 78603679 h 9595"/>
                    <a:gd name="T30" fmla="*/ 2147483647 w 10000"/>
                    <a:gd name="T31" fmla="*/ 43215616 h 9595"/>
                    <a:gd name="T32" fmla="*/ 2147483647 w 10000"/>
                    <a:gd name="T33" fmla="*/ 24356051 h 9595"/>
                    <a:gd name="T34" fmla="*/ 2147483647 w 10000"/>
                    <a:gd name="T35" fmla="*/ 11717197 h 9595"/>
                    <a:gd name="T36" fmla="*/ 2147483647 w 10000"/>
                    <a:gd name="T37" fmla="*/ 11717197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0" name="Freeform 16">
                  <a:extLst>
                    <a:ext uri="{FF2B5EF4-FFF2-40B4-BE49-F238E27FC236}">
                      <a16:creationId xmlns:a16="http://schemas.microsoft.com/office/drawing/2014/main" id="{15CB8E48-7CE6-3F0D-CDB1-B458BADA40A7}"/>
                    </a:ext>
                  </a:extLst>
                </p:cNvPr>
                <p:cNvSpPr>
                  <a:spLocks/>
                </p:cNvSpPr>
                <p:nvPr/>
              </p:nvSpPr>
              <p:spPr bwMode="auto">
                <a:xfrm>
                  <a:off x="6107779" y="3055802"/>
                  <a:ext cx="218698" cy="168705"/>
                </a:xfrm>
                <a:custGeom>
                  <a:avLst/>
                  <a:gdLst>
                    <a:gd name="T0" fmla="*/ 2147483647 w 10000"/>
                    <a:gd name="T1" fmla="*/ 293810106 h 10000"/>
                    <a:gd name="T2" fmla="*/ 1846282842 w 10000"/>
                    <a:gd name="T3" fmla="*/ 293810106 h 10000"/>
                    <a:gd name="T4" fmla="*/ 0 w 10000"/>
                    <a:gd name="T5" fmla="*/ 0 h 10000"/>
                    <a:gd name="T6" fmla="*/ 0 w 10000"/>
                    <a:gd name="T7" fmla="*/ 587019553 h 10000"/>
                    <a:gd name="T8" fmla="*/ 924200281 w 10000"/>
                    <a:gd name="T9" fmla="*/ 1468447271 h 10000"/>
                    <a:gd name="T10" fmla="*/ 1379187541 w 10000"/>
                    <a:gd name="T11" fmla="*/ 2147483647 h 10000"/>
                    <a:gd name="T12" fmla="*/ 924200281 w 10000"/>
                    <a:gd name="T13" fmla="*/ 2147483647 h 10000"/>
                    <a:gd name="T14" fmla="*/ 1846282842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1761659502 h 10000"/>
                    <a:gd name="T42" fmla="*/ 2147483647 w 10000"/>
                    <a:gd name="T43" fmla="*/ 587019553 h 10000"/>
                    <a:gd name="T44" fmla="*/ 2147483647 w 10000"/>
                    <a:gd name="T45" fmla="*/ 0 h 10000"/>
                    <a:gd name="T46" fmla="*/ 2147483647 w 10000"/>
                    <a:gd name="T47" fmla="*/ 29381010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1" name="Freeform 17">
                  <a:extLst>
                    <a:ext uri="{FF2B5EF4-FFF2-40B4-BE49-F238E27FC236}">
                      <a16:creationId xmlns:a16="http://schemas.microsoft.com/office/drawing/2014/main" id="{46322BB5-3128-70F7-B630-42FD285735E4}"/>
                    </a:ext>
                  </a:extLst>
                </p:cNvPr>
                <p:cNvSpPr>
                  <a:spLocks/>
                </p:cNvSpPr>
                <p:nvPr/>
              </p:nvSpPr>
              <p:spPr bwMode="auto">
                <a:xfrm>
                  <a:off x="5620937" y="2919323"/>
                  <a:ext cx="136924" cy="77718"/>
                </a:xfrm>
                <a:custGeom>
                  <a:avLst/>
                  <a:gdLst>
                    <a:gd name="T0" fmla="*/ 1523412940 w 10000"/>
                    <a:gd name="T1" fmla="*/ 20703172 h 11466"/>
                    <a:gd name="T2" fmla="*/ 1384973249 w 10000"/>
                    <a:gd name="T3" fmla="*/ 13260037 h 11466"/>
                    <a:gd name="T4" fmla="*/ 1107889269 w 10000"/>
                    <a:gd name="T5" fmla="*/ 5816929 h 11466"/>
                    <a:gd name="T6" fmla="*/ 705952907 w 10000"/>
                    <a:gd name="T7" fmla="*/ 11598732 h 11466"/>
                    <a:gd name="T8" fmla="*/ 629180878 w 10000"/>
                    <a:gd name="T9" fmla="*/ 0 h 11466"/>
                    <a:gd name="T10" fmla="*/ 415505657 w 10000"/>
                    <a:gd name="T11" fmla="*/ 11182239 h 11466"/>
                    <a:gd name="T12" fmla="*/ 0 w 10000"/>
                    <a:gd name="T13" fmla="*/ 35589387 h 11466"/>
                    <a:gd name="T14" fmla="*/ 0 w 10000"/>
                    <a:gd name="T15" fmla="*/ 50474506 h 11466"/>
                    <a:gd name="T16" fmla="*/ 277065955 w 10000"/>
                    <a:gd name="T17" fmla="*/ 50474506 h 11466"/>
                    <a:gd name="T18" fmla="*/ 408729233 w 10000"/>
                    <a:gd name="T19" fmla="*/ 68272305 h 11466"/>
                    <a:gd name="T20" fmla="*/ 553945349 w 10000"/>
                    <a:gd name="T21" fmla="*/ 65360750 h 11466"/>
                    <a:gd name="T22" fmla="*/ 860112323 w 10000"/>
                    <a:gd name="T23" fmla="*/ 53797304 h 11466"/>
                    <a:gd name="T24" fmla="*/ 1019100903 w 10000"/>
                    <a:gd name="T25" fmla="*/ 60412870 h 11466"/>
                    <a:gd name="T26" fmla="*/ 1523412940 w 10000"/>
                    <a:gd name="T27" fmla="*/ 50474506 h 11466"/>
                    <a:gd name="T28" fmla="*/ 1800478906 w 10000"/>
                    <a:gd name="T29" fmla="*/ 43031399 h 11466"/>
                    <a:gd name="T30" fmla="*/ 1938918597 w 10000"/>
                    <a:gd name="T31" fmla="*/ 43031399 h 11466"/>
                    <a:gd name="T32" fmla="*/ 1800478906 w 10000"/>
                    <a:gd name="T33" fmla="*/ 35589387 h 11466"/>
                    <a:gd name="T34" fmla="*/ 1523412940 w 10000"/>
                    <a:gd name="T35" fmla="*/ 2070317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 name="Freeform 18">
                  <a:extLst>
                    <a:ext uri="{FF2B5EF4-FFF2-40B4-BE49-F238E27FC236}">
                      <a16:creationId xmlns:a16="http://schemas.microsoft.com/office/drawing/2014/main" id="{5AEE1D02-9B20-E771-7CC3-D51E87560AD1}"/>
                    </a:ext>
                  </a:extLst>
                </p:cNvPr>
                <p:cNvSpPr>
                  <a:spLocks/>
                </p:cNvSpPr>
                <p:nvPr/>
              </p:nvSpPr>
              <p:spPr bwMode="auto">
                <a:xfrm>
                  <a:off x="5552475" y="2744932"/>
                  <a:ext cx="85577" cy="89091"/>
                </a:xfrm>
                <a:custGeom>
                  <a:avLst/>
                  <a:gdLst>
                    <a:gd name="T0" fmla="*/ 43091458 w 10056"/>
                    <a:gd name="T1" fmla="*/ 105833347 h 10000"/>
                    <a:gd name="T2" fmla="*/ 60516545 w 10056"/>
                    <a:gd name="T3" fmla="*/ 148181948 h 10000"/>
                    <a:gd name="T4" fmla="*/ 95382098 w 10056"/>
                    <a:gd name="T5" fmla="*/ 169343381 h 10000"/>
                    <a:gd name="T6" fmla="*/ 127165973 w 10056"/>
                    <a:gd name="T7" fmla="*/ 196710131 h 10000"/>
                    <a:gd name="T8" fmla="*/ 159904912 w 10056"/>
                    <a:gd name="T9" fmla="*/ 231533339 h 10000"/>
                    <a:gd name="T10" fmla="*/ 180375846 w 10056"/>
                    <a:gd name="T11" fmla="*/ 174299266 h 10000"/>
                    <a:gd name="T12" fmla="*/ 168237950 w 10056"/>
                    <a:gd name="T13" fmla="*/ 131951061 h 10000"/>
                    <a:gd name="T14" fmla="*/ 181386826 w 10056"/>
                    <a:gd name="T15" fmla="*/ 75990916 h 10000"/>
                    <a:gd name="T16" fmla="*/ 155827284 w 10056"/>
                    <a:gd name="T17" fmla="*/ 54825744 h 10000"/>
                    <a:gd name="T18" fmla="*/ 130232265 w 10056"/>
                    <a:gd name="T19" fmla="*/ 42323709 h 10000"/>
                    <a:gd name="T20" fmla="*/ 95382098 w 10056"/>
                    <a:gd name="T21" fmla="*/ 21161829 h 10000"/>
                    <a:gd name="T22" fmla="*/ 60516545 w 10056"/>
                    <a:gd name="T23" fmla="*/ 21161829 h 10000"/>
                    <a:gd name="T24" fmla="*/ 43091458 w 10056"/>
                    <a:gd name="T25" fmla="*/ 0 h 10000"/>
                    <a:gd name="T26" fmla="*/ 8243820 w 10056"/>
                    <a:gd name="T27" fmla="*/ 21161829 h 10000"/>
                    <a:gd name="T28" fmla="*/ 0 w 10056"/>
                    <a:gd name="T29" fmla="*/ 22481897 h 10000"/>
                    <a:gd name="T30" fmla="*/ 16414107 w 10056"/>
                    <a:gd name="T31" fmla="*/ 79716022 h 10000"/>
                    <a:gd name="T32" fmla="*/ 43091458 w 10056"/>
                    <a:gd name="T33" fmla="*/ 105833347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 name="Freeform 19">
                  <a:extLst>
                    <a:ext uri="{FF2B5EF4-FFF2-40B4-BE49-F238E27FC236}">
                      <a16:creationId xmlns:a16="http://schemas.microsoft.com/office/drawing/2014/main" id="{A8648DF6-4195-982F-03F8-5E608916C760}"/>
                    </a:ext>
                  </a:extLst>
                </p:cNvPr>
                <p:cNvSpPr>
                  <a:spLocks/>
                </p:cNvSpPr>
                <p:nvPr/>
              </p:nvSpPr>
              <p:spPr bwMode="auto">
                <a:xfrm rot="21133526">
                  <a:off x="5830127" y="2955339"/>
                  <a:ext cx="106497" cy="56867"/>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 name="Freeform 20">
                  <a:extLst>
                    <a:ext uri="{FF2B5EF4-FFF2-40B4-BE49-F238E27FC236}">
                      <a16:creationId xmlns:a16="http://schemas.microsoft.com/office/drawing/2014/main" id="{284026D3-2D8D-FF27-6825-DB938DA5EEAB}"/>
                    </a:ext>
                  </a:extLst>
                </p:cNvPr>
                <p:cNvSpPr>
                  <a:spLocks/>
                </p:cNvSpPr>
                <p:nvPr/>
              </p:nvSpPr>
              <p:spPr bwMode="auto">
                <a:xfrm>
                  <a:off x="5835832" y="2966712"/>
                  <a:ext cx="171155" cy="178182"/>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 name="Freeform 21">
                  <a:extLst>
                    <a:ext uri="{FF2B5EF4-FFF2-40B4-BE49-F238E27FC236}">
                      <a16:creationId xmlns:a16="http://schemas.microsoft.com/office/drawing/2014/main" id="{AE1CB3F4-D237-106E-F365-7705B6BD7180}"/>
                    </a:ext>
                  </a:extLst>
                </p:cNvPr>
                <p:cNvSpPr>
                  <a:spLocks/>
                </p:cNvSpPr>
                <p:nvPr/>
              </p:nvSpPr>
              <p:spPr bwMode="auto">
                <a:xfrm>
                  <a:off x="5906196" y="3029265"/>
                  <a:ext cx="117907" cy="117524"/>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 name="Freeform 22">
                  <a:extLst>
                    <a:ext uri="{FF2B5EF4-FFF2-40B4-BE49-F238E27FC236}">
                      <a16:creationId xmlns:a16="http://schemas.microsoft.com/office/drawing/2014/main" id="{EBB2C07D-05E7-DED0-9160-BC1F12733383}"/>
                    </a:ext>
                  </a:extLst>
                </p:cNvPr>
                <p:cNvSpPr>
                  <a:spLocks/>
                </p:cNvSpPr>
                <p:nvPr/>
              </p:nvSpPr>
              <p:spPr bwMode="auto">
                <a:xfrm rot="286500">
                  <a:off x="5991773" y="3101296"/>
                  <a:ext cx="53248" cy="70136"/>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 name="Freeform 23">
                  <a:extLst>
                    <a:ext uri="{FF2B5EF4-FFF2-40B4-BE49-F238E27FC236}">
                      <a16:creationId xmlns:a16="http://schemas.microsoft.com/office/drawing/2014/main" id="{AEE90504-0AD7-38FA-01B8-94E56E5C5952}"/>
                    </a:ext>
                  </a:extLst>
                </p:cNvPr>
                <p:cNvSpPr>
                  <a:spLocks/>
                </p:cNvSpPr>
                <p:nvPr/>
              </p:nvSpPr>
              <p:spPr bwMode="auto">
                <a:xfrm>
                  <a:off x="5993675" y="2979980"/>
                  <a:ext cx="85577" cy="68240"/>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 name="Freeform 24">
                  <a:extLst>
                    <a:ext uri="{FF2B5EF4-FFF2-40B4-BE49-F238E27FC236}">
                      <a16:creationId xmlns:a16="http://schemas.microsoft.com/office/drawing/2014/main" id="{B9502BBA-19BA-D89E-3180-38C57F75C2A1}"/>
                    </a:ext>
                  </a:extLst>
                </p:cNvPr>
                <p:cNvSpPr>
                  <a:spLocks/>
                </p:cNvSpPr>
                <p:nvPr/>
              </p:nvSpPr>
              <p:spPr bwMode="auto">
                <a:xfrm>
                  <a:off x="6008889" y="3042534"/>
                  <a:ext cx="119808" cy="115628"/>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 name="Freeform 25">
                  <a:extLst>
                    <a:ext uri="{FF2B5EF4-FFF2-40B4-BE49-F238E27FC236}">
                      <a16:creationId xmlns:a16="http://schemas.microsoft.com/office/drawing/2014/main" id="{2BD9E6D7-429E-8422-DDB2-F01CB7AAC4BB}"/>
                    </a:ext>
                  </a:extLst>
                </p:cNvPr>
                <p:cNvSpPr>
                  <a:spLocks/>
                </p:cNvSpPr>
                <p:nvPr/>
              </p:nvSpPr>
              <p:spPr bwMode="auto">
                <a:xfrm>
                  <a:off x="6041218" y="3114565"/>
                  <a:ext cx="47544" cy="58761"/>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 name="Freeform 26">
                  <a:extLst>
                    <a:ext uri="{FF2B5EF4-FFF2-40B4-BE49-F238E27FC236}">
                      <a16:creationId xmlns:a16="http://schemas.microsoft.com/office/drawing/2014/main" id="{A4223606-8D7C-EABB-9FAD-03E91879DC08}"/>
                    </a:ext>
                  </a:extLst>
                </p:cNvPr>
                <p:cNvSpPr>
                  <a:spLocks/>
                </p:cNvSpPr>
                <p:nvPr/>
              </p:nvSpPr>
              <p:spPr bwMode="auto">
                <a:xfrm>
                  <a:off x="6062137" y="3146789"/>
                  <a:ext cx="77970" cy="72031"/>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 name="Freeform 27">
                  <a:extLst>
                    <a:ext uri="{FF2B5EF4-FFF2-40B4-BE49-F238E27FC236}">
                      <a16:creationId xmlns:a16="http://schemas.microsoft.com/office/drawing/2014/main" id="{00D371C1-D6FF-2B8E-0027-845C47F9378A}"/>
                    </a:ext>
                  </a:extLst>
                </p:cNvPr>
                <p:cNvSpPr>
                  <a:spLocks/>
                </p:cNvSpPr>
                <p:nvPr/>
              </p:nvSpPr>
              <p:spPr bwMode="auto">
                <a:xfrm>
                  <a:off x="6014594" y="3135416"/>
                  <a:ext cx="64659" cy="130794"/>
                </a:xfrm>
                <a:custGeom>
                  <a:avLst/>
                  <a:gdLst>
                    <a:gd name="T0" fmla="*/ 0 w 444747"/>
                    <a:gd name="T1" fmla="*/ 6 h 900169"/>
                    <a:gd name="T2" fmla="*/ 3 w 444747"/>
                    <a:gd name="T3" fmla="*/ 8 h 900169"/>
                    <a:gd name="T4" fmla="*/ 3 w 444747"/>
                    <a:gd name="T5" fmla="*/ 19 h 900169"/>
                    <a:gd name="T6" fmla="*/ 7 w 444747"/>
                    <a:gd name="T7" fmla="*/ 24 h 900169"/>
                    <a:gd name="T8" fmla="*/ 8 w 444747"/>
                    <a:gd name="T9" fmla="*/ 22 h 900169"/>
                    <a:gd name="T10" fmla="*/ 10 w 444747"/>
                    <a:gd name="T11" fmla="*/ 18 h 900169"/>
                    <a:gd name="T12" fmla="*/ 9 w 444747"/>
                    <a:gd name="T13" fmla="*/ 16 h 900169"/>
                    <a:gd name="T14" fmla="*/ 12 w 444747"/>
                    <a:gd name="T15" fmla="*/ 15 h 900169"/>
                    <a:gd name="T16" fmla="*/ 8 w 444747"/>
                    <a:gd name="T17" fmla="*/ 13 h 900169"/>
                    <a:gd name="T18" fmla="*/ 8 w 444747"/>
                    <a:gd name="T19" fmla="*/ 7 h 900169"/>
                    <a:gd name="T20" fmla="*/ 5 w 444747"/>
                    <a:gd name="T21" fmla="*/ 0 h 900169"/>
                    <a:gd name="T22" fmla="*/ 0 w 444747"/>
                    <a:gd name="T23" fmla="*/ 6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2" name="Freeform 28">
                  <a:extLst>
                    <a:ext uri="{FF2B5EF4-FFF2-40B4-BE49-F238E27FC236}">
                      <a16:creationId xmlns:a16="http://schemas.microsoft.com/office/drawing/2014/main" id="{02C9573F-8367-1D09-289D-31482385EF02}"/>
                    </a:ext>
                  </a:extLst>
                </p:cNvPr>
                <p:cNvSpPr>
                  <a:spLocks/>
                </p:cNvSpPr>
                <p:nvPr/>
              </p:nvSpPr>
              <p:spPr bwMode="auto">
                <a:xfrm>
                  <a:off x="5096062" y="2555377"/>
                  <a:ext cx="131218" cy="195242"/>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3" name="Freeform 29">
                  <a:extLst>
                    <a:ext uri="{FF2B5EF4-FFF2-40B4-BE49-F238E27FC236}">
                      <a16:creationId xmlns:a16="http://schemas.microsoft.com/office/drawing/2014/main" id="{C684F091-4958-210E-04E7-7B6083DA9F50}"/>
                    </a:ext>
                  </a:extLst>
                </p:cNvPr>
                <p:cNvSpPr>
                  <a:spLocks/>
                </p:cNvSpPr>
                <p:nvPr/>
              </p:nvSpPr>
              <p:spPr bwMode="auto">
                <a:xfrm>
                  <a:off x="6986375" y="961220"/>
                  <a:ext cx="522973" cy="66533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4" name="Freeform 30">
                  <a:extLst>
                    <a:ext uri="{FF2B5EF4-FFF2-40B4-BE49-F238E27FC236}">
                      <a16:creationId xmlns:a16="http://schemas.microsoft.com/office/drawing/2014/main" id="{55B43CEA-5C5F-FE2C-4FB9-412536513281}"/>
                    </a:ext>
                  </a:extLst>
                </p:cNvPr>
                <p:cNvSpPr>
                  <a:spLocks/>
                </p:cNvSpPr>
                <p:nvPr/>
              </p:nvSpPr>
              <p:spPr bwMode="auto">
                <a:xfrm>
                  <a:off x="6676394" y="4875531"/>
                  <a:ext cx="199682" cy="413230"/>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5" name="Freeform 31">
                  <a:extLst>
                    <a:ext uri="{FF2B5EF4-FFF2-40B4-BE49-F238E27FC236}">
                      <a16:creationId xmlns:a16="http://schemas.microsoft.com/office/drawing/2014/main" id="{9C673374-1AB1-AA3F-DD81-6EF6EA044F1E}"/>
                    </a:ext>
                  </a:extLst>
                </p:cNvPr>
                <p:cNvSpPr>
                  <a:spLocks/>
                </p:cNvSpPr>
                <p:nvPr/>
              </p:nvSpPr>
              <p:spPr bwMode="auto">
                <a:xfrm>
                  <a:off x="10363837" y="5827097"/>
                  <a:ext cx="214894" cy="244527"/>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6" name="Freeform 32">
                  <a:extLst>
                    <a:ext uri="{FF2B5EF4-FFF2-40B4-BE49-F238E27FC236}">
                      <a16:creationId xmlns:a16="http://schemas.microsoft.com/office/drawing/2014/main" id="{85CBD606-619D-06C5-773A-28280753FECE}"/>
                    </a:ext>
                  </a:extLst>
                </p:cNvPr>
                <p:cNvSpPr>
                  <a:spLocks/>
                </p:cNvSpPr>
                <p:nvPr/>
              </p:nvSpPr>
              <p:spPr bwMode="auto">
                <a:xfrm>
                  <a:off x="10550206" y="5607213"/>
                  <a:ext cx="150236" cy="240735"/>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7" name="Freeform 33">
                  <a:extLst>
                    <a:ext uri="{FF2B5EF4-FFF2-40B4-BE49-F238E27FC236}">
                      <a16:creationId xmlns:a16="http://schemas.microsoft.com/office/drawing/2014/main" id="{2CC8A2EB-2F00-AECB-ED4B-327C6DEF18F4}"/>
                    </a:ext>
                  </a:extLst>
                </p:cNvPr>
                <p:cNvSpPr>
                  <a:spLocks/>
                </p:cNvSpPr>
                <p:nvPr/>
              </p:nvSpPr>
              <p:spPr bwMode="auto">
                <a:xfrm>
                  <a:off x="8773996" y="4858471"/>
                  <a:ext cx="1184773" cy="896595"/>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8" name="Freeform 34">
                  <a:extLst>
                    <a:ext uri="{FF2B5EF4-FFF2-40B4-BE49-F238E27FC236}">
                      <a16:creationId xmlns:a16="http://schemas.microsoft.com/office/drawing/2014/main" id="{90B4E62F-FE69-3B19-0380-295686C116DF}"/>
                    </a:ext>
                  </a:extLst>
                </p:cNvPr>
                <p:cNvSpPr>
                  <a:spLocks/>
                </p:cNvSpPr>
                <p:nvPr/>
              </p:nvSpPr>
              <p:spPr bwMode="auto">
                <a:xfrm>
                  <a:off x="9703938" y="5808141"/>
                  <a:ext cx="104595" cy="142167"/>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199" name="Freeform 35">
                  <a:extLst>
                    <a:ext uri="{FF2B5EF4-FFF2-40B4-BE49-F238E27FC236}">
                      <a16:creationId xmlns:a16="http://schemas.microsoft.com/office/drawing/2014/main" id="{03B138D4-9944-3335-A0A8-A6D6D9170BDF}"/>
                    </a:ext>
                  </a:extLst>
                </p:cNvPr>
                <p:cNvSpPr>
                  <a:spLocks/>
                </p:cNvSpPr>
                <p:nvPr/>
              </p:nvSpPr>
              <p:spPr bwMode="auto">
                <a:xfrm>
                  <a:off x="8697927" y="4318239"/>
                  <a:ext cx="271946" cy="316557"/>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03" name="Freeform 36">
                  <a:extLst>
                    <a:ext uri="{FF2B5EF4-FFF2-40B4-BE49-F238E27FC236}">
                      <a16:creationId xmlns:a16="http://schemas.microsoft.com/office/drawing/2014/main" id="{D2731842-5629-C366-3BFD-8D54B9B787A9}"/>
                    </a:ext>
                  </a:extLst>
                </p:cNvPr>
                <p:cNvSpPr>
                  <a:spLocks/>
                </p:cNvSpPr>
                <p:nvPr/>
              </p:nvSpPr>
              <p:spPr bwMode="auto">
                <a:xfrm>
                  <a:off x="8933740" y="4475570"/>
                  <a:ext cx="169253" cy="206614"/>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18" name="Freeform 37">
                  <a:extLst>
                    <a:ext uri="{FF2B5EF4-FFF2-40B4-BE49-F238E27FC236}">
                      <a16:creationId xmlns:a16="http://schemas.microsoft.com/office/drawing/2014/main" id="{3425E351-4E85-EE0D-1337-F67614FE6D79}"/>
                    </a:ext>
                  </a:extLst>
                </p:cNvPr>
                <p:cNvSpPr>
                  <a:spLocks/>
                </p:cNvSpPr>
                <p:nvPr/>
              </p:nvSpPr>
              <p:spPr bwMode="auto">
                <a:xfrm>
                  <a:off x="8549592" y="4710618"/>
                  <a:ext cx="317587" cy="72031"/>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19" name="Freeform 38">
                  <a:extLst>
                    <a:ext uri="{FF2B5EF4-FFF2-40B4-BE49-F238E27FC236}">
                      <a16:creationId xmlns:a16="http://schemas.microsoft.com/office/drawing/2014/main" id="{7299E9A1-0E51-5F21-7684-1E61B33417AB}"/>
                    </a:ext>
                  </a:extLst>
                </p:cNvPr>
                <p:cNvSpPr>
                  <a:spLocks/>
                </p:cNvSpPr>
                <p:nvPr/>
              </p:nvSpPr>
              <p:spPr bwMode="auto">
                <a:xfrm>
                  <a:off x="3510024" y="2756305"/>
                  <a:ext cx="190172" cy="21419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0" name="Freeform 39">
                  <a:extLst>
                    <a:ext uri="{FF2B5EF4-FFF2-40B4-BE49-F238E27FC236}">
                      <a16:creationId xmlns:a16="http://schemas.microsoft.com/office/drawing/2014/main" id="{AFDD976B-9321-39C4-36E7-15006A697504}"/>
                    </a:ext>
                  </a:extLst>
                </p:cNvPr>
                <p:cNvSpPr>
                  <a:spLocks/>
                </p:cNvSpPr>
                <p:nvPr/>
              </p:nvSpPr>
              <p:spPr bwMode="auto">
                <a:xfrm>
                  <a:off x="2728415" y="3838665"/>
                  <a:ext cx="330900" cy="92881"/>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1" name="Freeform 40">
                  <a:extLst>
                    <a:ext uri="{FF2B5EF4-FFF2-40B4-BE49-F238E27FC236}">
                      <a16:creationId xmlns:a16="http://schemas.microsoft.com/office/drawing/2014/main" id="{A7286431-3578-5629-0DB8-C7547448E7D2}"/>
                    </a:ext>
                  </a:extLst>
                </p:cNvPr>
                <p:cNvSpPr>
                  <a:spLocks/>
                </p:cNvSpPr>
                <p:nvPr/>
              </p:nvSpPr>
              <p:spPr bwMode="auto">
                <a:xfrm>
                  <a:off x="3059315" y="3941025"/>
                  <a:ext cx="205386" cy="56867"/>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2" name="Freeform 41">
                  <a:extLst>
                    <a:ext uri="{FF2B5EF4-FFF2-40B4-BE49-F238E27FC236}">
                      <a16:creationId xmlns:a16="http://schemas.microsoft.com/office/drawing/2014/main" id="{38CB824E-2E52-F188-2C25-06BDBFFC1CF4}"/>
                    </a:ext>
                  </a:extLst>
                </p:cNvPr>
                <p:cNvSpPr>
                  <a:spLocks/>
                </p:cNvSpPr>
                <p:nvPr/>
              </p:nvSpPr>
              <p:spPr bwMode="auto">
                <a:xfrm>
                  <a:off x="5769272" y="3311702"/>
                  <a:ext cx="93184" cy="54970"/>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3" name="Freeform 42">
                  <a:extLst>
                    <a:ext uri="{FF2B5EF4-FFF2-40B4-BE49-F238E27FC236}">
                      <a16:creationId xmlns:a16="http://schemas.microsoft.com/office/drawing/2014/main" id="{6C41B13A-69BF-822C-0F84-99378FC66B13}"/>
                    </a:ext>
                  </a:extLst>
                </p:cNvPr>
                <p:cNvSpPr>
                  <a:spLocks/>
                </p:cNvSpPr>
                <p:nvPr/>
              </p:nvSpPr>
              <p:spPr bwMode="auto">
                <a:xfrm>
                  <a:off x="5664676" y="3205551"/>
                  <a:ext cx="38034" cy="73926"/>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4" name="Freeform 43">
                  <a:extLst>
                    <a:ext uri="{FF2B5EF4-FFF2-40B4-BE49-F238E27FC236}">
                      <a16:creationId xmlns:a16="http://schemas.microsoft.com/office/drawing/2014/main" id="{9E6B3AB7-410E-7F6A-B79D-11A8E8094E09}"/>
                    </a:ext>
                  </a:extLst>
                </p:cNvPr>
                <p:cNvSpPr>
                  <a:spLocks/>
                </p:cNvSpPr>
                <p:nvPr/>
              </p:nvSpPr>
              <p:spPr bwMode="auto">
                <a:xfrm>
                  <a:off x="5655168" y="3129729"/>
                  <a:ext cx="47542" cy="56867"/>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5" name="Freeform 44">
                  <a:extLst>
                    <a:ext uri="{FF2B5EF4-FFF2-40B4-BE49-F238E27FC236}">
                      <a16:creationId xmlns:a16="http://schemas.microsoft.com/office/drawing/2014/main" id="{1F37E843-034A-0C97-86AC-FD2511C59E5F}"/>
                    </a:ext>
                  </a:extLst>
                </p:cNvPr>
                <p:cNvSpPr>
                  <a:spLocks/>
                </p:cNvSpPr>
                <p:nvPr/>
              </p:nvSpPr>
              <p:spPr bwMode="auto">
                <a:xfrm>
                  <a:off x="6611735" y="3340135"/>
                  <a:ext cx="47544" cy="947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6" name="Rectangle 225">
                  <a:extLst>
                    <a:ext uri="{FF2B5EF4-FFF2-40B4-BE49-F238E27FC236}">
                      <a16:creationId xmlns:a16="http://schemas.microsoft.com/office/drawing/2014/main" id="{7531F144-8849-436D-9E53-1EEF8052E1D6}"/>
                    </a:ext>
                  </a:extLst>
                </p:cNvPr>
                <p:cNvSpPr>
                  <a:spLocks noChangeArrowheads="1"/>
                </p:cNvSpPr>
                <p:nvPr/>
              </p:nvSpPr>
              <p:spPr bwMode="auto">
                <a:xfrm>
                  <a:off x="6444383" y="3616885"/>
                  <a:ext cx="0" cy="3791"/>
                </a:xfrm>
                <a:prstGeom prst="rect">
                  <a:avLst/>
                </a:pr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7" name="Freeform 46">
                  <a:extLst>
                    <a:ext uri="{FF2B5EF4-FFF2-40B4-BE49-F238E27FC236}">
                      <a16:creationId xmlns:a16="http://schemas.microsoft.com/office/drawing/2014/main" id="{2DCC86A9-E307-B3E0-9823-08AD09BE0D61}"/>
                    </a:ext>
                  </a:extLst>
                </p:cNvPr>
                <p:cNvSpPr>
                  <a:spLocks/>
                </p:cNvSpPr>
                <p:nvPr/>
              </p:nvSpPr>
              <p:spPr bwMode="auto">
                <a:xfrm>
                  <a:off x="6134403" y="3161953"/>
                  <a:ext cx="589534" cy="214198"/>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8" name="Freeform 47">
                  <a:extLst>
                    <a:ext uri="{FF2B5EF4-FFF2-40B4-BE49-F238E27FC236}">
                      <a16:creationId xmlns:a16="http://schemas.microsoft.com/office/drawing/2014/main" id="{72A6AE51-30FF-B7F2-EE9B-DE4C816248C1}"/>
                    </a:ext>
                  </a:extLst>
                </p:cNvPr>
                <p:cNvSpPr>
                  <a:spLocks/>
                </p:cNvSpPr>
                <p:nvPr/>
              </p:nvSpPr>
              <p:spPr bwMode="auto">
                <a:xfrm>
                  <a:off x="6431072" y="3340135"/>
                  <a:ext cx="216797" cy="174391"/>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29" name="Freeform 48">
                  <a:extLst>
                    <a:ext uri="{FF2B5EF4-FFF2-40B4-BE49-F238E27FC236}">
                      <a16:creationId xmlns:a16="http://schemas.microsoft.com/office/drawing/2014/main" id="{548493E2-1392-B0BF-CF52-2063E4709F60}"/>
                    </a:ext>
                  </a:extLst>
                </p:cNvPr>
                <p:cNvSpPr>
                  <a:spLocks/>
                </p:cNvSpPr>
                <p:nvPr/>
              </p:nvSpPr>
              <p:spPr bwMode="auto">
                <a:xfrm>
                  <a:off x="6402545" y="3478511"/>
                  <a:ext cx="152138" cy="138375"/>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0" name="Freeform 49">
                  <a:extLst>
                    <a:ext uri="{FF2B5EF4-FFF2-40B4-BE49-F238E27FC236}">
                      <a16:creationId xmlns:a16="http://schemas.microsoft.com/office/drawing/2014/main" id="{5D51E2BB-DC80-B582-3630-598163380647}"/>
                    </a:ext>
                  </a:extLst>
                </p:cNvPr>
                <p:cNvSpPr>
                  <a:spLocks/>
                </p:cNvSpPr>
                <p:nvPr/>
              </p:nvSpPr>
              <p:spPr bwMode="auto">
                <a:xfrm>
                  <a:off x="6402545" y="3478511"/>
                  <a:ext cx="152138" cy="138375"/>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1" name="Freeform 50">
                  <a:extLst>
                    <a:ext uri="{FF2B5EF4-FFF2-40B4-BE49-F238E27FC236}">
                      <a16:creationId xmlns:a16="http://schemas.microsoft.com/office/drawing/2014/main" id="{C76FA164-2137-80CF-BC00-55E9F1C84E9D}"/>
                    </a:ext>
                  </a:extLst>
                </p:cNvPr>
                <p:cNvSpPr>
                  <a:spLocks/>
                </p:cNvSpPr>
                <p:nvPr/>
              </p:nvSpPr>
              <p:spPr bwMode="auto">
                <a:xfrm>
                  <a:off x="6929323" y="3740097"/>
                  <a:ext cx="142629" cy="92881"/>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2" name="Freeform 51">
                  <a:extLst>
                    <a:ext uri="{FF2B5EF4-FFF2-40B4-BE49-F238E27FC236}">
                      <a16:creationId xmlns:a16="http://schemas.microsoft.com/office/drawing/2014/main" id="{919AFA3F-0779-37A4-1B5F-A0E04A795890}"/>
                    </a:ext>
                  </a:extLst>
                </p:cNvPr>
                <p:cNvSpPr>
                  <a:spLocks/>
                </p:cNvSpPr>
                <p:nvPr/>
              </p:nvSpPr>
              <p:spPr bwMode="auto">
                <a:xfrm>
                  <a:off x="6950242" y="3776111"/>
                  <a:ext cx="224403" cy="259691"/>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3" name="Freeform 52">
                  <a:extLst>
                    <a:ext uri="{FF2B5EF4-FFF2-40B4-BE49-F238E27FC236}">
                      <a16:creationId xmlns:a16="http://schemas.microsoft.com/office/drawing/2014/main" id="{C13D4133-7263-5D2C-24CC-6AAB11F7120A}"/>
                    </a:ext>
                  </a:extLst>
                </p:cNvPr>
                <p:cNvSpPr>
                  <a:spLocks/>
                </p:cNvSpPr>
                <p:nvPr/>
              </p:nvSpPr>
              <p:spPr bwMode="auto">
                <a:xfrm>
                  <a:off x="6668787" y="3942920"/>
                  <a:ext cx="317588" cy="197137"/>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4" name="Freeform 53">
                  <a:extLst>
                    <a:ext uri="{FF2B5EF4-FFF2-40B4-BE49-F238E27FC236}">
                      <a16:creationId xmlns:a16="http://schemas.microsoft.com/office/drawing/2014/main" id="{4E92B4D6-7F90-8405-3F46-61882BF386B9}"/>
                    </a:ext>
                  </a:extLst>
                </p:cNvPr>
                <p:cNvSpPr>
                  <a:spLocks/>
                </p:cNvSpPr>
                <p:nvPr/>
              </p:nvSpPr>
              <p:spPr bwMode="auto">
                <a:xfrm>
                  <a:off x="6444383" y="3514526"/>
                  <a:ext cx="589534" cy="504216"/>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5" name="Freeform 54">
                  <a:extLst>
                    <a:ext uri="{FF2B5EF4-FFF2-40B4-BE49-F238E27FC236}">
                      <a16:creationId xmlns:a16="http://schemas.microsoft.com/office/drawing/2014/main" id="{53A42C5C-4F84-51AE-6170-24DC1050B8DB}"/>
                    </a:ext>
                  </a:extLst>
                </p:cNvPr>
                <p:cNvSpPr>
                  <a:spLocks/>
                </p:cNvSpPr>
                <p:nvPr/>
              </p:nvSpPr>
              <p:spPr bwMode="auto">
                <a:xfrm>
                  <a:off x="6950242" y="3832978"/>
                  <a:ext cx="93185" cy="109942"/>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6" name="Freeform 55">
                  <a:extLst>
                    <a:ext uri="{FF2B5EF4-FFF2-40B4-BE49-F238E27FC236}">
                      <a16:creationId xmlns:a16="http://schemas.microsoft.com/office/drawing/2014/main" id="{ED9A4BC8-377F-CA0A-44E9-8E7F1882836E}"/>
                    </a:ext>
                  </a:extLst>
                </p:cNvPr>
                <p:cNvSpPr>
                  <a:spLocks/>
                </p:cNvSpPr>
                <p:nvPr/>
              </p:nvSpPr>
              <p:spPr bwMode="auto">
                <a:xfrm>
                  <a:off x="6545175" y="3328762"/>
                  <a:ext cx="298570" cy="299497"/>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7" name="Freeform 56">
                  <a:extLst>
                    <a:ext uri="{FF2B5EF4-FFF2-40B4-BE49-F238E27FC236}">
                      <a16:creationId xmlns:a16="http://schemas.microsoft.com/office/drawing/2014/main" id="{3207375C-DBF4-1A6E-761A-DD22299378CF}"/>
                    </a:ext>
                  </a:extLst>
                </p:cNvPr>
                <p:cNvSpPr>
                  <a:spLocks/>
                </p:cNvSpPr>
                <p:nvPr/>
              </p:nvSpPr>
              <p:spPr bwMode="auto">
                <a:xfrm>
                  <a:off x="6716330" y="3247254"/>
                  <a:ext cx="562910" cy="509902"/>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8" name="Freeform 57">
                  <a:extLst>
                    <a:ext uri="{FF2B5EF4-FFF2-40B4-BE49-F238E27FC236}">
                      <a16:creationId xmlns:a16="http://schemas.microsoft.com/office/drawing/2014/main" id="{B5E747A0-EB4C-5BB5-AD62-5BA002B6B144}"/>
                    </a:ext>
                  </a:extLst>
                </p:cNvPr>
                <p:cNvSpPr>
                  <a:spLocks/>
                </p:cNvSpPr>
                <p:nvPr/>
              </p:nvSpPr>
              <p:spPr bwMode="auto">
                <a:xfrm>
                  <a:off x="6006987" y="2500407"/>
                  <a:ext cx="190172" cy="128897"/>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39" name="Freeform 58">
                  <a:extLst>
                    <a:ext uri="{FF2B5EF4-FFF2-40B4-BE49-F238E27FC236}">
                      <a16:creationId xmlns:a16="http://schemas.microsoft.com/office/drawing/2014/main" id="{318472C4-6470-7966-3413-1A8175C54132}"/>
                    </a:ext>
                  </a:extLst>
                </p:cNvPr>
                <p:cNvSpPr>
                  <a:spLocks/>
                </p:cNvSpPr>
                <p:nvPr/>
              </p:nvSpPr>
              <p:spPr bwMode="auto">
                <a:xfrm>
                  <a:off x="6090663" y="2322225"/>
                  <a:ext cx="142630" cy="121315"/>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0" name="Freeform 59">
                  <a:extLst>
                    <a:ext uri="{FF2B5EF4-FFF2-40B4-BE49-F238E27FC236}">
                      <a16:creationId xmlns:a16="http://schemas.microsoft.com/office/drawing/2014/main" id="{B30E9F8F-0BBF-1C93-347A-CD9723D6071E}"/>
                    </a:ext>
                  </a:extLst>
                </p:cNvPr>
                <p:cNvSpPr>
                  <a:spLocks/>
                </p:cNvSpPr>
                <p:nvPr/>
              </p:nvSpPr>
              <p:spPr bwMode="auto">
                <a:xfrm>
                  <a:off x="6084958" y="2509884"/>
                  <a:ext cx="279553" cy="252109"/>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1" name="Freeform 60">
                  <a:extLst>
                    <a:ext uri="{FF2B5EF4-FFF2-40B4-BE49-F238E27FC236}">
                      <a16:creationId xmlns:a16="http://schemas.microsoft.com/office/drawing/2014/main" id="{97B0D25D-4C4D-7343-E06F-4A30FC479674}"/>
                    </a:ext>
                  </a:extLst>
                </p:cNvPr>
                <p:cNvSpPr>
                  <a:spLocks/>
                </p:cNvSpPr>
                <p:nvPr/>
              </p:nvSpPr>
              <p:spPr bwMode="auto">
                <a:xfrm>
                  <a:off x="6016496" y="2407524"/>
                  <a:ext cx="228207" cy="128897"/>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2" name="Freeform 61">
                  <a:extLst>
                    <a:ext uri="{FF2B5EF4-FFF2-40B4-BE49-F238E27FC236}">
                      <a16:creationId xmlns:a16="http://schemas.microsoft.com/office/drawing/2014/main" id="{6A170A51-DD05-F62C-4D52-16089AE3C3D3}"/>
                    </a:ext>
                  </a:extLst>
                </p:cNvPr>
                <p:cNvSpPr>
                  <a:spLocks/>
                </p:cNvSpPr>
                <p:nvPr/>
              </p:nvSpPr>
              <p:spPr bwMode="auto">
                <a:xfrm>
                  <a:off x="4936317" y="4140057"/>
                  <a:ext cx="226305" cy="168705"/>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3" name="Freeform 62">
                  <a:extLst>
                    <a:ext uri="{FF2B5EF4-FFF2-40B4-BE49-F238E27FC236}">
                      <a16:creationId xmlns:a16="http://schemas.microsoft.com/office/drawing/2014/main" id="{720FCD60-C35E-FEE1-42E5-E546A655E855}"/>
                    </a:ext>
                  </a:extLst>
                </p:cNvPr>
                <p:cNvSpPr>
                  <a:spLocks/>
                </p:cNvSpPr>
                <p:nvPr/>
              </p:nvSpPr>
              <p:spPr bwMode="auto">
                <a:xfrm>
                  <a:off x="4881166" y="4018742"/>
                  <a:ext cx="176861" cy="132689"/>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4" name="Freeform 63">
                  <a:extLst>
                    <a:ext uri="{FF2B5EF4-FFF2-40B4-BE49-F238E27FC236}">
                      <a16:creationId xmlns:a16="http://schemas.microsoft.com/office/drawing/2014/main" id="{7ED71E21-C3F6-7447-46A6-E317BCD19447}"/>
                    </a:ext>
                  </a:extLst>
                </p:cNvPr>
                <p:cNvSpPr>
                  <a:spLocks/>
                </p:cNvSpPr>
                <p:nvPr/>
              </p:nvSpPr>
              <p:spPr bwMode="auto">
                <a:xfrm>
                  <a:off x="4890675" y="3694603"/>
                  <a:ext cx="357524" cy="381005"/>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5" name="Freeform 64">
                  <a:extLst>
                    <a:ext uri="{FF2B5EF4-FFF2-40B4-BE49-F238E27FC236}">
                      <a16:creationId xmlns:a16="http://schemas.microsoft.com/office/drawing/2014/main" id="{7C806499-BA99-20A4-707B-5642A1A5D632}"/>
                    </a:ext>
                  </a:extLst>
                </p:cNvPr>
                <p:cNvSpPr>
                  <a:spLocks/>
                </p:cNvSpPr>
                <p:nvPr/>
              </p:nvSpPr>
              <p:spPr bwMode="auto">
                <a:xfrm>
                  <a:off x="6121090" y="3535377"/>
                  <a:ext cx="338507" cy="326035"/>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6" name="Freeform 65">
                  <a:extLst>
                    <a:ext uri="{FF2B5EF4-FFF2-40B4-BE49-F238E27FC236}">
                      <a16:creationId xmlns:a16="http://schemas.microsoft.com/office/drawing/2014/main" id="{F7063D5C-FDEA-1439-24F0-63730B795648}"/>
                    </a:ext>
                  </a:extLst>
                </p:cNvPr>
                <p:cNvSpPr>
                  <a:spLocks/>
                </p:cNvSpPr>
                <p:nvPr/>
              </p:nvSpPr>
              <p:spPr bwMode="auto">
                <a:xfrm>
                  <a:off x="5658972" y="3478511"/>
                  <a:ext cx="490645" cy="464409"/>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7" name="Freeform 66">
                  <a:extLst>
                    <a:ext uri="{FF2B5EF4-FFF2-40B4-BE49-F238E27FC236}">
                      <a16:creationId xmlns:a16="http://schemas.microsoft.com/office/drawing/2014/main" id="{21303896-608E-D4E8-7600-C43828F7343A}"/>
                    </a:ext>
                  </a:extLst>
                </p:cNvPr>
                <p:cNvSpPr>
                  <a:spLocks/>
                </p:cNvSpPr>
                <p:nvPr/>
              </p:nvSpPr>
              <p:spPr bwMode="auto">
                <a:xfrm>
                  <a:off x="5611428" y="3340135"/>
                  <a:ext cx="123613" cy="231257"/>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8" name="Freeform 67">
                  <a:extLst>
                    <a:ext uri="{FF2B5EF4-FFF2-40B4-BE49-F238E27FC236}">
                      <a16:creationId xmlns:a16="http://schemas.microsoft.com/office/drawing/2014/main" id="{ACC230FF-055D-89A5-1DDF-4E10101560F2}"/>
                    </a:ext>
                  </a:extLst>
                </p:cNvPr>
                <p:cNvSpPr>
                  <a:spLocks/>
                </p:cNvSpPr>
                <p:nvPr/>
              </p:nvSpPr>
              <p:spPr bwMode="auto">
                <a:xfrm>
                  <a:off x="5004779" y="3395106"/>
                  <a:ext cx="355622" cy="271063"/>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49" name="Freeform 68">
                  <a:extLst>
                    <a:ext uri="{FF2B5EF4-FFF2-40B4-BE49-F238E27FC236}">
                      <a16:creationId xmlns:a16="http://schemas.microsoft.com/office/drawing/2014/main" id="{13553CC4-B268-CBA9-3ED3-63723351E388}"/>
                    </a:ext>
                  </a:extLst>
                </p:cNvPr>
                <p:cNvSpPr>
                  <a:spLocks/>
                </p:cNvSpPr>
                <p:nvPr/>
              </p:nvSpPr>
              <p:spPr bwMode="auto">
                <a:xfrm>
                  <a:off x="4898282" y="3666170"/>
                  <a:ext cx="245322" cy="212302"/>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0" name="Freeform 69">
                  <a:extLst>
                    <a:ext uri="{FF2B5EF4-FFF2-40B4-BE49-F238E27FC236}">
                      <a16:creationId xmlns:a16="http://schemas.microsoft.com/office/drawing/2014/main" id="{1EF7E9C3-65A4-91EE-9019-3DD3121B703B}"/>
                    </a:ext>
                  </a:extLst>
                </p:cNvPr>
                <p:cNvSpPr>
                  <a:spLocks/>
                </p:cNvSpPr>
                <p:nvPr/>
              </p:nvSpPr>
              <p:spPr bwMode="auto">
                <a:xfrm>
                  <a:off x="4909693" y="4140057"/>
                  <a:ext cx="74167" cy="56867"/>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1" name="Freeform 70">
                  <a:extLst>
                    <a:ext uri="{FF2B5EF4-FFF2-40B4-BE49-F238E27FC236}">
                      <a16:creationId xmlns:a16="http://schemas.microsoft.com/office/drawing/2014/main" id="{2F2E4DC7-9688-106D-9684-5E22C9F58089}"/>
                    </a:ext>
                  </a:extLst>
                </p:cNvPr>
                <p:cNvSpPr>
                  <a:spLocks/>
                </p:cNvSpPr>
                <p:nvPr/>
              </p:nvSpPr>
              <p:spPr bwMode="auto">
                <a:xfrm>
                  <a:off x="6046924" y="3815919"/>
                  <a:ext cx="486841" cy="595203"/>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2" name="Freeform 71">
                  <a:extLst>
                    <a:ext uri="{FF2B5EF4-FFF2-40B4-BE49-F238E27FC236}">
                      <a16:creationId xmlns:a16="http://schemas.microsoft.com/office/drawing/2014/main" id="{5AA896C9-ECDB-03E1-13A3-5D3339CECC13}"/>
                    </a:ext>
                  </a:extLst>
                </p:cNvPr>
                <p:cNvSpPr>
                  <a:spLocks/>
                </p:cNvSpPr>
                <p:nvPr/>
              </p:nvSpPr>
              <p:spPr bwMode="auto">
                <a:xfrm>
                  <a:off x="5143604" y="4206402"/>
                  <a:ext cx="178762" cy="17628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3" name="Freeform 72">
                  <a:extLst>
                    <a:ext uri="{FF2B5EF4-FFF2-40B4-BE49-F238E27FC236}">
                      <a16:creationId xmlns:a16="http://schemas.microsoft.com/office/drawing/2014/main" id="{3B206A78-114E-2F53-1E48-44CCF3D1D4AE}"/>
                    </a:ext>
                  </a:extLst>
                </p:cNvPr>
                <p:cNvSpPr>
                  <a:spLocks/>
                </p:cNvSpPr>
                <p:nvPr/>
              </p:nvSpPr>
              <p:spPr bwMode="auto">
                <a:xfrm>
                  <a:off x="5052321" y="4272746"/>
                  <a:ext cx="127416" cy="109942"/>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4" name="Freeform 73">
                  <a:extLst>
                    <a:ext uri="{FF2B5EF4-FFF2-40B4-BE49-F238E27FC236}">
                      <a16:creationId xmlns:a16="http://schemas.microsoft.com/office/drawing/2014/main" id="{7672A682-2E68-7CF1-D9B1-8932D7609794}"/>
                    </a:ext>
                  </a:extLst>
                </p:cNvPr>
                <p:cNvSpPr>
                  <a:spLocks/>
                </p:cNvSpPr>
                <p:nvPr/>
              </p:nvSpPr>
              <p:spPr bwMode="auto">
                <a:xfrm>
                  <a:off x="4993369" y="4234835"/>
                  <a:ext cx="95086" cy="83404"/>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5" name="Rectangle 254">
                  <a:extLst>
                    <a:ext uri="{FF2B5EF4-FFF2-40B4-BE49-F238E27FC236}">
                      <a16:creationId xmlns:a16="http://schemas.microsoft.com/office/drawing/2014/main" id="{7A23A741-0DD3-2755-CC50-323ED41C64CD}"/>
                    </a:ext>
                  </a:extLst>
                </p:cNvPr>
                <p:cNvSpPr>
                  <a:spLocks noChangeArrowheads="1"/>
                </p:cNvSpPr>
                <p:nvPr/>
              </p:nvSpPr>
              <p:spPr bwMode="auto">
                <a:xfrm>
                  <a:off x="5132194" y="3666170"/>
                  <a:ext cx="11410" cy="28434"/>
                </a:xfrm>
                <a:prstGeom prst="rect">
                  <a:avLst/>
                </a:pr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6" name="Freeform 75">
                  <a:extLst>
                    <a:ext uri="{FF2B5EF4-FFF2-40B4-BE49-F238E27FC236}">
                      <a16:creationId xmlns:a16="http://schemas.microsoft.com/office/drawing/2014/main" id="{5ED6E746-CB3A-1AC1-8BFB-E9F129ACCC72}"/>
                    </a:ext>
                  </a:extLst>
                </p:cNvPr>
                <p:cNvSpPr>
                  <a:spLocks/>
                </p:cNvSpPr>
                <p:nvPr/>
              </p:nvSpPr>
              <p:spPr bwMode="auto">
                <a:xfrm>
                  <a:off x="5132194" y="3340135"/>
                  <a:ext cx="614257" cy="60278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7" name="Freeform 76">
                  <a:extLst>
                    <a:ext uri="{FF2B5EF4-FFF2-40B4-BE49-F238E27FC236}">
                      <a16:creationId xmlns:a16="http://schemas.microsoft.com/office/drawing/2014/main" id="{3D6EBC23-D62E-999D-7F8F-B7F2D51EFEFC}"/>
                    </a:ext>
                  </a:extLst>
                </p:cNvPr>
                <p:cNvSpPr>
                  <a:spLocks/>
                </p:cNvSpPr>
                <p:nvPr/>
              </p:nvSpPr>
              <p:spPr bwMode="auto">
                <a:xfrm>
                  <a:off x="5132194" y="3340135"/>
                  <a:ext cx="614257" cy="60278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8" name="Freeform 77">
                  <a:extLst>
                    <a:ext uri="{FF2B5EF4-FFF2-40B4-BE49-F238E27FC236}">
                      <a16:creationId xmlns:a16="http://schemas.microsoft.com/office/drawing/2014/main" id="{2437A717-D3D0-E5EF-3BA1-FB4AB26BBDB4}"/>
                    </a:ext>
                  </a:extLst>
                </p:cNvPr>
                <p:cNvSpPr>
                  <a:spLocks/>
                </p:cNvSpPr>
                <p:nvPr/>
              </p:nvSpPr>
              <p:spPr bwMode="auto">
                <a:xfrm>
                  <a:off x="6881780" y="3328762"/>
                  <a:ext cx="30428" cy="20852"/>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59" name="Freeform 78">
                  <a:extLst>
                    <a:ext uri="{FF2B5EF4-FFF2-40B4-BE49-F238E27FC236}">
                      <a16:creationId xmlns:a16="http://schemas.microsoft.com/office/drawing/2014/main" id="{D827BFD0-6421-B62B-ED6C-79DEFBF54343}"/>
                    </a:ext>
                  </a:extLst>
                </p:cNvPr>
                <p:cNvSpPr>
                  <a:spLocks/>
                </p:cNvSpPr>
                <p:nvPr/>
              </p:nvSpPr>
              <p:spPr bwMode="auto">
                <a:xfrm>
                  <a:off x="6838041" y="3283268"/>
                  <a:ext cx="17115" cy="28434"/>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0" name="Freeform 79">
                  <a:extLst>
                    <a:ext uri="{FF2B5EF4-FFF2-40B4-BE49-F238E27FC236}">
                      <a16:creationId xmlns:a16="http://schemas.microsoft.com/office/drawing/2014/main" id="{3D233E5D-62B9-4663-2ADD-5017BBBCE9FC}"/>
                    </a:ext>
                  </a:extLst>
                </p:cNvPr>
                <p:cNvSpPr>
                  <a:spLocks/>
                </p:cNvSpPr>
                <p:nvPr/>
              </p:nvSpPr>
              <p:spPr bwMode="auto">
                <a:xfrm>
                  <a:off x="6006987" y="1596229"/>
                  <a:ext cx="319490" cy="699459"/>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1" name="Freeform 80">
                  <a:extLst>
                    <a:ext uri="{FF2B5EF4-FFF2-40B4-BE49-F238E27FC236}">
                      <a16:creationId xmlns:a16="http://schemas.microsoft.com/office/drawing/2014/main" id="{5E0A71E0-3AD9-31C1-3D79-0C4A1FB88F02}"/>
                    </a:ext>
                  </a:extLst>
                </p:cNvPr>
                <p:cNvSpPr>
                  <a:spLocks/>
                </p:cNvSpPr>
                <p:nvPr/>
              </p:nvSpPr>
              <p:spPr bwMode="auto">
                <a:xfrm>
                  <a:off x="6335986" y="2705126"/>
                  <a:ext cx="19017" cy="947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2" name="Freeform 81">
                  <a:extLst>
                    <a:ext uri="{FF2B5EF4-FFF2-40B4-BE49-F238E27FC236}">
                      <a16:creationId xmlns:a16="http://schemas.microsoft.com/office/drawing/2014/main" id="{EF77B1EA-2457-A0E5-E58C-3382A910C375}"/>
                    </a:ext>
                  </a:extLst>
                </p:cNvPr>
                <p:cNvSpPr>
                  <a:spLocks/>
                </p:cNvSpPr>
                <p:nvPr/>
              </p:nvSpPr>
              <p:spPr bwMode="auto">
                <a:xfrm>
                  <a:off x="6214275" y="811471"/>
                  <a:ext cx="4543218" cy="242440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3" name="Freeform 82">
                  <a:extLst>
                    <a:ext uri="{FF2B5EF4-FFF2-40B4-BE49-F238E27FC236}">
                      <a16:creationId xmlns:a16="http://schemas.microsoft.com/office/drawing/2014/main" id="{F264DD34-A3A0-25A2-809B-11FC6E880319}"/>
                    </a:ext>
                  </a:extLst>
                </p:cNvPr>
                <p:cNvSpPr>
                  <a:spLocks/>
                </p:cNvSpPr>
                <p:nvPr/>
              </p:nvSpPr>
              <p:spPr bwMode="auto">
                <a:xfrm>
                  <a:off x="6912207" y="3340135"/>
                  <a:ext cx="85578" cy="947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4" name="Freeform 83">
                  <a:extLst>
                    <a:ext uri="{FF2B5EF4-FFF2-40B4-BE49-F238E27FC236}">
                      <a16:creationId xmlns:a16="http://schemas.microsoft.com/office/drawing/2014/main" id="{C82EC6A3-A98E-85C9-903A-5FF0B1A5EB02}"/>
                    </a:ext>
                  </a:extLst>
                </p:cNvPr>
                <p:cNvSpPr>
                  <a:spLocks/>
                </p:cNvSpPr>
                <p:nvPr/>
              </p:nvSpPr>
              <p:spPr bwMode="auto">
                <a:xfrm>
                  <a:off x="6780989" y="2555377"/>
                  <a:ext cx="1211398" cy="84731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5" name="Freeform 84">
                  <a:extLst>
                    <a:ext uri="{FF2B5EF4-FFF2-40B4-BE49-F238E27FC236}">
                      <a16:creationId xmlns:a16="http://schemas.microsoft.com/office/drawing/2014/main" id="{EF5B5AA9-37A0-1174-E07F-0B185ABF303A}"/>
                    </a:ext>
                  </a:extLst>
                </p:cNvPr>
                <p:cNvSpPr>
                  <a:spLocks/>
                </p:cNvSpPr>
                <p:nvPr/>
              </p:nvSpPr>
              <p:spPr bwMode="auto">
                <a:xfrm>
                  <a:off x="6855156" y="3311702"/>
                  <a:ext cx="26624" cy="17059"/>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6" name="Rectangle 265">
                  <a:extLst>
                    <a:ext uri="{FF2B5EF4-FFF2-40B4-BE49-F238E27FC236}">
                      <a16:creationId xmlns:a16="http://schemas.microsoft.com/office/drawing/2014/main" id="{09FD7FBD-6843-03D2-C50F-4EC9CB68530D}"/>
                    </a:ext>
                  </a:extLst>
                </p:cNvPr>
                <p:cNvSpPr>
                  <a:spLocks noChangeArrowheads="1"/>
                </p:cNvSpPr>
                <p:nvPr/>
              </p:nvSpPr>
              <p:spPr bwMode="auto">
                <a:xfrm>
                  <a:off x="5875768" y="2871935"/>
                  <a:ext cx="11410" cy="1895"/>
                </a:xfrm>
                <a:prstGeom prst="rect">
                  <a:avLst/>
                </a:pr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7" name="Freeform 86">
                  <a:extLst>
                    <a:ext uri="{FF2B5EF4-FFF2-40B4-BE49-F238E27FC236}">
                      <a16:creationId xmlns:a16="http://schemas.microsoft.com/office/drawing/2014/main" id="{BA0B7A38-C9C9-657B-93F8-25A321AF4C15}"/>
                    </a:ext>
                  </a:extLst>
                </p:cNvPr>
                <p:cNvSpPr>
                  <a:spLocks/>
                </p:cNvSpPr>
                <p:nvPr/>
              </p:nvSpPr>
              <p:spPr bwMode="auto">
                <a:xfrm>
                  <a:off x="5531556" y="1491974"/>
                  <a:ext cx="777806" cy="915550"/>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8" name="Freeform 87">
                  <a:extLst>
                    <a:ext uri="{FF2B5EF4-FFF2-40B4-BE49-F238E27FC236}">
                      <a16:creationId xmlns:a16="http://schemas.microsoft.com/office/drawing/2014/main" id="{2E45FA28-E965-59BF-FB5F-85BF94F04519}"/>
                    </a:ext>
                  </a:extLst>
                </p:cNvPr>
                <p:cNvSpPr>
                  <a:spLocks/>
                </p:cNvSpPr>
                <p:nvPr/>
              </p:nvSpPr>
              <p:spPr bwMode="auto">
                <a:xfrm>
                  <a:off x="5717925" y="1670156"/>
                  <a:ext cx="384148" cy="875744"/>
                </a:xfrm>
                <a:custGeom>
                  <a:avLst/>
                  <a:gdLst>
                    <a:gd name="T0" fmla="*/ 329757991 w 10000"/>
                    <a:gd name="T1" fmla="*/ 900343932 h 9895"/>
                    <a:gd name="T2" fmla="*/ 321712352 w 10000"/>
                    <a:gd name="T3" fmla="*/ 642988176 h 9895"/>
                    <a:gd name="T4" fmla="*/ 305620110 w 10000"/>
                    <a:gd name="T5" fmla="*/ 257355682 h 9895"/>
                    <a:gd name="T6" fmla="*/ 281514137 w 10000"/>
                    <a:gd name="T7" fmla="*/ 214195752 h 9895"/>
                    <a:gd name="T8" fmla="*/ 249329623 w 10000"/>
                    <a:gd name="T9" fmla="*/ 0 h 9895"/>
                    <a:gd name="T10" fmla="*/ 233237382 w 10000"/>
                    <a:gd name="T11" fmla="*/ 128677878 h 9895"/>
                    <a:gd name="T12" fmla="*/ 217145140 w 10000"/>
                    <a:gd name="T13" fmla="*/ 214195752 h 9895"/>
                    <a:gd name="T14" fmla="*/ 176947920 w 10000"/>
                    <a:gd name="T15" fmla="*/ 385627008 h 9895"/>
                    <a:gd name="T16" fmla="*/ 144763406 w 10000"/>
                    <a:gd name="T17" fmla="*/ 471551434 h 9895"/>
                    <a:gd name="T18" fmla="*/ 144763406 w 10000"/>
                    <a:gd name="T19" fmla="*/ 685741627 h 9895"/>
                    <a:gd name="T20" fmla="*/ 112612851 w 10000"/>
                    <a:gd name="T21" fmla="*/ 1028615184 h 9895"/>
                    <a:gd name="T22" fmla="*/ 88473944 w 10000"/>
                    <a:gd name="T23" fmla="*/ 1328729803 h 9895"/>
                    <a:gd name="T24" fmla="*/ 80428336 w 10000"/>
                    <a:gd name="T25" fmla="*/ 1586085559 h 9895"/>
                    <a:gd name="T26" fmla="*/ 48243854 w 10000"/>
                    <a:gd name="T27" fmla="*/ 1757522301 h 9895"/>
                    <a:gd name="T28" fmla="*/ 32184514 w 10000"/>
                    <a:gd name="T29" fmla="*/ 1971718053 h 9895"/>
                    <a:gd name="T30" fmla="*/ 32184514 w 10000"/>
                    <a:gd name="T31" fmla="*/ 2147483647 h 9895"/>
                    <a:gd name="T32" fmla="*/ 32184514 w 10000"/>
                    <a:gd name="T33" fmla="*/ 2147483647 h 9895"/>
                    <a:gd name="T34" fmla="*/ 32184514 w 10000"/>
                    <a:gd name="T35" fmla="*/ 2147483647 h 9895"/>
                    <a:gd name="T36" fmla="*/ 8045607 w 10000"/>
                    <a:gd name="T37" fmla="*/ 2147483647 h 9895"/>
                    <a:gd name="T38" fmla="*/ 16092241 w 10000"/>
                    <a:gd name="T39" fmla="*/ 2147483647 h 9895"/>
                    <a:gd name="T40" fmla="*/ 57377416 w 10000"/>
                    <a:gd name="T41" fmla="*/ 2147483647 h 9895"/>
                    <a:gd name="T42" fmla="*/ 62950940 w 10000"/>
                    <a:gd name="T43" fmla="*/ 2147483647 h 9895"/>
                    <a:gd name="T44" fmla="*/ 80428336 w 10000"/>
                    <a:gd name="T45" fmla="*/ 2147483647 h 9895"/>
                    <a:gd name="T46" fmla="*/ 104566217 w 10000"/>
                    <a:gd name="T47" fmla="*/ 2147483647 h 9895"/>
                    <a:gd name="T48" fmla="*/ 144763406 w 10000"/>
                    <a:gd name="T49" fmla="*/ 2147483647 h 9895"/>
                    <a:gd name="T50" fmla="*/ 152810071 w 10000"/>
                    <a:gd name="T51" fmla="*/ 2147483647 h 9895"/>
                    <a:gd name="T52" fmla="*/ 193040161 w 10000"/>
                    <a:gd name="T53" fmla="*/ 2147483647 h 9895"/>
                    <a:gd name="T54" fmla="*/ 184994553 w 10000"/>
                    <a:gd name="T55" fmla="*/ 2147483647 h 9895"/>
                    <a:gd name="T56" fmla="*/ 168902312 w 10000"/>
                    <a:gd name="T57" fmla="*/ 2147483647 h 9895"/>
                    <a:gd name="T58" fmla="*/ 193040161 w 10000"/>
                    <a:gd name="T59" fmla="*/ 1971718053 h 9895"/>
                    <a:gd name="T60" fmla="*/ 265421864 w 10000"/>
                    <a:gd name="T61" fmla="*/ 1714768849 h 9895"/>
                    <a:gd name="T62" fmla="*/ 265421864 w 10000"/>
                    <a:gd name="T63" fmla="*/ 1457407681 h 9895"/>
                    <a:gd name="T64" fmla="*/ 305620110 w 10000"/>
                    <a:gd name="T65" fmla="*/ 1157293062 h 9895"/>
                    <a:gd name="T66" fmla="*/ 329757991 w 10000"/>
                    <a:gd name="T67" fmla="*/ 1157293062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69" name="Freeform 88">
                  <a:extLst>
                    <a:ext uri="{FF2B5EF4-FFF2-40B4-BE49-F238E27FC236}">
                      <a16:creationId xmlns:a16="http://schemas.microsoft.com/office/drawing/2014/main" id="{CEC85355-64B3-7C76-DDEB-57AC70F6AFAE}"/>
                    </a:ext>
                  </a:extLst>
                </p:cNvPr>
                <p:cNvSpPr>
                  <a:spLocks/>
                </p:cNvSpPr>
                <p:nvPr/>
              </p:nvSpPr>
              <p:spPr bwMode="auto">
                <a:xfrm>
                  <a:off x="6046924" y="2705126"/>
                  <a:ext cx="534384" cy="343094"/>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0" name="Freeform 89">
                  <a:extLst>
                    <a:ext uri="{FF2B5EF4-FFF2-40B4-BE49-F238E27FC236}">
                      <a16:creationId xmlns:a16="http://schemas.microsoft.com/office/drawing/2014/main" id="{FBAA9900-EC5E-DC28-192F-1204F9C558D2}"/>
                    </a:ext>
                  </a:extLst>
                </p:cNvPr>
                <p:cNvSpPr>
                  <a:spLocks/>
                </p:cNvSpPr>
                <p:nvPr/>
              </p:nvSpPr>
              <p:spPr bwMode="auto">
                <a:xfrm>
                  <a:off x="6355003" y="2705126"/>
                  <a:ext cx="66560" cy="36015"/>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1" name="Freeform 90">
                  <a:extLst>
                    <a:ext uri="{FF2B5EF4-FFF2-40B4-BE49-F238E27FC236}">
                      <a16:creationId xmlns:a16="http://schemas.microsoft.com/office/drawing/2014/main" id="{F9C18E93-8BDA-622F-45DC-53CB75D878BF}"/>
                    </a:ext>
                  </a:extLst>
                </p:cNvPr>
                <p:cNvSpPr>
                  <a:spLocks/>
                </p:cNvSpPr>
                <p:nvPr/>
              </p:nvSpPr>
              <p:spPr bwMode="auto">
                <a:xfrm>
                  <a:off x="5980363" y="2555377"/>
                  <a:ext cx="93185" cy="56867"/>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2" name="Freeform 91">
                  <a:extLst>
                    <a:ext uri="{FF2B5EF4-FFF2-40B4-BE49-F238E27FC236}">
                      <a16:creationId xmlns:a16="http://schemas.microsoft.com/office/drawing/2014/main" id="{B8D15CDC-D834-0365-BE0C-9CE32BA2E928}"/>
                    </a:ext>
                  </a:extLst>
                </p:cNvPr>
                <p:cNvSpPr>
                  <a:spLocks/>
                </p:cNvSpPr>
                <p:nvPr/>
              </p:nvSpPr>
              <p:spPr bwMode="auto">
                <a:xfrm>
                  <a:off x="5811110" y="2583811"/>
                  <a:ext cx="290963" cy="259690"/>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3" name="Freeform 92">
                  <a:extLst>
                    <a:ext uri="{FF2B5EF4-FFF2-40B4-BE49-F238E27FC236}">
                      <a16:creationId xmlns:a16="http://schemas.microsoft.com/office/drawing/2014/main" id="{FC3989BB-BDED-8BC2-D643-E5AE7EFA18F6}"/>
                    </a:ext>
                  </a:extLst>
                </p:cNvPr>
                <p:cNvSpPr>
                  <a:spLocks/>
                </p:cNvSpPr>
                <p:nvPr/>
              </p:nvSpPr>
              <p:spPr bwMode="auto">
                <a:xfrm>
                  <a:off x="5396534" y="3804545"/>
                  <a:ext cx="471628" cy="34688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4" name="Freeform 93">
                  <a:extLst>
                    <a:ext uri="{FF2B5EF4-FFF2-40B4-BE49-F238E27FC236}">
                      <a16:creationId xmlns:a16="http://schemas.microsoft.com/office/drawing/2014/main" id="{020F46E1-EF52-89D7-631C-9FF1A9DF50CB}"/>
                    </a:ext>
                  </a:extLst>
                </p:cNvPr>
                <p:cNvSpPr>
                  <a:spLocks/>
                </p:cNvSpPr>
                <p:nvPr/>
              </p:nvSpPr>
              <p:spPr bwMode="auto">
                <a:xfrm>
                  <a:off x="5396534" y="3804545"/>
                  <a:ext cx="471628" cy="34688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5" name="Freeform 94">
                  <a:extLst>
                    <a:ext uri="{FF2B5EF4-FFF2-40B4-BE49-F238E27FC236}">
                      <a16:creationId xmlns:a16="http://schemas.microsoft.com/office/drawing/2014/main" id="{88C17EBA-A2C9-3516-C92A-6088CD274172}"/>
                    </a:ext>
                  </a:extLst>
                </p:cNvPr>
                <p:cNvSpPr>
                  <a:spLocks/>
                </p:cNvSpPr>
                <p:nvPr/>
              </p:nvSpPr>
              <p:spPr bwMode="auto">
                <a:xfrm>
                  <a:off x="5031403" y="3757156"/>
                  <a:ext cx="488742" cy="458723"/>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6" name="Freeform 95">
                  <a:extLst>
                    <a:ext uri="{FF2B5EF4-FFF2-40B4-BE49-F238E27FC236}">
                      <a16:creationId xmlns:a16="http://schemas.microsoft.com/office/drawing/2014/main" id="{E202A3F4-E734-0118-7846-FCD9F029BF47}"/>
                    </a:ext>
                  </a:extLst>
                </p:cNvPr>
                <p:cNvSpPr>
                  <a:spLocks/>
                </p:cNvSpPr>
                <p:nvPr/>
              </p:nvSpPr>
              <p:spPr bwMode="auto">
                <a:xfrm>
                  <a:off x="6621244" y="4179864"/>
                  <a:ext cx="281455" cy="37911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7" name="Freeform 96">
                  <a:extLst>
                    <a:ext uri="{FF2B5EF4-FFF2-40B4-BE49-F238E27FC236}">
                      <a16:creationId xmlns:a16="http://schemas.microsoft.com/office/drawing/2014/main" id="{AB938396-DA94-3D47-125A-8CBB61D1E241}"/>
                    </a:ext>
                  </a:extLst>
                </p:cNvPr>
                <p:cNvSpPr>
                  <a:spLocks/>
                </p:cNvSpPr>
                <p:nvPr/>
              </p:nvSpPr>
              <p:spPr bwMode="auto">
                <a:xfrm>
                  <a:off x="5811110" y="4151430"/>
                  <a:ext cx="38034" cy="147853"/>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8" name="Freeform 97">
                  <a:extLst>
                    <a:ext uri="{FF2B5EF4-FFF2-40B4-BE49-F238E27FC236}">
                      <a16:creationId xmlns:a16="http://schemas.microsoft.com/office/drawing/2014/main" id="{511C9C77-8B32-A412-B9BB-A1BF485170E8}"/>
                    </a:ext>
                  </a:extLst>
                </p:cNvPr>
                <p:cNvSpPr>
                  <a:spLocks/>
                </p:cNvSpPr>
                <p:nvPr/>
              </p:nvSpPr>
              <p:spPr bwMode="auto">
                <a:xfrm>
                  <a:off x="5811110" y="4151430"/>
                  <a:ext cx="38034" cy="147853"/>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79" name="Freeform 98">
                  <a:extLst>
                    <a:ext uri="{FF2B5EF4-FFF2-40B4-BE49-F238E27FC236}">
                      <a16:creationId xmlns:a16="http://schemas.microsoft.com/office/drawing/2014/main" id="{705C1F19-1606-7555-9936-B91A7EDF2324}"/>
                    </a:ext>
                  </a:extLst>
                </p:cNvPr>
                <p:cNvSpPr>
                  <a:spLocks/>
                </p:cNvSpPr>
                <p:nvPr/>
              </p:nvSpPr>
              <p:spPr bwMode="auto">
                <a:xfrm>
                  <a:off x="5792093" y="3815919"/>
                  <a:ext cx="309980" cy="48336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0" name="Freeform 99">
                  <a:extLst>
                    <a:ext uri="{FF2B5EF4-FFF2-40B4-BE49-F238E27FC236}">
                      <a16:creationId xmlns:a16="http://schemas.microsoft.com/office/drawing/2014/main" id="{B89A8D5A-C0E3-0480-C94B-6ED68DC7BC03}"/>
                    </a:ext>
                  </a:extLst>
                </p:cNvPr>
                <p:cNvSpPr>
                  <a:spLocks/>
                </p:cNvSpPr>
                <p:nvPr/>
              </p:nvSpPr>
              <p:spPr bwMode="auto">
                <a:xfrm>
                  <a:off x="5792093" y="3815919"/>
                  <a:ext cx="309980" cy="48336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1" name="Freeform 100">
                  <a:extLst>
                    <a:ext uri="{FF2B5EF4-FFF2-40B4-BE49-F238E27FC236}">
                      <a16:creationId xmlns:a16="http://schemas.microsoft.com/office/drawing/2014/main" id="{5B169079-2354-6D91-4949-E4D2F0BB2922}"/>
                    </a:ext>
                  </a:extLst>
                </p:cNvPr>
                <p:cNvSpPr>
                  <a:spLocks/>
                </p:cNvSpPr>
                <p:nvPr/>
              </p:nvSpPr>
              <p:spPr bwMode="auto">
                <a:xfrm>
                  <a:off x="5887179" y="5184506"/>
                  <a:ext cx="477332" cy="422707"/>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2" name="Freeform 101">
                  <a:extLst>
                    <a:ext uri="{FF2B5EF4-FFF2-40B4-BE49-F238E27FC236}">
                      <a16:creationId xmlns:a16="http://schemas.microsoft.com/office/drawing/2014/main" id="{DE8D4E08-6887-F71F-602F-F24AC300318E}"/>
                    </a:ext>
                  </a:extLst>
                </p:cNvPr>
                <p:cNvSpPr>
                  <a:spLocks/>
                </p:cNvSpPr>
                <p:nvPr/>
              </p:nvSpPr>
              <p:spPr bwMode="auto">
                <a:xfrm>
                  <a:off x="5989872" y="5046130"/>
                  <a:ext cx="283356" cy="280541"/>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3" name="Freeform 102">
                  <a:extLst>
                    <a:ext uri="{FF2B5EF4-FFF2-40B4-BE49-F238E27FC236}">
                      <a16:creationId xmlns:a16="http://schemas.microsoft.com/office/drawing/2014/main" id="{7FEBDE29-2E8D-6782-7EDE-3E0612B19C48}"/>
                    </a:ext>
                  </a:extLst>
                </p:cNvPr>
                <p:cNvSpPr>
                  <a:spLocks/>
                </p:cNvSpPr>
                <p:nvPr/>
              </p:nvSpPr>
              <p:spPr bwMode="auto">
                <a:xfrm>
                  <a:off x="6280835" y="4830037"/>
                  <a:ext cx="321392" cy="504216"/>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4" name="Freeform 103">
                  <a:extLst>
                    <a:ext uri="{FF2B5EF4-FFF2-40B4-BE49-F238E27FC236}">
                      <a16:creationId xmlns:a16="http://schemas.microsoft.com/office/drawing/2014/main" id="{6B823320-7DD6-CC34-9F1A-33D5589786FE}"/>
                    </a:ext>
                  </a:extLst>
                </p:cNvPr>
                <p:cNvSpPr>
                  <a:spLocks/>
                </p:cNvSpPr>
                <p:nvPr/>
              </p:nvSpPr>
              <p:spPr bwMode="auto">
                <a:xfrm>
                  <a:off x="6280835" y="4541914"/>
                  <a:ext cx="311883" cy="316557"/>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5" name="Freeform 104">
                  <a:extLst>
                    <a:ext uri="{FF2B5EF4-FFF2-40B4-BE49-F238E27FC236}">
                      <a16:creationId xmlns:a16="http://schemas.microsoft.com/office/drawing/2014/main" id="{C579C842-81C1-9F73-917A-E4E753AE52DE}"/>
                    </a:ext>
                  </a:extLst>
                </p:cNvPr>
                <p:cNvSpPr>
                  <a:spLocks/>
                </p:cNvSpPr>
                <p:nvPr/>
              </p:nvSpPr>
              <p:spPr bwMode="auto">
                <a:xfrm>
                  <a:off x="5754058" y="4689767"/>
                  <a:ext cx="357524" cy="356363"/>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6" name="Freeform 105">
                  <a:extLst>
                    <a:ext uri="{FF2B5EF4-FFF2-40B4-BE49-F238E27FC236}">
                      <a16:creationId xmlns:a16="http://schemas.microsoft.com/office/drawing/2014/main" id="{BF0ACB4F-E208-194F-53FE-0D6BCF122C5A}"/>
                    </a:ext>
                  </a:extLst>
                </p:cNvPr>
                <p:cNvSpPr>
                  <a:spLocks/>
                </p:cNvSpPr>
                <p:nvPr/>
              </p:nvSpPr>
              <p:spPr bwMode="auto">
                <a:xfrm>
                  <a:off x="5754058" y="4354255"/>
                  <a:ext cx="555303" cy="549710"/>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7" name="Freeform 106">
                  <a:extLst>
                    <a:ext uri="{FF2B5EF4-FFF2-40B4-BE49-F238E27FC236}">
                      <a16:creationId xmlns:a16="http://schemas.microsoft.com/office/drawing/2014/main" id="{28825162-892A-251D-1645-618CD631E1B6}"/>
                    </a:ext>
                  </a:extLst>
                </p:cNvPr>
                <p:cNvSpPr>
                  <a:spLocks/>
                </p:cNvSpPr>
                <p:nvPr/>
              </p:nvSpPr>
              <p:spPr bwMode="auto">
                <a:xfrm>
                  <a:off x="6374020" y="3980831"/>
                  <a:ext cx="443101" cy="422708"/>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8" name="Freeform 107">
                  <a:extLst>
                    <a:ext uri="{FF2B5EF4-FFF2-40B4-BE49-F238E27FC236}">
                      <a16:creationId xmlns:a16="http://schemas.microsoft.com/office/drawing/2014/main" id="{7AD613A8-BDF7-A879-A815-695939310313}"/>
                    </a:ext>
                  </a:extLst>
                </p:cNvPr>
                <p:cNvSpPr>
                  <a:spLocks/>
                </p:cNvSpPr>
                <p:nvPr/>
              </p:nvSpPr>
              <p:spPr bwMode="auto">
                <a:xfrm>
                  <a:off x="6402545" y="4373210"/>
                  <a:ext cx="245323" cy="280541"/>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89" name="Freeform 108">
                  <a:extLst>
                    <a:ext uri="{FF2B5EF4-FFF2-40B4-BE49-F238E27FC236}">
                      <a16:creationId xmlns:a16="http://schemas.microsoft.com/office/drawing/2014/main" id="{14799E76-AF3A-EEAF-B919-32D27E9771E0}"/>
                    </a:ext>
                  </a:extLst>
                </p:cNvPr>
                <p:cNvSpPr>
                  <a:spLocks/>
                </p:cNvSpPr>
                <p:nvPr/>
              </p:nvSpPr>
              <p:spPr bwMode="auto">
                <a:xfrm>
                  <a:off x="6138206" y="4979786"/>
                  <a:ext cx="226305" cy="21419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0" name="Freeform 109">
                  <a:extLst>
                    <a:ext uri="{FF2B5EF4-FFF2-40B4-BE49-F238E27FC236}">
                      <a16:creationId xmlns:a16="http://schemas.microsoft.com/office/drawing/2014/main" id="{232302D1-09AD-3BD6-E3C0-8F6E1380F953}"/>
                    </a:ext>
                  </a:extLst>
                </p:cNvPr>
                <p:cNvSpPr>
                  <a:spLocks/>
                </p:cNvSpPr>
                <p:nvPr/>
              </p:nvSpPr>
              <p:spPr bwMode="auto">
                <a:xfrm>
                  <a:off x="6054530" y="4403539"/>
                  <a:ext cx="405067" cy="650173"/>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1" name="Freeform 110">
                  <a:extLst>
                    <a:ext uri="{FF2B5EF4-FFF2-40B4-BE49-F238E27FC236}">
                      <a16:creationId xmlns:a16="http://schemas.microsoft.com/office/drawing/2014/main" id="{B51D53FC-9B28-FBA6-FC14-2C2E65CBD6B7}"/>
                    </a:ext>
                  </a:extLst>
                </p:cNvPr>
                <p:cNvSpPr>
                  <a:spLocks/>
                </p:cNvSpPr>
                <p:nvPr/>
              </p:nvSpPr>
              <p:spPr bwMode="auto">
                <a:xfrm>
                  <a:off x="5248200" y="4066131"/>
                  <a:ext cx="224403" cy="16870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2" name="Freeform 111">
                  <a:extLst>
                    <a:ext uri="{FF2B5EF4-FFF2-40B4-BE49-F238E27FC236}">
                      <a16:creationId xmlns:a16="http://schemas.microsoft.com/office/drawing/2014/main" id="{4CD52CC1-5CFB-866C-DC2D-0C76FD8D3E34}"/>
                    </a:ext>
                  </a:extLst>
                </p:cNvPr>
                <p:cNvSpPr>
                  <a:spLocks/>
                </p:cNvSpPr>
                <p:nvPr/>
              </p:nvSpPr>
              <p:spPr bwMode="auto">
                <a:xfrm>
                  <a:off x="5248200" y="4066131"/>
                  <a:ext cx="224403" cy="16870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3" name="Freeform 112">
                  <a:extLst>
                    <a:ext uri="{FF2B5EF4-FFF2-40B4-BE49-F238E27FC236}">
                      <a16:creationId xmlns:a16="http://schemas.microsoft.com/office/drawing/2014/main" id="{8EBF4319-816C-A4F7-EAE7-619E08B0C69F}"/>
                    </a:ext>
                  </a:extLst>
                </p:cNvPr>
                <p:cNvSpPr>
                  <a:spLocks/>
                </p:cNvSpPr>
                <p:nvPr/>
              </p:nvSpPr>
              <p:spPr bwMode="auto">
                <a:xfrm>
                  <a:off x="5396534" y="4189341"/>
                  <a:ext cx="28525" cy="7582"/>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4" name="Freeform 113">
                  <a:extLst>
                    <a:ext uri="{FF2B5EF4-FFF2-40B4-BE49-F238E27FC236}">
                      <a16:creationId xmlns:a16="http://schemas.microsoft.com/office/drawing/2014/main" id="{32AFAAE6-7B29-E69F-ADDF-FDE84947CAF0}"/>
                    </a:ext>
                  </a:extLst>
                </p:cNvPr>
                <p:cNvSpPr>
                  <a:spLocks/>
                </p:cNvSpPr>
                <p:nvPr/>
              </p:nvSpPr>
              <p:spPr bwMode="auto">
                <a:xfrm>
                  <a:off x="5396534" y="4189341"/>
                  <a:ext cx="28525" cy="7582"/>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5" name="Freeform 114">
                  <a:extLst>
                    <a:ext uri="{FF2B5EF4-FFF2-40B4-BE49-F238E27FC236}">
                      <a16:creationId xmlns:a16="http://schemas.microsoft.com/office/drawing/2014/main" id="{AB8A7783-F1C2-C777-6EE5-1C7AC1BC113F}"/>
                    </a:ext>
                  </a:extLst>
                </p:cNvPr>
                <p:cNvSpPr>
                  <a:spLocks/>
                </p:cNvSpPr>
                <p:nvPr/>
              </p:nvSpPr>
              <p:spPr bwMode="auto">
                <a:xfrm>
                  <a:off x="5303349" y="4196924"/>
                  <a:ext cx="121710" cy="157331"/>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6" name="Freeform 115">
                  <a:extLst>
                    <a:ext uri="{FF2B5EF4-FFF2-40B4-BE49-F238E27FC236}">
                      <a16:creationId xmlns:a16="http://schemas.microsoft.com/office/drawing/2014/main" id="{3637BFF8-CAAB-82C3-11A8-85C9F6691A40}"/>
                    </a:ext>
                  </a:extLst>
                </p:cNvPr>
                <p:cNvSpPr>
                  <a:spLocks/>
                </p:cNvSpPr>
                <p:nvPr/>
              </p:nvSpPr>
              <p:spPr bwMode="auto">
                <a:xfrm>
                  <a:off x="5484013" y="4075608"/>
                  <a:ext cx="355622" cy="318452"/>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7" name="Freeform 116">
                  <a:extLst>
                    <a:ext uri="{FF2B5EF4-FFF2-40B4-BE49-F238E27FC236}">
                      <a16:creationId xmlns:a16="http://schemas.microsoft.com/office/drawing/2014/main" id="{1329BC35-25FB-B7D8-AF5A-2DA6BE6EB3A3}"/>
                    </a:ext>
                  </a:extLst>
                </p:cNvPr>
                <p:cNvSpPr>
                  <a:spLocks/>
                </p:cNvSpPr>
                <p:nvPr/>
              </p:nvSpPr>
              <p:spPr bwMode="auto">
                <a:xfrm>
                  <a:off x="5830127" y="4196924"/>
                  <a:ext cx="384148" cy="22367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8" name="Freeform 117">
                  <a:extLst>
                    <a:ext uri="{FF2B5EF4-FFF2-40B4-BE49-F238E27FC236}">
                      <a16:creationId xmlns:a16="http://schemas.microsoft.com/office/drawing/2014/main" id="{272FC866-C2BB-2597-3631-DDC573B4E51D}"/>
                    </a:ext>
                  </a:extLst>
                </p:cNvPr>
                <p:cNvSpPr>
                  <a:spLocks/>
                </p:cNvSpPr>
                <p:nvPr/>
              </p:nvSpPr>
              <p:spPr bwMode="auto">
                <a:xfrm>
                  <a:off x="5717925" y="4403539"/>
                  <a:ext cx="233913" cy="27864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299" name="Freeform 118">
                  <a:extLst>
                    <a:ext uri="{FF2B5EF4-FFF2-40B4-BE49-F238E27FC236}">
                      <a16:creationId xmlns:a16="http://schemas.microsoft.com/office/drawing/2014/main" id="{390C0E5D-F5C0-B554-62E4-92964CF50A04}"/>
                    </a:ext>
                  </a:extLst>
                </p:cNvPr>
                <p:cNvSpPr>
                  <a:spLocks/>
                </p:cNvSpPr>
                <p:nvPr/>
              </p:nvSpPr>
              <p:spPr bwMode="auto">
                <a:xfrm>
                  <a:off x="5670382" y="4460406"/>
                  <a:ext cx="140728" cy="15543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0" name="Freeform 119">
                  <a:extLst>
                    <a:ext uri="{FF2B5EF4-FFF2-40B4-BE49-F238E27FC236}">
                      <a16:creationId xmlns:a16="http://schemas.microsoft.com/office/drawing/2014/main" id="{399730F3-930A-3A2B-EA42-91F78270A225}"/>
                    </a:ext>
                  </a:extLst>
                </p:cNvPr>
                <p:cNvSpPr>
                  <a:spLocks/>
                </p:cNvSpPr>
                <p:nvPr/>
              </p:nvSpPr>
              <p:spPr bwMode="auto">
                <a:xfrm>
                  <a:off x="5632348" y="4151430"/>
                  <a:ext cx="224403" cy="3089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1" name="Freeform 120">
                  <a:extLst>
                    <a:ext uri="{FF2B5EF4-FFF2-40B4-BE49-F238E27FC236}">
                      <a16:creationId xmlns:a16="http://schemas.microsoft.com/office/drawing/2014/main" id="{76FC298A-BB9F-C943-0B02-8C630B213D97}"/>
                    </a:ext>
                  </a:extLst>
                </p:cNvPr>
                <p:cNvSpPr>
                  <a:spLocks/>
                </p:cNvSpPr>
                <p:nvPr/>
              </p:nvSpPr>
              <p:spPr bwMode="auto">
                <a:xfrm>
                  <a:off x="5632348" y="4151430"/>
                  <a:ext cx="224403" cy="3089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2" name="Freeform 121">
                  <a:extLst>
                    <a:ext uri="{FF2B5EF4-FFF2-40B4-BE49-F238E27FC236}">
                      <a16:creationId xmlns:a16="http://schemas.microsoft.com/office/drawing/2014/main" id="{551BB44C-D794-8EA7-D632-164CE85E5E72}"/>
                    </a:ext>
                  </a:extLst>
                </p:cNvPr>
                <p:cNvSpPr>
                  <a:spLocks/>
                </p:cNvSpPr>
                <p:nvPr/>
              </p:nvSpPr>
              <p:spPr bwMode="auto">
                <a:xfrm>
                  <a:off x="5425059" y="4140057"/>
                  <a:ext cx="76069" cy="187660"/>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3" name="Freeform 122">
                  <a:extLst>
                    <a:ext uri="{FF2B5EF4-FFF2-40B4-BE49-F238E27FC236}">
                      <a16:creationId xmlns:a16="http://schemas.microsoft.com/office/drawing/2014/main" id="{77646503-4390-8D09-35A8-DCC13C249F32}"/>
                    </a:ext>
                  </a:extLst>
                </p:cNvPr>
                <p:cNvSpPr>
                  <a:spLocks/>
                </p:cNvSpPr>
                <p:nvPr/>
              </p:nvSpPr>
              <p:spPr bwMode="auto">
                <a:xfrm>
                  <a:off x="5396534" y="4189341"/>
                  <a:ext cx="66560" cy="147853"/>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4" name="Freeform 123">
                  <a:extLst>
                    <a:ext uri="{FF2B5EF4-FFF2-40B4-BE49-F238E27FC236}">
                      <a16:creationId xmlns:a16="http://schemas.microsoft.com/office/drawing/2014/main" id="{5830AABE-195A-A1D1-49F2-9B83A0CE87F5}"/>
                    </a:ext>
                  </a:extLst>
                </p:cNvPr>
                <p:cNvSpPr>
                  <a:spLocks/>
                </p:cNvSpPr>
                <p:nvPr/>
              </p:nvSpPr>
              <p:spPr bwMode="auto">
                <a:xfrm>
                  <a:off x="5746451" y="5019592"/>
                  <a:ext cx="384148" cy="38858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5" name="Freeform 124">
                  <a:extLst>
                    <a:ext uri="{FF2B5EF4-FFF2-40B4-BE49-F238E27FC236}">
                      <a16:creationId xmlns:a16="http://schemas.microsoft.com/office/drawing/2014/main" id="{311CBC71-182C-1092-75C7-F8C7D7FAD8FF}"/>
                    </a:ext>
                  </a:extLst>
                </p:cNvPr>
                <p:cNvSpPr>
                  <a:spLocks/>
                </p:cNvSpPr>
                <p:nvPr/>
              </p:nvSpPr>
              <p:spPr bwMode="auto">
                <a:xfrm>
                  <a:off x="5425059" y="3954293"/>
                  <a:ext cx="95086" cy="111838"/>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6" name="Freeform 125">
                  <a:extLst>
                    <a:ext uri="{FF2B5EF4-FFF2-40B4-BE49-F238E27FC236}">
                      <a16:creationId xmlns:a16="http://schemas.microsoft.com/office/drawing/2014/main" id="{26C8F599-D9E4-827D-B896-167C4E5A04DA}"/>
                    </a:ext>
                  </a:extLst>
                </p:cNvPr>
                <p:cNvSpPr>
                  <a:spLocks/>
                </p:cNvSpPr>
                <p:nvPr/>
              </p:nvSpPr>
              <p:spPr bwMode="auto">
                <a:xfrm>
                  <a:off x="265683" y="1478705"/>
                  <a:ext cx="810134" cy="1101315"/>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7" name="Freeform 126">
                  <a:extLst>
                    <a:ext uri="{FF2B5EF4-FFF2-40B4-BE49-F238E27FC236}">
                      <a16:creationId xmlns:a16="http://schemas.microsoft.com/office/drawing/2014/main" id="{CD599F91-2897-1D98-86B5-555246212293}"/>
                    </a:ext>
                  </a:extLst>
                </p:cNvPr>
                <p:cNvSpPr>
                  <a:spLocks/>
                </p:cNvSpPr>
                <p:nvPr/>
              </p:nvSpPr>
              <p:spPr bwMode="auto">
                <a:xfrm>
                  <a:off x="1075817" y="1433211"/>
                  <a:ext cx="2538801" cy="1734429"/>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8" name="Freeform 127">
                  <a:extLst>
                    <a:ext uri="{FF2B5EF4-FFF2-40B4-BE49-F238E27FC236}">
                      <a16:creationId xmlns:a16="http://schemas.microsoft.com/office/drawing/2014/main" id="{93CB7999-BDCD-E690-EF89-ACBEF5AE35C4}"/>
                    </a:ext>
                  </a:extLst>
                </p:cNvPr>
                <p:cNvSpPr>
                  <a:spLocks/>
                </p:cNvSpPr>
                <p:nvPr/>
              </p:nvSpPr>
              <p:spPr bwMode="auto">
                <a:xfrm>
                  <a:off x="1555052" y="2877621"/>
                  <a:ext cx="1719158" cy="88522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09" name="Freeform 128">
                  <a:extLst>
                    <a:ext uri="{FF2B5EF4-FFF2-40B4-BE49-F238E27FC236}">
                      <a16:creationId xmlns:a16="http://schemas.microsoft.com/office/drawing/2014/main" id="{62860288-DF79-D8F2-0738-46E1FF2D70C3}"/>
                    </a:ext>
                  </a:extLst>
                </p:cNvPr>
                <p:cNvSpPr>
                  <a:spLocks/>
                </p:cNvSpPr>
                <p:nvPr/>
              </p:nvSpPr>
              <p:spPr bwMode="auto">
                <a:xfrm>
                  <a:off x="2652346" y="4079399"/>
                  <a:ext cx="133121" cy="134585"/>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0" name="Freeform 129">
                  <a:extLst>
                    <a:ext uri="{FF2B5EF4-FFF2-40B4-BE49-F238E27FC236}">
                      <a16:creationId xmlns:a16="http://schemas.microsoft.com/office/drawing/2014/main" id="{07D5209E-91A5-AC0F-4197-D15FED5D83F4}"/>
                    </a:ext>
                  </a:extLst>
                </p:cNvPr>
                <p:cNvSpPr>
                  <a:spLocks/>
                </p:cNvSpPr>
                <p:nvPr/>
              </p:nvSpPr>
              <p:spPr bwMode="auto">
                <a:xfrm>
                  <a:off x="2699890" y="4202611"/>
                  <a:ext cx="114103" cy="83404"/>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1" name="Freeform 130">
                  <a:extLst>
                    <a:ext uri="{FF2B5EF4-FFF2-40B4-BE49-F238E27FC236}">
                      <a16:creationId xmlns:a16="http://schemas.microsoft.com/office/drawing/2014/main" id="{FF4E4C9B-0425-2657-E684-93A99B250FEF}"/>
                    </a:ext>
                  </a:extLst>
                </p:cNvPr>
                <p:cNvSpPr>
                  <a:spLocks/>
                </p:cNvSpPr>
                <p:nvPr/>
              </p:nvSpPr>
              <p:spPr bwMode="auto">
                <a:xfrm>
                  <a:off x="2804484" y="4249999"/>
                  <a:ext cx="169254" cy="72031"/>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2" name="Freeform 131">
                  <a:extLst>
                    <a:ext uri="{FF2B5EF4-FFF2-40B4-BE49-F238E27FC236}">
                      <a16:creationId xmlns:a16="http://schemas.microsoft.com/office/drawing/2014/main" id="{BEC4F790-69FA-78B3-493E-642856943271}"/>
                    </a:ext>
                  </a:extLst>
                </p:cNvPr>
                <p:cNvSpPr>
                  <a:spLocks/>
                </p:cNvSpPr>
                <p:nvPr/>
              </p:nvSpPr>
              <p:spPr bwMode="auto">
                <a:xfrm>
                  <a:off x="2916686" y="4166595"/>
                  <a:ext cx="348015" cy="454960"/>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connsiteX0" fmla="*/ 10000 w 10000"/>
                    <a:gd name="connsiteY0" fmla="*/ 8293 h 11045"/>
                    <a:gd name="connsiteX1" fmla="*/ 10000 w 10000"/>
                    <a:gd name="connsiteY1" fmla="*/ 8293 h 11045"/>
                    <a:gd name="connsiteX2" fmla="*/ 10000 w 10000"/>
                    <a:gd name="connsiteY2" fmla="*/ 6585 h 11045"/>
                    <a:gd name="connsiteX3" fmla="*/ 9459 w 10000"/>
                    <a:gd name="connsiteY3" fmla="*/ 5610 h 11045"/>
                    <a:gd name="connsiteX4" fmla="*/ 9730 w 10000"/>
                    <a:gd name="connsiteY4" fmla="*/ 5122 h 11045"/>
                    <a:gd name="connsiteX5" fmla="*/ 8378 w 10000"/>
                    <a:gd name="connsiteY5" fmla="*/ 4878 h 11045"/>
                    <a:gd name="connsiteX6" fmla="*/ 5676 w 10000"/>
                    <a:gd name="connsiteY6" fmla="*/ 3902 h 11045"/>
                    <a:gd name="connsiteX7" fmla="*/ 5135 w 10000"/>
                    <a:gd name="connsiteY7" fmla="*/ 2683 h 11045"/>
                    <a:gd name="connsiteX8" fmla="*/ 5405 w 10000"/>
                    <a:gd name="connsiteY8" fmla="*/ 732 h 11045"/>
                    <a:gd name="connsiteX9" fmla="*/ 6486 w 10000"/>
                    <a:gd name="connsiteY9" fmla="*/ 244 h 11045"/>
                    <a:gd name="connsiteX10" fmla="*/ 6486 w 10000"/>
                    <a:gd name="connsiteY10" fmla="*/ 0 h 11045"/>
                    <a:gd name="connsiteX11" fmla="*/ 4595 w 10000"/>
                    <a:gd name="connsiteY11" fmla="*/ 488 h 11045"/>
                    <a:gd name="connsiteX12" fmla="*/ 3514 w 10000"/>
                    <a:gd name="connsiteY12" fmla="*/ 976 h 11045"/>
                    <a:gd name="connsiteX13" fmla="*/ 2973 w 10000"/>
                    <a:gd name="connsiteY13" fmla="*/ 2195 h 11045"/>
                    <a:gd name="connsiteX14" fmla="*/ 2432 w 10000"/>
                    <a:gd name="connsiteY14" fmla="*/ 2439 h 11045"/>
                    <a:gd name="connsiteX15" fmla="*/ 1622 w 10000"/>
                    <a:gd name="connsiteY15" fmla="*/ 3171 h 11045"/>
                    <a:gd name="connsiteX16" fmla="*/ 811 w 10000"/>
                    <a:gd name="connsiteY16" fmla="*/ 3902 h 11045"/>
                    <a:gd name="connsiteX17" fmla="*/ 1081 w 10000"/>
                    <a:gd name="connsiteY17" fmla="*/ 4390 h 11045"/>
                    <a:gd name="connsiteX18" fmla="*/ 1351 w 10000"/>
                    <a:gd name="connsiteY18" fmla="*/ 5610 h 11045"/>
                    <a:gd name="connsiteX19" fmla="*/ 1351 w 10000"/>
                    <a:gd name="connsiteY19" fmla="*/ 6341 h 11045"/>
                    <a:gd name="connsiteX20" fmla="*/ 1622 w 10000"/>
                    <a:gd name="connsiteY20" fmla="*/ 7317 h 11045"/>
                    <a:gd name="connsiteX21" fmla="*/ 541 w 10000"/>
                    <a:gd name="connsiteY21" fmla="*/ 8049 h 11045"/>
                    <a:gd name="connsiteX22" fmla="*/ 0 w 10000"/>
                    <a:gd name="connsiteY22" fmla="*/ 8537 h 11045"/>
                    <a:gd name="connsiteX23" fmla="*/ 2162 w 10000"/>
                    <a:gd name="connsiteY23" fmla="*/ 9268 h 11045"/>
                    <a:gd name="connsiteX24" fmla="*/ 7669 w 10000"/>
                    <a:gd name="connsiteY24" fmla="*/ 11045 h 11045"/>
                    <a:gd name="connsiteX0" fmla="*/ 10000 w 10000"/>
                    <a:gd name="connsiteY0" fmla="*/ 8293 h 11941"/>
                    <a:gd name="connsiteX1" fmla="*/ 10000 w 10000"/>
                    <a:gd name="connsiteY1" fmla="*/ 8293 h 11941"/>
                    <a:gd name="connsiteX2" fmla="*/ 10000 w 10000"/>
                    <a:gd name="connsiteY2" fmla="*/ 6585 h 11941"/>
                    <a:gd name="connsiteX3" fmla="*/ 9459 w 10000"/>
                    <a:gd name="connsiteY3" fmla="*/ 5610 h 11941"/>
                    <a:gd name="connsiteX4" fmla="*/ 9730 w 10000"/>
                    <a:gd name="connsiteY4" fmla="*/ 5122 h 11941"/>
                    <a:gd name="connsiteX5" fmla="*/ 8378 w 10000"/>
                    <a:gd name="connsiteY5" fmla="*/ 4878 h 11941"/>
                    <a:gd name="connsiteX6" fmla="*/ 5676 w 10000"/>
                    <a:gd name="connsiteY6" fmla="*/ 3902 h 11941"/>
                    <a:gd name="connsiteX7" fmla="*/ 5135 w 10000"/>
                    <a:gd name="connsiteY7" fmla="*/ 2683 h 11941"/>
                    <a:gd name="connsiteX8" fmla="*/ 5405 w 10000"/>
                    <a:gd name="connsiteY8" fmla="*/ 732 h 11941"/>
                    <a:gd name="connsiteX9" fmla="*/ 6486 w 10000"/>
                    <a:gd name="connsiteY9" fmla="*/ 244 h 11941"/>
                    <a:gd name="connsiteX10" fmla="*/ 6486 w 10000"/>
                    <a:gd name="connsiteY10" fmla="*/ 0 h 11941"/>
                    <a:gd name="connsiteX11" fmla="*/ 4595 w 10000"/>
                    <a:gd name="connsiteY11" fmla="*/ 488 h 11941"/>
                    <a:gd name="connsiteX12" fmla="*/ 3514 w 10000"/>
                    <a:gd name="connsiteY12" fmla="*/ 976 h 11941"/>
                    <a:gd name="connsiteX13" fmla="*/ 2973 w 10000"/>
                    <a:gd name="connsiteY13" fmla="*/ 2195 h 11941"/>
                    <a:gd name="connsiteX14" fmla="*/ 2432 w 10000"/>
                    <a:gd name="connsiteY14" fmla="*/ 2439 h 11941"/>
                    <a:gd name="connsiteX15" fmla="*/ 1622 w 10000"/>
                    <a:gd name="connsiteY15" fmla="*/ 3171 h 11941"/>
                    <a:gd name="connsiteX16" fmla="*/ 811 w 10000"/>
                    <a:gd name="connsiteY16" fmla="*/ 3902 h 11941"/>
                    <a:gd name="connsiteX17" fmla="*/ 1081 w 10000"/>
                    <a:gd name="connsiteY17" fmla="*/ 4390 h 11941"/>
                    <a:gd name="connsiteX18" fmla="*/ 1351 w 10000"/>
                    <a:gd name="connsiteY18" fmla="*/ 5610 h 11941"/>
                    <a:gd name="connsiteX19" fmla="*/ 1351 w 10000"/>
                    <a:gd name="connsiteY19" fmla="*/ 6341 h 11941"/>
                    <a:gd name="connsiteX20" fmla="*/ 1622 w 10000"/>
                    <a:gd name="connsiteY20" fmla="*/ 7317 h 11941"/>
                    <a:gd name="connsiteX21" fmla="*/ 541 w 10000"/>
                    <a:gd name="connsiteY21" fmla="*/ 8049 h 11941"/>
                    <a:gd name="connsiteX22" fmla="*/ 0 w 10000"/>
                    <a:gd name="connsiteY22" fmla="*/ 8537 h 11941"/>
                    <a:gd name="connsiteX23" fmla="*/ 2162 w 10000"/>
                    <a:gd name="connsiteY23" fmla="*/ 9268 h 11941"/>
                    <a:gd name="connsiteX24" fmla="*/ 7669 w 10000"/>
                    <a:gd name="connsiteY24" fmla="*/ 11941 h 1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00" h="11941">
                      <a:moveTo>
                        <a:pt x="10000" y="8293"/>
                      </a:moveTo>
                      <a:lnTo>
                        <a:pt x="10000" y="8293"/>
                      </a:lnTo>
                      <a:lnTo>
                        <a:pt x="10000" y="6585"/>
                      </a:lnTo>
                      <a:lnTo>
                        <a:pt x="9459" y="5610"/>
                      </a:lnTo>
                      <a:cubicBezTo>
                        <a:pt x="9549" y="5447"/>
                        <a:pt x="9640" y="5285"/>
                        <a:pt x="9730" y="5122"/>
                      </a:cubicBezTo>
                      <a:lnTo>
                        <a:pt x="8378" y="4878"/>
                      </a:lnTo>
                      <a:lnTo>
                        <a:pt x="5676" y="3902"/>
                      </a:lnTo>
                      <a:lnTo>
                        <a:pt x="5135" y="2683"/>
                      </a:lnTo>
                      <a:lnTo>
                        <a:pt x="5405" y="732"/>
                      </a:lnTo>
                      <a:lnTo>
                        <a:pt x="6486" y="244"/>
                      </a:lnTo>
                      <a:lnTo>
                        <a:pt x="6486" y="0"/>
                      </a:lnTo>
                      <a:lnTo>
                        <a:pt x="4595" y="488"/>
                      </a:lnTo>
                      <a:lnTo>
                        <a:pt x="3514" y="976"/>
                      </a:lnTo>
                      <a:lnTo>
                        <a:pt x="2973" y="2195"/>
                      </a:lnTo>
                      <a:lnTo>
                        <a:pt x="2432" y="2439"/>
                      </a:lnTo>
                      <a:lnTo>
                        <a:pt x="1622" y="3171"/>
                      </a:lnTo>
                      <a:lnTo>
                        <a:pt x="811" y="3902"/>
                      </a:lnTo>
                      <a:lnTo>
                        <a:pt x="1081" y="4390"/>
                      </a:lnTo>
                      <a:lnTo>
                        <a:pt x="1351" y="5610"/>
                      </a:lnTo>
                      <a:lnTo>
                        <a:pt x="1351" y="6341"/>
                      </a:lnTo>
                      <a:lnTo>
                        <a:pt x="1622" y="7317"/>
                      </a:lnTo>
                      <a:lnTo>
                        <a:pt x="541" y="8049"/>
                      </a:lnTo>
                      <a:lnTo>
                        <a:pt x="0" y="8537"/>
                      </a:lnTo>
                      <a:lnTo>
                        <a:pt x="2162" y="9268"/>
                      </a:lnTo>
                      <a:cubicBezTo>
                        <a:pt x="3243" y="10000"/>
                        <a:pt x="7669" y="11941"/>
                        <a:pt x="7669" y="11941"/>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3" name="Freeform 132">
                  <a:extLst>
                    <a:ext uri="{FF2B5EF4-FFF2-40B4-BE49-F238E27FC236}">
                      <a16:creationId xmlns:a16="http://schemas.microsoft.com/office/drawing/2014/main" id="{AF4C5897-E85F-315C-A24D-0A1009D3C369}"/>
                    </a:ext>
                  </a:extLst>
                </p:cNvPr>
                <p:cNvSpPr>
                  <a:spLocks/>
                </p:cNvSpPr>
                <p:nvPr/>
              </p:nvSpPr>
              <p:spPr bwMode="auto">
                <a:xfrm>
                  <a:off x="2604803" y="4052862"/>
                  <a:ext cx="180663" cy="83404"/>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4" name="Freeform 133">
                  <a:extLst>
                    <a:ext uri="{FF2B5EF4-FFF2-40B4-BE49-F238E27FC236}">
                      <a16:creationId xmlns:a16="http://schemas.microsoft.com/office/drawing/2014/main" id="{CF1EBC75-B2AB-9703-97F9-305383DE7E47}"/>
                    </a:ext>
                  </a:extLst>
                </p:cNvPr>
                <p:cNvSpPr>
                  <a:spLocks/>
                </p:cNvSpPr>
                <p:nvPr/>
              </p:nvSpPr>
              <p:spPr bwMode="auto">
                <a:xfrm>
                  <a:off x="2509717" y="4003577"/>
                  <a:ext cx="142629" cy="117524"/>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5" name="Freeform 134">
                  <a:extLst>
                    <a:ext uri="{FF2B5EF4-FFF2-40B4-BE49-F238E27FC236}">
                      <a16:creationId xmlns:a16="http://schemas.microsoft.com/office/drawing/2014/main" id="{B6371049-EC10-671B-91C7-FBAE5A47F510}"/>
                    </a:ext>
                  </a:extLst>
                </p:cNvPr>
                <p:cNvSpPr>
                  <a:spLocks/>
                </p:cNvSpPr>
                <p:nvPr/>
              </p:nvSpPr>
              <p:spPr bwMode="auto">
                <a:xfrm>
                  <a:off x="1779455" y="3510734"/>
                  <a:ext cx="903318" cy="589517"/>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6" name="Freeform 135">
                  <a:extLst>
                    <a:ext uri="{FF2B5EF4-FFF2-40B4-BE49-F238E27FC236}">
                      <a16:creationId xmlns:a16="http://schemas.microsoft.com/office/drawing/2014/main" id="{2268EE13-36FC-F07C-77AC-7A4B6A811113}"/>
                    </a:ext>
                  </a:extLst>
                </p:cNvPr>
                <p:cNvSpPr>
                  <a:spLocks/>
                </p:cNvSpPr>
                <p:nvPr/>
              </p:nvSpPr>
              <p:spPr bwMode="auto">
                <a:xfrm rot="20747712">
                  <a:off x="3257094" y="1148879"/>
                  <a:ext cx="973683" cy="1070986"/>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7" name="Freeform 136">
                  <a:extLst>
                    <a:ext uri="{FF2B5EF4-FFF2-40B4-BE49-F238E27FC236}">
                      <a16:creationId xmlns:a16="http://schemas.microsoft.com/office/drawing/2014/main" id="{16CEB86B-BD8C-58AA-0E09-159B3C84A87A}"/>
                    </a:ext>
                  </a:extLst>
                </p:cNvPr>
                <p:cNvSpPr>
                  <a:spLocks/>
                </p:cNvSpPr>
                <p:nvPr/>
              </p:nvSpPr>
              <p:spPr bwMode="auto">
                <a:xfrm>
                  <a:off x="2098945" y="1437003"/>
                  <a:ext cx="49445" cy="43598"/>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8" name="Freeform 137">
                  <a:extLst>
                    <a:ext uri="{FF2B5EF4-FFF2-40B4-BE49-F238E27FC236}">
                      <a16:creationId xmlns:a16="http://schemas.microsoft.com/office/drawing/2014/main" id="{A1CD3DD0-7483-7EC1-B87E-08CA7AE188CD}"/>
                    </a:ext>
                  </a:extLst>
                </p:cNvPr>
                <p:cNvSpPr>
                  <a:spLocks/>
                </p:cNvSpPr>
                <p:nvPr/>
              </p:nvSpPr>
              <p:spPr bwMode="auto">
                <a:xfrm>
                  <a:off x="2521128" y="1789575"/>
                  <a:ext cx="0" cy="5687"/>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19" name="Freeform 138">
                  <a:extLst>
                    <a:ext uri="{FF2B5EF4-FFF2-40B4-BE49-F238E27FC236}">
                      <a16:creationId xmlns:a16="http://schemas.microsoft.com/office/drawing/2014/main" id="{DDD5709C-4BD9-4709-E6E8-74E42852B8B1}"/>
                    </a:ext>
                  </a:extLst>
                </p:cNvPr>
                <p:cNvSpPr>
                  <a:spLocks/>
                </p:cNvSpPr>
                <p:nvPr/>
              </p:nvSpPr>
              <p:spPr bwMode="auto">
                <a:xfrm>
                  <a:off x="2949015" y="1829382"/>
                  <a:ext cx="3803" cy="7582"/>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0" name="Freeform 139">
                  <a:extLst>
                    <a:ext uri="{FF2B5EF4-FFF2-40B4-BE49-F238E27FC236}">
                      <a16:creationId xmlns:a16="http://schemas.microsoft.com/office/drawing/2014/main" id="{1228A9BA-3B14-B605-50C6-B939802D11F9}"/>
                    </a:ext>
                  </a:extLst>
                </p:cNvPr>
                <p:cNvSpPr>
                  <a:spLocks/>
                </p:cNvSpPr>
                <p:nvPr/>
              </p:nvSpPr>
              <p:spPr bwMode="auto">
                <a:xfrm>
                  <a:off x="2528734" y="1330852"/>
                  <a:ext cx="17115" cy="17061"/>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1" name="Freeform 140">
                  <a:extLst>
                    <a:ext uri="{FF2B5EF4-FFF2-40B4-BE49-F238E27FC236}">
                      <a16:creationId xmlns:a16="http://schemas.microsoft.com/office/drawing/2014/main" id="{AE5995B0-AD13-A73A-42FF-6031916C176C}"/>
                    </a:ext>
                  </a:extLst>
                </p:cNvPr>
                <p:cNvSpPr>
                  <a:spLocks/>
                </p:cNvSpPr>
                <p:nvPr/>
              </p:nvSpPr>
              <p:spPr bwMode="auto">
                <a:xfrm>
                  <a:off x="2753138" y="1890040"/>
                  <a:ext cx="173056" cy="144062"/>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2" name="Freeform 141">
                  <a:extLst>
                    <a:ext uri="{FF2B5EF4-FFF2-40B4-BE49-F238E27FC236}">
                      <a16:creationId xmlns:a16="http://schemas.microsoft.com/office/drawing/2014/main" id="{5E6DB665-28E9-857A-BBC3-596404CB4DA0}"/>
                    </a:ext>
                  </a:extLst>
                </p:cNvPr>
                <p:cNvSpPr>
                  <a:spLocks/>
                </p:cNvSpPr>
                <p:nvPr/>
              </p:nvSpPr>
              <p:spPr bwMode="auto">
                <a:xfrm>
                  <a:off x="2614311" y="1457854"/>
                  <a:ext cx="716950" cy="47767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3" name="Freeform 142">
                  <a:extLst>
                    <a:ext uri="{FF2B5EF4-FFF2-40B4-BE49-F238E27FC236}">
                      <a16:creationId xmlns:a16="http://schemas.microsoft.com/office/drawing/2014/main" id="{3AE4BD4A-25A1-BEDB-4040-51C444549E31}"/>
                    </a:ext>
                  </a:extLst>
                </p:cNvPr>
                <p:cNvSpPr>
                  <a:spLocks/>
                </p:cNvSpPr>
                <p:nvPr/>
              </p:nvSpPr>
              <p:spPr bwMode="auto">
                <a:xfrm>
                  <a:off x="1994349" y="1378241"/>
                  <a:ext cx="190172" cy="174391"/>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4" name="Freeform 143">
                  <a:extLst>
                    <a:ext uri="{FF2B5EF4-FFF2-40B4-BE49-F238E27FC236}">
                      <a16:creationId xmlns:a16="http://schemas.microsoft.com/office/drawing/2014/main" id="{31B61D64-DBF4-ED85-62A3-36DDAE8FFF44}"/>
                    </a:ext>
                  </a:extLst>
                </p:cNvPr>
                <p:cNvSpPr>
                  <a:spLocks/>
                </p:cNvSpPr>
                <p:nvPr/>
              </p:nvSpPr>
              <p:spPr bwMode="auto">
                <a:xfrm>
                  <a:off x="2195932" y="1313792"/>
                  <a:ext cx="173057" cy="111837"/>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5" name="Freeform 144">
                  <a:extLst>
                    <a:ext uri="{FF2B5EF4-FFF2-40B4-BE49-F238E27FC236}">
                      <a16:creationId xmlns:a16="http://schemas.microsoft.com/office/drawing/2014/main" id="{3D3E298F-4A89-6A5B-EFF2-479A61551DDB}"/>
                    </a:ext>
                  </a:extLst>
                </p:cNvPr>
                <p:cNvSpPr>
                  <a:spLocks/>
                </p:cNvSpPr>
                <p:nvPr/>
              </p:nvSpPr>
              <p:spPr bwMode="auto">
                <a:xfrm>
                  <a:off x="2123667" y="1255030"/>
                  <a:ext cx="131220" cy="73927"/>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6" name="Freeform 145">
                  <a:extLst>
                    <a:ext uri="{FF2B5EF4-FFF2-40B4-BE49-F238E27FC236}">
                      <a16:creationId xmlns:a16="http://schemas.microsoft.com/office/drawing/2014/main" id="{BAC78753-F3BF-CBFF-D4EB-BD8613AE9EE4}"/>
                    </a:ext>
                  </a:extLst>
                </p:cNvPr>
                <p:cNvSpPr>
                  <a:spLocks/>
                </p:cNvSpPr>
                <p:nvPr/>
              </p:nvSpPr>
              <p:spPr bwMode="auto">
                <a:xfrm>
                  <a:off x="2382301" y="1328957"/>
                  <a:ext cx="110300" cy="9667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7" name="Freeform 146">
                  <a:extLst>
                    <a:ext uri="{FF2B5EF4-FFF2-40B4-BE49-F238E27FC236}">
                      <a16:creationId xmlns:a16="http://schemas.microsoft.com/office/drawing/2014/main" id="{AC92307E-7753-8EEC-8290-0ECBE031B107}"/>
                    </a:ext>
                  </a:extLst>
                </p:cNvPr>
                <p:cNvSpPr>
                  <a:spLocks/>
                </p:cNvSpPr>
                <p:nvPr/>
              </p:nvSpPr>
              <p:spPr bwMode="auto">
                <a:xfrm>
                  <a:off x="2494503" y="1387718"/>
                  <a:ext cx="43739" cy="5497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8" name="Freeform 147">
                  <a:extLst>
                    <a:ext uri="{FF2B5EF4-FFF2-40B4-BE49-F238E27FC236}">
                      <a16:creationId xmlns:a16="http://schemas.microsoft.com/office/drawing/2014/main" id="{E9EA2E7A-81C2-5037-43C5-2CBE390602A1}"/>
                    </a:ext>
                  </a:extLst>
                </p:cNvPr>
                <p:cNvSpPr>
                  <a:spLocks/>
                </p:cNvSpPr>
                <p:nvPr/>
              </p:nvSpPr>
              <p:spPr bwMode="auto">
                <a:xfrm>
                  <a:off x="2483093" y="1311896"/>
                  <a:ext cx="258634" cy="123211"/>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29" name="Freeform 148">
                  <a:extLst>
                    <a:ext uri="{FF2B5EF4-FFF2-40B4-BE49-F238E27FC236}">
                      <a16:creationId xmlns:a16="http://schemas.microsoft.com/office/drawing/2014/main" id="{3D613A9C-80C9-AC66-7354-42D8BA048BB0}"/>
                    </a:ext>
                  </a:extLst>
                </p:cNvPr>
                <p:cNvSpPr>
                  <a:spLocks/>
                </p:cNvSpPr>
                <p:nvPr/>
              </p:nvSpPr>
              <p:spPr bwMode="auto">
                <a:xfrm>
                  <a:off x="2279608" y="1234179"/>
                  <a:ext cx="53248" cy="45493"/>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0" name="Freeform 149">
                  <a:extLst>
                    <a:ext uri="{FF2B5EF4-FFF2-40B4-BE49-F238E27FC236}">
                      <a16:creationId xmlns:a16="http://schemas.microsoft.com/office/drawing/2014/main" id="{C31E3941-6F45-6563-2EDF-19E778F6C4D8}"/>
                    </a:ext>
                  </a:extLst>
                </p:cNvPr>
                <p:cNvSpPr>
                  <a:spLocks/>
                </p:cNvSpPr>
                <p:nvPr/>
              </p:nvSpPr>
              <p:spPr bwMode="auto">
                <a:xfrm flipV="1">
                  <a:off x="2483093" y="946056"/>
                  <a:ext cx="258634" cy="386692"/>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1" name="Freeform 150">
                  <a:extLst>
                    <a:ext uri="{FF2B5EF4-FFF2-40B4-BE49-F238E27FC236}">
                      <a16:creationId xmlns:a16="http://schemas.microsoft.com/office/drawing/2014/main" id="{82F84D28-AC2B-0C4C-984E-F30BF3ECFF3F}"/>
                    </a:ext>
                  </a:extLst>
                </p:cNvPr>
                <p:cNvSpPr>
                  <a:spLocks/>
                </p:cNvSpPr>
                <p:nvPr/>
              </p:nvSpPr>
              <p:spPr bwMode="auto">
                <a:xfrm>
                  <a:off x="2488798" y="1266403"/>
                  <a:ext cx="43740" cy="20852"/>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2" name="Freeform 151">
                  <a:extLst>
                    <a:ext uri="{FF2B5EF4-FFF2-40B4-BE49-F238E27FC236}">
                      <a16:creationId xmlns:a16="http://schemas.microsoft.com/office/drawing/2014/main" id="{9897676F-98C7-441B-493D-8F9DCDFB7C18}"/>
                    </a:ext>
                  </a:extLst>
                </p:cNvPr>
                <p:cNvSpPr>
                  <a:spLocks/>
                </p:cNvSpPr>
                <p:nvPr/>
              </p:nvSpPr>
              <p:spPr bwMode="auto">
                <a:xfrm>
                  <a:off x="2465977" y="1211433"/>
                  <a:ext cx="39937" cy="56867"/>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3" name="Freeform 152">
                  <a:extLst>
                    <a:ext uri="{FF2B5EF4-FFF2-40B4-BE49-F238E27FC236}">
                      <a16:creationId xmlns:a16="http://schemas.microsoft.com/office/drawing/2014/main" id="{1DF072F7-D800-047F-A24D-790F961EE071}"/>
                    </a:ext>
                  </a:extLst>
                </p:cNvPr>
                <p:cNvSpPr>
                  <a:spLocks/>
                </p:cNvSpPr>
                <p:nvPr/>
              </p:nvSpPr>
              <p:spPr bwMode="auto">
                <a:xfrm>
                  <a:off x="2386105" y="1184895"/>
                  <a:ext cx="72266" cy="81508"/>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4" name="Freeform 153">
                  <a:extLst>
                    <a:ext uri="{FF2B5EF4-FFF2-40B4-BE49-F238E27FC236}">
                      <a16:creationId xmlns:a16="http://schemas.microsoft.com/office/drawing/2014/main" id="{7E37ACAF-AFDE-F70D-3177-7EE3080DC532}"/>
                    </a:ext>
                  </a:extLst>
                </p:cNvPr>
                <p:cNvSpPr>
                  <a:spLocks/>
                </p:cNvSpPr>
                <p:nvPr/>
              </p:nvSpPr>
              <p:spPr bwMode="auto">
                <a:xfrm>
                  <a:off x="2095141" y="1480601"/>
                  <a:ext cx="323293" cy="280541"/>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5" name="Freeform 154">
                  <a:extLst>
                    <a:ext uri="{FF2B5EF4-FFF2-40B4-BE49-F238E27FC236}">
                      <a16:creationId xmlns:a16="http://schemas.microsoft.com/office/drawing/2014/main" id="{5238669B-E710-63CF-00A3-846DCA7AF759}"/>
                    </a:ext>
                  </a:extLst>
                </p:cNvPr>
                <p:cNvSpPr>
                  <a:spLocks/>
                </p:cNvSpPr>
                <p:nvPr/>
              </p:nvSpPr>
              <p:spPr bwMode="auto">
                <a:xfrm>
                  <a:off x="3327458" y="4030115"/>
                  <a:ext cx="43739" cy="22747"/>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6" name="Freeform 155">
                  <a:extLst>
                    <a:ext uri="{FF2B5EF4-FFF2-40B4-BE49-F238E27FC236}">
                      <a16:creationId xmlns:a16="http://schemas.microsoft.com/office/drawing/2014/main" id="{AA2ACBB1-872B-DFCE-6FD2-D86CDF6E6F99}"/>
                    </a:ext>
                  </a:extLst>
                </p:cNvPr>
                <p:cNvSpPr>
                  <a:spLocks/>
                </p:cNvSpPr>
                <p:nvPr/>
              </p:nvSpPr>
              <p:spPr bwMode="auto">
                <a:xfrm>
                  <a:off x="4576890" y="1912786"/>
                  <a:ext cx="157844" cy="60658"/>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7" name="Freeform 156">
                  <a:extLst>
                    <a:ext uri="{FF2B5EF4-FFF2-40B4-BE49-F238E27FC236}">
                      <a16:creationId xmlns:a16="http://schemas.microsoft.com/office/drawing/2014/main" id="{DB6D6B3C-F872-D7EA-73DA-354B17976911}"/>
                    </a:ext>
                  </a:extLst>
                </p:cNvPr>
                <p:cNvSpPr>
                  <a:spLocks/>
                </p:cNvSpPr>
                <p:nvPr/>
              </p:nvSpPr>
              <p:spPr bwMode="auto">
                <a:xfrm>
                  <a:off x="9363530" y="4460406"/>
                  <a:ext cx="258634" cy="221779"/>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38" name="Freeform 157">
                  <a:extLst>
                    <a:ext uri="{FF2B5EF4-FFF2-40B4-BE49-F238E27FC236}">
                      <a16:creationId xmlns:a16="http://schemas.microsoft.com/office/drawing/2014/main" id="{86BA2427-1B1F-E234-67BF-AB5C2BAB4F36}"/>
                    </a:ext>
                  </a:extLst>
                </p:cNvPr>
                <p:cNvSpPr>
                  <a:spLocks/>
                </p:cNvSpPr>
                <p:nvPr/>
              </p:nvSpPr>
              <p:spPr bwMode="auto">
                <a:xfrm>
                  <a:off x="9622164" y="4513481"/>
                  <a:ext cx="209190" cy="20282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grpSp>
              <p:nvGrpSpPr>
                <p:cNvPr id="339" name="Group 338">
                  <a:extLst>
                    <a:ext uri="{FF2B5EF4-FFF2-40B4-BE49-F238E27FC236}">
                      <a16:creationId xmlns:a16="http://schemas.microsoft.com/office/drawing/2014/main" id="{1D858DB3-BD12-12D8-3768-C2F43F7BBE37}"/>
                    </a:ext>
                  </a:extLst>
                </p:cNvPr>
                <p:cNvGrpSpPr>
                  <a:grpSpLocks/>
                </p:cNvGrpSpPr>
                <p:nvPr/>
              </p:nvGrpSpPr>
              <p:grpSpPr bwMode="auto">
                <a:xfrm>
                  <a:off x="5143604" y="2377195"/>
                  <a:ext cx="300472" cy="439768"/>
                  <a:chOff x="2201" y="1250"/>
                  <a:chExt cx="133" cy="193"/>
                </a:xfrm>
                <a:grpFill/>
              </p:grpSpPr>
              <p:sp>
                <p:nvSpPr>
                  <p:cNvPr id="379" name="Freeform 198">
                    <a:extLst>
                      <a:ext uri="{FF2B5EF4-FFF2-40B4-BE49-F238E27FC236}">
                        <a16:creationId xmlns:a16="http://schemas.microsoft.com/office/drawing/2014/main" id="{66F89B79-EBC9-79C9-D9AA-3662011620C8}"/>
                      </a:ext>
                    </a:extLst>
                  </p:cNvPr>
                  <p:cNvSpPr>
                    <a:spLocks/>
                  </p:cNvSpPr>
                  <p:nvPr/>
                </p:nvSpPr>
                <p:spPr bwMode="auto">
                  <a:xfrm>
                    <a:off x="2234" y="1250"/>
                    <a:ext cx="100" cy="193"/>
                  </a:xfrm>
                  <a:custGeom>
                    <a:avLst/>
                    <a:gdLst>
                      <a:gd name="T0" fmla="*/ 543767 w 24"/>
                      <a:gd name="T1" fmla="*/ 2833725 h 47"/>
                      <a:gd name="T2" fmla="*/ 371667 w 24"/>
                      <a:gd name="T3" fmla="*/ 2675083 h 47"/>
                      <a:gd name="T4" fmla="*/ 915658 w 24"/>
                      <a:gd name="T5" fmla="*/ 2344646 h 47"/>
                      <a:gd name="T6" fmla="*/ 826458 w 24"/>
                      <a:gd name="T7" fmla="*/ 2028208 h 47"/>
                      <a:gd name="T8" fmla="*/ 722154 w 24"/>
                      <a:gd name="T9" fmla="*/ 1773736 h 47"/>
                      <a:gd name="T10" fmla="*/ 282692 w 24"/>
                      <a:gd name="T11" fmla="*/ 1773736 h 47"/>
                      <a:gd name="T12" fmla="*/ 371667 w 24"/>
                      <a:gd name="T13" fmla="*/ 1299416 h 47"/>
                      <a:gd name="T14" fmla="*/ 89200 w 24"/>
                      <a:gd name="T15" fmla="*/ 1457232 h 47"/>
                      <a:gd name="T16" fmla="*/ 0 w 24"/>
                      <a:gd name="T17" fmla="*/ 1044943 h 47"/>
                      <a:gd name="T18" fmla="*/ 0 w 24"/>
                      <a:gd name="T19" fmla="*/ 651445 h 47"/>
                      <a:gd name="T20" fmla="*/ 89200 w 24"/>
                      <a:gd name="T21" fmla="*/ 316438 h 47"/>
                      <a:gd name="T22" fmla="*/ 460867 w 24"/>
                      <a:gd name="T23" fmla="*/ 0 h 47"/>
                      <a:gd name="T24" fmla="*/ 722154 w 24"/>
                      <a:gd name="T25" fmla="*/ 77060 h 47"/>
                      <a:gd name="T26" fmla="*/ 632950 w 24"/>
                      <a:gd name="T27" fmla="*/ 493916 h 47"/>
                      <a:gd name="T28" fmla="*/ 1177883 w 24"/>
                      <a:gd name="T29" fmla="*/ 493916 h 47"/>
                      <a:gd name="T30" fmla="*/ 1004638 w 24"/>
                      <a:gd name="T31" fmla="*/ 887418 h 47"/>
                      <a:gd name="T32" fmla="*/ 826458 w 24"/>
                      <a:gd name="T33" fmla="*/ 1222355 h 47"/>
                      <a:gd name="T34" fmla="*/ 1177883 w 24"/>
                      <a:gd name="T35" fmla="*/ 1376492 h 47"/>
                      <a:gd name="T36" fmla="*/ 1548613 w 24"/>
                      <a:gd name="T37" fmla="*/ 1951148 h 47"/>
                      <a:gd name="T38" fmla="*/ 1721929 w 24"/>
                      <a:gd name="T39" fmla="*/ 2344646 h 47"/>
                      <a:gd name="T40" fmla="*/ 1721929 w 24"/>
                      <a:gd name="T41" fmla="*/ 2579252 h 47"/>
                      <a:gd name="T42" fmla="*/ 2093613 w 24"/>
                      <a:gd name="T43" fmla="*/ 2579252 h 47"/>
                      <a:gd name="T44" fmla="*/ 2004342 w 24"/>
                      <a:gd name="T45" fmla="*/ 3150228 h 47"/>
                      <a:gd name="T46" fmla="*/ 2182796 w 24"/>
                      <a:gd name="T47" fmla="*/ 3227223 h 47"/>
                      <a:gd name="T48" fmla="*/ 1548613 w 24"/>
                      <a:gd name="T49" fmla="*/ 3485436 h 47"/>
                      <a:gd name="T50" fmla="*/ 1004638 w 24"/>
                      <a:gd name="T51" fmla="*/ 3562497 h 47"/>
                      <a:gd name="T52" fmla="*/ 722154 w 24"/>
                      <a:gd name="T53" fmla="*/ 3644078 h 47"/>
                      <a:gd name="T54" fmla="*/ 371667 w 24"/>
                      <a:gd name="T55" fmla="*/ 3644078 h 47"/>
                      <a:gd name="T56" fmla="*/ 89200 w 24"/>
                      <a:gd name="T57" fmla="*/ 3721139 h 47"/>
                      <a:gd name="T58" fmla="*/ 460867 w 24"/>
                      <a:gd name="T59" fmla="*/ 3384752 h 47"/>
                      <a:gd name="T60" fmla="*/ 543767 w 24"/>
                      <a:gd name="T61" fmla="*/ 3073151 h 47"/>
                      <a:gd name="T62" fmla="*/ 282692 w 24"/>
                      <a:gd name="T63" fmla="*/ 299152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80" name="Freeform 199">
                    <a:extLst>
                      <a:ext uri="{FF2B5EF4-FFF2-40B4-BE49-F238E27FC236}">
                        <a16:creationId xmlns:a16="http://schemas.microsoft.com/office/drawing/2014/main" id="{468859BB-7891-7222-7D86-73CBEB25CE6B}"/>
                      </a:ext>
                    </a:extLst>
                  </p:cNvPr>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3175" cap="flat" cmpd="sng">
                    <a:solidFill>
                      <a:schemeClr val="bg1">
                        <a:lumMod val="75000"/>
                      </a:schemeClr>
                    </a:solidFill>
                    <a:prstDash val="solid"/>
                    <a:miter/>
                    <a:headEnd type="none" w="med" len="med"/>
                    <a:tailEnd type="non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grpSp>
            <p:sp>
              <p:nvSpPr>
                <p:cNvPr id="340" name="Freeform 159">
                  <a:extLst>
                    <a:ext uri="{FF2B5EF4-FFF2-40B4-BE49-F238E27FC236}">
                      <a16:creationId xmlns:a16="http://schemas.microsoft.com/office/drawing/2014/main" id="{96F26BCB-F0A0-A4BC-726A-76C8F683C175}"/>
                    </a:ext>
                  </a:extLst>
                </p:cNvPr>
                <p:cNvSpPr>
                  <a:spLocks/>
                </p:cNvSpPr>
                <p:nvPr/>
              </p:nvSpPr>
              <p:spPr bwMode="auto">
                <a:xfrm>
                  <a:off x="6320772" y="3391315"/>
                  <a:ext cx="87479" cy="5307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1" name="Freeform 160">
                  <a:extLst>
                    <a:ext uri="{FF2B5EF4-FFF2-40B4-BE49-F238E27FC236}">
                      <a16:creationId xmlns:a16="http://schemas.microsoft.com/office/drawing/2014/main" id="{154B0F15-8EA2-DD99-99A1-C50A47B0D4C9}"/>
                    </a:ext>
                  </a:extLst>
                </p:cNvPr>
                <p:cNvSpPr>
                  <a:spLocks/>
                </p:cNvSpPr>
                <p:nvPr/>
              </p:nvSpPr>
              <p:spPr bwMode="auto">
                <a:xfrm>
                  <a:off x="7598730" y="2657737"/>
                  <a:ext cx="1806638" cy="1251063"/>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053 w 10000"/>
                    <a:gd name="connsiteY23" fmla="*/ 1364 h 10000"/>
                    <a:gd name="connsiteX24" fmla="*/ 7032 w 10000"/>
                    <a:gd name="connsiteY24" fmla="*/ 1333 h 10000"/>
                    <a:gd name="connsiteX25" fmla="*/ 6926 w 10000"/>
                    <a:gd name="connsiteY25" fmla="*/ 1636 h 10000"/>
                    <a:gd name="connsiteX26" fmla="*/ 6926 w 10000"/>
                    <a:gd name="connsiteY26" fmla="*/ 2000 h 10000"/>
                    <a:gd name="connsiteX27" fmla="*/ 7389 w 10000"/>
                    <a:gd name="connsiteY27" fmla="*/ 2091 h 10000"/>
                    <a:gd name="connsiteX28" fmla="*/ 7495 w 10000"/>
                    <a:gd name="connsiteY28" fmla="*/ 2394 h 10000"/>
                    <a:gd name="connsiteX29" fmla="*/ 7032 w 10000"/>
                    <a:gd name="connsiteY29" fmla="*/ 2606 h 10000"/>
                    <a:gd name="connsiteX30" fmla="*/ 6653 w 10000"/>
                    <a:gd name="connsiteY30" fmla="*/ 2848 h 10000"/>
                    <a:gd name="connsiteX31" fmla="*/ 6295 w 10000"/>
                    <a:gd name="connsiteY31" fmla="*/ 3061 h 10000"/>
                    <a:gd name="connsiteX32" fmla="*/ 6189 w 10000"/>
                    <a:gd name="connsiteY32" fmla="*/ 3576 h 10000"/>
                    <a:gd name="connsiteX33" fmla="*/ 5621 w 10000"/>
                    <a:gd name="connsiteY33" fmla="*/ 3667 h 10000"/>
                    <a:gd name="connsiteX34" fmla="*/ 5053 w 10000"/>
                    <a:gd name="connsiteY34" fmla="*/ 4182 h 10000"/>
                    <a:gd name="connsiteX35" fmla="*/ 4526 w 10000"/>
                    <a:gd name="connsiteY35" fmla="*/ 3818 h 10000"/>
                    <a:gd name="connsiteX36" fmla="*/ 3895 w 10000"/>
                    <a:gd name="connsiteY36" fmla="*/ 3727 h 10000"/>
                    <a:gd name="connsiteX37" fmla="*/ 3432 w 10000"/>
                    <a:gd name="connsiteY37" fmla="*/ 3061 h 10000"/>
                    <a:gd name="connsiteX38" fmla="*/ 2758 w 10000"/>
                    <a:gd name="connsiteY38" fmla="*/ 2758 h 10000"/>
                    <a:gd name="connsiteX39" fmla="*/ 2695 w 10000"/>
                    <a:gd name="connsiteY39" fmla="*/ 2000 h 10000"/>
                    <a:gd name="connsiteX40" fmla="*/ 2379 w 10000"/>
                    <a:gd name="connsiteY40" fmla="*/ 1788 h 10000"/>
                    <a:gd name="connsiteX41" fmla="*/ 2337 w 10000"/>
                    <a:gd name="connsiteY41" fmla="*/ 1727 h 10000"/>
                    <a:gd name="connsiteX42" fmla="*/ 2316 w 10000"/>
                    <a:gd name="connsiteY42" fmla="*/ 1758 h 10000"/>
                    <a:gd name="connsiteX43" fmla="*/ 2295 w 10000"/>
                    <a:gd name="connsiteY43" fmla="*/ 1818 h 10000"/>
                    <a:gd name="connsiteX44" fmla="*/ 2295 w 10000"/>
                    <a:gd name="connsiteY44" fmla="*/ 1848 h 10000"/>
                    <a:gd name="connsiteX45" fmla="*/ 2295 w 10000"/>
                    <a:gd name="connsiteY45" fmla="*/ 1879 h 10000"/>
                    <a:gd name="connsiteX46" fmla="*/ 2295 w 10000"/>
                    <a:gd name="connsiteY46" fmla="*/ 1848 h 10000"/>
                    <a:gd name="connsiteX47" fmla="*/ 2295 w 10000"/>
                    <a:gd name="connsiteY47" fmla="*/ 1818 h 10000"/>
                    <a:gd name="connsiteX48" fmla="*/ 2337 w 10000"/>
                    <a:gd name="connsiteY48" fmla="*/ 1727 h 10000"/>
                    <a:gd name="connsiteX49" fmla="*/ 2295 w 10000"/>
                    <a:gd name="connsiteY49" fmla="*/ 1636 h 10000"/>
                    <a:gd name="connsiteX50" fmla="*/ 2189 w 10000"/>
                    <a:gd name="connsiteY50" fmla="*/ 1727 h 10000"/>
                    <a:gd name="connsiteX51" fmla="*/ 2189 w 10000"/>
                    <a:gd name="connsiteY51" fmla="*/ 1879 h 10000"/>
                    <a:gd name="connsiteX52" fmla="*/ 2189 w 10000"/>
                    <a:gd name="connsiteY52" fmla="*/ 1727 h 10000"/>
                    <a:gd name="connsiteX53" fmla="*/ 2021 w 10000"/>
                    <a:gd name="connsiteY53" fmla="*/ 1788 h 10000"/>
                    <a:gd name="connsiteX54" fmla="*/ 1916 w 10000"/>
                    <a:gd name="connsiteY54" fmla="*/ 2242 h 10000"/>
                    <a:gd name="connsiteX55" fmla="*/ 1495 w 10000"/>
                    <a:gd name="connsiteY55" fmla="*/ 2152 h 10000"/>
                    <a:gd name="connsiteX56" fmla="*/ 1389 w 10000"/>
                    <a:gd name="connsiteY56" fmla="*/ 2909 h 10000"/>
                    <a:gd name="connsiteX57" fmla="*/ 1032 w 10000"/>
                    <a:gd name="connsiteY57" fmla="*/ 3000 h 10000"/>
                    <a:gd name="connsiteX58" fmla="*/ 926 w 10000"/>
                    <a:gd name="connsiteY58" fmla="*/ 3879 h 10000"/>
                    <a:gd name="connsiteX59" fmla="*/ 716 w 10000"/>
                    <a:gd name="connsiteY59" fmla="*/ 4182 h 10000"/>
                    <a:gd name="connsiteX60" fmla="*/ 463 w 10000"/>
                    <a:gd name="connsiteY60" fmla="*/ 4485 h 10000"/>
                    <a:gd name="connsiteX61" fmla="*/ 42 w 10000"/>
                    <a:gd name="connsiteY61" fmla="*/ 4636 h 10000"/>
                    <a:gd name="connsiteX62" fmla="*/ 0 w 10000"/>
                    <a:gd name="connsiteY62" fmla="*/ 4939 h 10000"/>
                    <a:gd name="connsiteX63" fmla="*/ 105 w 10000"/>
                    <a:gd name="connsiteY63" fmla="*/ 5061 h 10000"/>
                    <a:gd name="connsiteX64" fmla="*/ 147 w 10000"/>
                    <a:gd name="connsiteY64" fmla="*/ 5303 h 10000"/>
                    <a:gd name="connsiteX65" fmla="*/ 42 w 10000"/>
                    <a:gd name="connsiteY65" fmla="*/ 5364 h 10000"/>
                    <a:gd name="connsiteX66" fmla="*/ 147 w 10000"/>
                    <a:gd name="connsiteY66" fmla="*/ 5515 h 10000"/>
                    <a:gd name="connsiteX67" fmla="*/ 316 w 10000"/>
                    <a:gd name="connsiteY67" fmla="*/ 5606 h 10000"/>
                    <a:gd name="connsiteX68" fmla="*/ 463 w 10000"/>
                    <a:gd name="connsiteY68" fmla="*/ 5909 h 10000"/>
                    <a:gd name="connsiteX69" fmla="*/ 674 w 10000"/>
                    <a:gd name="connsiteY69" fmla="*/ 5909 h 10000"/>
                    <a:gd name="connsiteX70" fmla="*/ 989 w 10000"/>
                    <a:gd name="connsiteY70" fmla="*/ 5909 h 10000"/>
                    <a:gd name="connsiteX71" fmla="*/ 1032 w 10000"/>
                    <a:gd name="connsiteY71" fmla="*/ 6030 h 10000"/>
                    <a:gd name="connsiteX72" fmla="*/ 821 w 10000"/>
                    <a:gd name="connsiteY72" fmla="*/ 6485 h 10000"/>
                    <a:gd name="connsiteX73" fmla="*/ 884 w 10000"/>
                    <a:gd name="connsiteY73" fmla="*/ 6727 h 10000"/>
                    <a:gd name="connsiteX74" fmla="*/ 779 w 10000"/>
                    <a:gd name="connsiteY74" fmla="*/ 6939 h 10000"/>
                    <a:gd name="connsiteX75" fmla="*/ 884 w 10000"/>
                    <a:gd name="connsiteY75" fmla="*/ 7242 h 10000"/>
                    <a:gd name="connsiteX76" fmla="*/ 1137 w 10000"/>
                    <a:gd name="connsiteY76" fmla="*/ 7394 h 10000"/>
                    <a:gd name="connsiteX77" fmla="*/ 1095 w 10000"/>
                    <a:gd name="connsiteY77" fmla="*/ 7455 h 10000"/>
                    <a:gd name="connsiteX78" fmla="*/ 1200 w 10000"/>
                    <a:gd name="connsiteY78" fmla="*/ 7455 h 10000"/>
                    <a:gd name="connsiteX79" fmla="*/ 1558 w 10000"/>
                    <a:gd name="connsiteY79" fmla="*/ 7697 h 10000"/>
                    <a:gd name="connsiteX80" fmla="*/ 1874 w 10000"/>
                    <a:gd name="connsiteY80" fmla="*/ 7909 h 10000"/>
                    <a:gd name="connsiteX81" fmla="*/ 2189 w 10000"/>
                    <a:gd name="connsiteY81" fmla="*/ 8000 h 10000"/>
                    <a:gd name="connsiteX82" fmla="*/ 2295 w 10000"/>
                    <a:gd name="connsiteY82" fmla="*/ 8121 h 10000"/>
                    <a:gd name="connsiteX83" fmla="*/ 2379 w 10000"/>
                    <a:gd name="connsiteY83" fmla="*/ 8121 h 10000"/>
                    <a:gd name="connsiteX84" fmla="*/ 2547 w 10000"/>
                    <a:gd name="connsiteY84" fmla="*/ 8273 h 10000"/>
                    <a:gd name="connsiteX85" fmla="*/ 2758 w 10000"/>
                    <a:gd name="connsiteY85" fmla="*/ 8273 h 10000"/>
                    <a:gd name="connsiteX86" fmla="*/ 2968 w 10000"/>
                    <a:gd name="connsiteY86" fmla="*/ 8273 h 10000"/>
                    <a:gd name="connsiteX87" fmla="*/ 3116 w 10000"/>
                    <a:gd name="connsiteY87" fmla="*/ 8000 h 10000"/>
                    <a:gd name="connsiteX88" fmla="*/ 3326 w 10000"/>
                    <a:gd name="connsiteY88" fmla="*/ 7758 h 10000"/>
                    <a:gd name="connsiteX89" fmla="*/ 3579 w 10000"/>
                    <a:gd name="connsiteY89" fmla="*/ 7758 h 10000"/>
                    <a:gd name="connsiteX90" fmla="*/ 3789 w 10000"/>
                    <a:gd name="connsiteY90" fmla="*/ 8000 h 10000"/>
                    <a:gd name="connsiteX91" fmla="*/ 3895 w 10000"/>
                    <a:gd name="connsiteY91" fmla="*/ 8000 h 10000"/>
                    <a:gd name="connsiteX92" fmla="*/ 4000 w 10000"/>
                    <a:gd name="connsiteY92" fmla="*/ 8061 h 10000"/>
                    <a:gd name="connsiteX93" fmla="*/ 4063 w 10000"/>
                    <a:gd name="connsiteY93" fmla="*/ 8424 h 10000"/>
                    <a:gd name="connsiteX94" fmla="*/ 3958 w 10000"/>
                    <a:gd name="connsiteY94" fmla="*/ 8879 h 10000"/>
                    <a:gd name="connsiteX95" fmla="*/ 3958 w 10000"/>
                    <a:gd name="connsiteY95" fmla="*/ 9030 h 10000"/>
                    <a:gd name="connsiteX96" fmla="*/ 4105 w 10000"/>
                    <a:gd name="connsiteY96" fmla="*/ 9091 h 10000"/>
                    <a:gd name="connsiteX97" fmla="*/ 4211 w 10000"/>
                    <a:gd name="connsiteY97" fmla="*/ 9333 h 10000"/>
                    <a:gd name="connsiteX98" fmla="*/ 4211 w 10000"/>
                    <a:gd name="connsiteY98" fmla="*/ 9485 h 10000"/>
                    <a:gd name="connsiteX99" fmla="*/ 4463 w 10000"/>
                    <a:gd name="connsiteY99" fmla="*/ 9636 h 10000"/>
                    <a:gd name="connsiteX100" fmla="*/ 4421 w 10000"/>
                    <a:gd name="connsiteY100" fmla="*/ 9697 h 10000"/>
                    <a:gd name="connsiteX101" fmla="*/ 4674 w 10000"/>
                    <a:gd name="connsiteY101" fmla="*/ 9636 h 10000"/>
                    <a:gd name="connsiteX102" fmla="*/ 4737 w 10000"/>
                    <a:gd name="connsiteY102" fmla="*/ 9333 h 10000"/>
                    <a:gd name="connsiteX103" fmla="*/ 5263 w 10000"/>
                    <a:gd name="connsiteY103" fmla="*/ 9333 h 10000"/>
                    <a:gd name="connsiteX104" fmla="*/ 5453 w 10000"/>
                    <a:gd name="connsiteY104" fmla="*/ 9545 h 10000"/>
                    <a:gd name="connsiteX105" fmla="*/ 5516 w 10000"/>
                    <a:gd name="connsiteY105" fmla="*/ 9788 h 10000"/>
                    <a:gd name="connsiteX106" fmla="*/ 5621 w 10000"/>
                    <a:gd name="connsiteY106" fmla="*/ 9697 h 10000"/>
                    <a:gd name="connsiteX107" fmla="*/ 5979 w 10000"/>
                    <a:gd name="connsiteY107" fmla="*/ 10000 h 10000"/>
                    <a:gd name="connsiteX108" fmla="*/ 5979 w 10000"/>
                    <a:gd name="connsiteY108" fmla="*/ 9788 h 10000"/>
                    <a:gd name="connsiteX109" fmla="*/ 6400 w 10000"/>
                    <a:gd name="connsiteY109" fmla="*/ 9545 h 10000"/>
                    <a:gd name="connsiteX110" fmla="*/ 6442 w 10000"/>
                    <a:gd name="connsiteY110" fmla="*/ 9485 h 10000"/>
                    <a:gd name="connsiteX111" fmla="*/ 6547 w 10000"/>
                    <a:gd name="connsiteY111" fmla="*/ 9394 h 10000"/>
                    <a:gd name="connsiteX112" fmla="*/ 6653 w 10000"/>
                    <a:gd name="connsiteY112" fmla="*/ 9485 h 10000"/>
                    <a:gd name="connsiteX113" fmla="*/ 6863 w 10000"/>
                    <a:gd name="connsiteY113" fmla="*/ 9333 h 10000"/>
                    <a:gd name="connsiteX114" fmla="*/ 7137 w 10000"/>
                    <a:gd name="connsiteY114" fmla="*/ 9091 h 10000"/>
                    <a:gd name="connsiteX115" fmla="*/ 7389 w 10000"/>
                    <a:gd name="connsiteY115" fmla="*/ 8818 h 10000"/>
                    <a:gd name="connsiteX116" fmla="*/ 7495 w 10000"/>
                    <a:gd name="connsiteY116" fmla="*/ 8515 h 10000"/>
                    <a:gd name="connsiteX117" fmla="*/ 7642 w 10000"/>
                    <a:gd name="connsiteY117" fmla="*/ 8212 h 10000"/>
                    <a:gd name="connsiteX118" fmla="*/ 7811 w 10000"/>
                    <a:gd name="connsiteY118" fmla="*/ 7758 h 10000"/>
                    <a:gd name="connsiteX119" fmla="*/ 7811 w 10000"/>
                    <a:gd name="connsiteY119" fmla="*/ 7545 h 10000"/>
                    <a:gd name="connsiteX120" fmla="*/ 7747 w 10000"/>
                    <a:gd name="connsiteY120" fmla="*/ 7394 h 10000"/>
                    <a:gd name="connsiteX121" fmla="*/ 7811 w 10000"/>
                    <a:gd name="connsiteY121" fmla="*/ 7152 h 10000"/>
                    <a:gd name="connsiteX122" fmla="*/ 7747 w 10000"/>
                    <a:gd name="connsiteY122" fmla="*/ 6879 h 10000"/>
                    <a:gd name="connsiteX123" fmla="*/ 7495 w 10000"/>
                    <a:gd name="connsiteY123" fmla="*/ 6121 h 10000"/>
                    <a:gd name="connsiteX124" fmla="*/ 7537 w 10000"/>
                    <a:gd name="connsiteY124" fmla="*/ 6030 h 10000"/>
                    <a:gd name="connsiteX125" fmla="*/ 7747 w 10000"/>
                    <a:gd name="connsiteY125" fmla="*/ 5667 h 10000"/>
                    <a:gd name="connsiteX126" fmla="*/ 7916 w 10000"/>
                    <a:gd name="connsiteY126" fmla="*/ 5606 h 10000"/>
                    <a:gd name="connsiteX127" fmla="*/ 7937 w 10000"/>
                    <a:gd name="connsiteY127" fmla="*/ 5576 h 10000"/>
                    <a:gd name="connsiteX128" fmla="*/ 7937 w 10000"/>
                    <a:gd name="connsiteY128" fmla="*/ 5515 h 10000"/>
                    <a:gd name="connsiteX129" fmla="*/ 7916 w 10000"/>
                    <a:gd name="connsiteY129" fmla="*/ 5455 h 10000"/>
                    <a:gd name="connsiteX130" fmla="*/ 7642 w 10000"/>
                    <a:gd name="connsiteY130" fmla="*/ 5364 h 10000"/>
                    <a:gd name="connsiteX131" fmla="*/ 7495 w 10000"/>
                    <a:gd name="connsiteY131" fmla="*/ 5455 h 10000"/>
                    <a:gd name="connsiteX132" fmla="*/ 7389 w 10000"/>
                    <a:gd name="connsiteY132" fmla="*/ 5364 h 10000"/>
                    <a:gd name="connsiteX133" fmla="*/ 7284 w 10000"/>
                    <a:gd name="connsiteY133" fmla="*/ 5152 h 10000"/>
                    <a:gd name="connsiteX134" fmla="*/ 7179 w 10000"/>
                    <a:gd name="connsiteY134" fmla="*/ 5000 h 10000"/>
                    <a:gd name="connsiteX135" fmla="*/ 7432 w 10000"/>
                    <a:gd name="connsiteY135" fmla="*/ 4848 h 10000"/>
                    <a:gd name="connsiteX136" fmla="*/ 7600 w 10000"/>
                    <a:gd name="connsiteY136" fmla="*/ 4636 h 10000"/>
                    <a:gd name="connsiteX137" fmla="*/ 7853 w 10000"/>
                    <a:gd name="connsiteY137" fmla="*/ 4394 h 10000"/>
                    <a:gd name="connsiteX138" fmla="*/ 7958 w 10000"/>
                    <a:gd name="connsiteY138" fmla="*/ 4394 h 10000"/>
                    <a:gd name="connsiteX139" fmla="*/ 7811 w 10000"/>
                    <a:gd name="connsiteY139" fmla="*/ 4697 h 10000"/>
                    <a:gd name="connsiteX140" fmla="*/ 7916 w 10000"/>
                    <a:gd name="connsiteY140" fmla="*/ 4848 h 10000"/>
                    <a:gd name="connsiteX141" fmla="*/ 8021 w 10000"/>
                    <a:gd name="connsiteY141" fmla="*/ 4788 h 10000"/>
                    <a:gd name="connsiteX142" fmla="*/ 8274 w 10000"/>
                    <a:gd name="connsiteY142" fmla="*/ 4636 h 10000"/>
                    <a:gd name="connsiteX143" fmla="*/ 8337 w 10000"/>
                    <a:gd name="connsiteY143" fmla="*/ 4303 h 10000"/>
                    <a:gd name="connsiteX144" fmla="*/ 8484 w 10000"/>
                    <a:gd name="connsiteY144" fmla="*/ 4121 h 10000"/>
                    <a:gd name="connsiteX145" fmla="*/ 8632 w 10000"/>
                    <a:gd name="connsiteY145" fmla="*/ 4273 h 10000"/>
                    <a:gd name="connsiteX146" fmla="*/ 8611 w 10000"/>
                    <a:gd name="connsiteY146" fmla="*/ 3970 h 10000"/>
                    <a:gd name="connsiteX147" fmla="*/ 8821 w 10000"/>
                    <a:gd name="connsiteY147" fmla="*/ 3788 h 10000"/>
                    <a:gd name="connsiteX148" fmla="*/ 9095 w 10000"/>
                    <a:gd name="connsiteY148" fmla="*/ 3848 h 10000"/>
                    <a:gd name="connsiteX149" fmla="*/ 9221 w 10000"/>
                    <a:gd name="connsiteY149" fmla="*/ 3727 h 10000"/>
                    <a:gd name="connsiteX150" fmla="*/ 9368 w 10000"/>
                    <a:gd name="connsiteY150" fmla="*/ 3818 h 10000"/>
                    <a:gd name="connsiteX151" fmla="*/ 9474 w 10000"/>
                    <a:gd name="connsiteY151" fmla="*/ 3000 h 10000"/>
                    <a:gd name="connsiteX152" fmla="*/ 9726 w 10000"/>
                    <a:gd name="connsiteY152" fmla="*/ 2909 h 10000"/>
                    <a:gd name="connsiteX153" fmla="*/ 10000 w 10000"/>
                    <a:gd name="connsiteY153" fmla="*/ 1788 h 10000"/>
                    <a:gd name="connsiteX154" fmla="*/ 9368 w 10000"/>
                    <a:gd name="connsiteY154"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053 w 10000"/>
                    <a:gd name="connsiteY23" fmla="*/ 1364 h 10000"/>
                    <a:gd name="connsiteX24" fmla="*/ 6926 w 10000"/>
                    <a:gd name="connsiteY24" fmla="*/ 1636 h 10000"/>
                    <a:gd name="connsiteX25" fmla="*/ 6926 w 10000"/>
                    <a:gd name="connsiteY25" fmla="*/ 2000 h 10000"/>
                    <a:gd name="connsiteX26" fmla="*/ 7389 w 10000"/>
                    <a:gd name="connsiteY26" fmla="*/ 2091 h 10000"/>
                    <a:gd name="connsiteX27" fmla="*/ 7495 w 10000"/>
                    <a:gd name="connsiteY27" fmla="*/ 2394 h 10000"/>
                    <a:gd name="connsiteX28" fmla="*/ 7032 w 10000"/>
                    <a:gd name="connsiteY28" fmla="*/ 2606 h 10000"/>
                    <a:gd name="connsiteX29" fmla="*/ 6653 w 10000"/>
                    <a:gd name="connsiteY29" fmla="*/ 2848 h 10000"/>
                    <a:gd name="connsiteX30" fmla="*/ 6295 w 10000"/>
                    <a:gd name="connsiteY30" fmla="*/ 3061 h 10000"/>
                    <a:gd name="connsiteX31" fmla="*/ 6189 w 10000"/>
                    <a:gd name="connsiteY31" fmla="*/ 3576 h 10000"/>
                    <a:gd name="connsiteX32" fmla="*/ 5621 w 10000"/>
                    <a:gd name="connsiteY32" fmla="*/ 3667 h 10000"/>
                    <a:gd name="connsiteX33" fmla="*/ 5053 w 10000"/>
                    <a:gd name="connsiteY33" fmla="*/ 4182 h 10000"/>
                    <a:gd name="connsiteX34" fmla="*/ 4526 w 10000"/>
                    <a:gd name="connsiteY34" fmla="*/ 3818 h 10000"/>
                    <a:gd name="connsiteX35" fmla="*/ 3895 w 10000"/>
                    <a:gd name="connsiteY35" fmla="*/ 3727 h 10000"/>
                    <a:gd name="connsiteX36" fmla="*/ 3432 w 10000"/>
                    <a:gd name="connsiteY36" fmla="*/ 3061 h 10000"/>
                    <a:gd name="connsiteX37" fmla="*/ 2758 w 10000"/>
                    <a:gd name="connsiteY37" fmla="*/ 2758 h 10000"/>
                    <a:gd name="connsiteX38" fmla="*/ 2695 w 10000"/>
                    <a:gd name="connsiteY38" fmla="*/ 2000 h 10000"/>
                    <a:gd name="connsiteX39" fmla="*/ 2379 w 10000"/>
                    <a:gd name="connsiteY39" fmla="*/ 1788 h 10000"/>
                    <a:gd name="connsiteX40" fmla="*/ 2337 w 10000"/>
                    <a:gd name="connsiteY40" fmla="*/ 1727 h 10000"/>
                    <a:gd name="connsiteX41" fmla="*/ 2316 w 10000"/>
                    <a:gd name="connsiteY41" fmla="*/ 1758 h 10000"/>
                    <a:gd name="connsiteX42" fmla="*/ 2295 w 10000"/>
                    <a:gd name="connsiteY42" fmla="*/ 1818 h 10000"/>
                    <a:gd name="connsiteX43" fmla="*/ 2295 w 10000"/>
                    <a:gd name="connsiteY43" fmla="*/ 1848 h 10000"/>
                    <a:gd name="connsiteX44" fmla="*/ 2295 w 10000"/>
                    <a:gd name="connsiteY44" fmla="*/ 1879 h 10000"/>
                    <a:gd name="connsiteX45" fmla="*/ 2295 w 10000"/>
                    <a:gd name="connsiteY45" fmla="*/ 1848 h 10000"/>
                    <a:gd name="connsiteX46" fmla="*/ 2295 w 10000"/>
                    <a:gd name="connsiteY46" fmla="*/ 1818 h 10000"/>
                    <a:gd name="connsiteX47" fmla="*/ 2337 w 10000"/>
                    <a:gd name="connsiteY47" fmla="*/ 1727 h 10000"/>
                    <a:gd name="connsiteX48" fmla="*/ 2295 w 10000"/>
                    <a:gd name="connsiteY48" fmla="*/ 1636 h 10000"/>
                    <a:gd name="connsiteX49" fmla="*/ 2189 w 10000"/>
                    <a:gd name="connsiteY49" fmla="*/ 1727 h 10000"/>
                    <a:gd name="connsiteX50" fmla="*/ 2189 w 10000"/>
                    <a:gd name="connsiteY50" fmla="*/ 1879 h 10000"/>
                    <a:gd name="connsiteX51" fmla="*/ 2189 w 10000"/>
                    <a:gd name="connsiteY51" fmla="*/ 1727 h 10000"/>
                    <a:gd name="connsiteX52" fmla="*/ 2021 w 10000"/>
                    <a:gd name="connsiteY52" fmla="*/ 1788 h 10000"/>
                    <a:gd name="connsiteX53" fmla="*/ 1916 w 10000"/>
                    <a:gd name="connsiteY53" fmla="*/ 2242 h 10000"/>
                    <a:gd name="connsiteX54" fmla="*/ 1495 w 10000"/>
                    <a:gd name="connsiteY54" fmla="*/ 2152 h 10000"/>
                    <a:gd name="connsiteX55" fmla="*/ 1389 w 10000"/>
                    <a:gd name="connsiteY55" fmla="*/ 2909 h 10000"/>
                    <a:gd name="connsiteX56" fmla="*/ 1032 w 10000"/>
                    <a:gd name="connsiteY56" fmla="*/ 3000 h 10000"/>
                    <a:gd name="connsiteX57" fmla="*/ 926 w 10000"/>
                    <a:gd name="connsiteY57" fmla="*/ 3879 h 10000"/>
                    <a:gd name="connsiteX58" fmla="*/ 716 w 10000"/>
                    <a:gd name="connsiteY58" fmla="*/ 4182 h 10000"/>
                    <a:gd name="connsiteX59" fmla="*/ 463 w 10000"/>
                    <a:gd name="connsiteY59" fmla="*/ 4485 h 10000"/>
                    <a:gd name="connsiteX60" fmla="*/ 42 w 10000"/>
                    <a:gd name="connsiteY60" fmla="*/ 4636 h 10000"/>
                    <a:gd name="connsiteX61" fmla="*/ 0 w 10000"/>
                    <a:gd name="connsiteY61" fmla="*/ 4939 h 10000"/>
                    <a:gd name="connsiteX62" fmla="*/ 105 w 10000"/>
                    <a:gd name="connsiteY62" fmla="*/ 5061 h 10000"/>
                    <a:gd name="connsiteX63" fmla="*/ 147 w 10000"/>
                    <a:gd name="connsiteY63" fmla="*/ 5303 h 10000"/>
                    <a:gd name="connsiteX64" fmla="*/ 42 w 10000"/>
                    <a:gd name="connsiteY64" fmla="*/ 5364 h 10000"/>
                    <a:gd name="connsiteX65" fmla="*/ 147 w 10000"/>
                    <a:gd name="connsiteY65" fmla="*/ 5515 h 10000"/>
                    <a:gd name="connsiteX66" fmla="*/ 316 w 10000"/>
                    <a:gd name="connsiteY66" fmla="*/ 5606 h 10000"/>
                    <a:gd name="connsiteX67" fmla="*/ 463 w 10000"/>
                    <a:gd name="connsiteY67" fmla="*/ 5909 h 10000"/>
                    <a:gd name="connsiteX68" fmla="*/ 674 w 10000"/>
                    <a:gd name="connsiteY68" fmla="*/ 5909 h 10000"/>
                    <a:gd name="connsiteX69" fmla="*/ 989 w 10000"/>
                    <a:gd name="connsiteY69" fmla="*/ 5909 h 10000"/>
                    <a:gd name="connsiteX70" fmla="*/ 1032 w 10000"/>
                    <a:gd name="connsiteY70" fmla="*/ 6030 h 10000"/>
                    <a:gd name="connsiteX71" fmla="*/ 821 w 10000"/>
                    <a:gd name="connsiteY71" fmla="*/ 6485 h 10000"/>
                    <a:gd name="connsiteX72" fmla="*/ 884 w 10000"/>
                    <a:gd name="connsiteY72" fmla="*/ 6727 h 10000"/>
                    <a:gd name="connsiteX73" fmla="*/ 779 w 10000"/>
                    <a:gd name="connsiteY73" fmla="*/ 6939 h 10000"/>
                    <a:gd name="connsiteX74" fmla="*/ 884 w 10000"/>
                    <a:gd name="connsiteY74" fmla="*/ 7242 h 10000"/>
                    <a:gd name="connsiteX75" fmla="*/ 1137 w 10000"/>
                    <a:gd name="connsiteY75" fmla="*/ 7394 h 10000"/>
                    <a:gd name="connsiteX76" fmla="*/ 1095 w 10000"/>
                    <a:gd name="connsiteY76" fmla="*/ 7455 h 10000"/>
                    <a:gd name="connsiteX77" fmla="*/ 1200 w 10000"/>
                    <a:gd name="connsiteY77" fmla="*/ 7455 h 10000"/>
                    <a:gd name="connsiteX78" fmla="*/ 1558 w 10000"/>
                    <a:gd name="connsiteY78" fmla="*/ 7697 h 10000"/>
                    <a:gd name="connsiteX79" fmla="*/ 1874 w 10000"/>
                    <a:gd name="connsiteY79" fmla="*/ 7909 h 10000"/>
                    <a:gd name="connsiteX80" fmla="*/ 2189 w 10000"/>
                    <a:gd name="connsiteY80" fmla="*/ 8000 h 10000"/>
                    <a:gd name="connsiteX81" fmla="*/ 2295 w 10000"/>
                    <a:gd name="connsiteY81" fmla="*/ 8121 h 10000"/>
                    <a:gd name="connsiteX82" fmla="*/ 2379 w 10000"/>
                    <a:gd name="connsiteY82" fmla="*/ 8121 h 10000"/>
                    <a:gd name="connsiteX83" fmla="*/ 2547 w 10000"/>
                    <a:gd name="connsiteY83" fmla="*/ 8273 h 10000"/>
                    <a:gd name="connsiteX84" fmla="*/ 2758 w 10000"/>
                    <a:gd name="connsiteY84" fmla="*/ 8273 h 10000"/>
                    <a:gd name="connsiteX85" fmla="*/ 2968 w 10000"/>
                    <a:gd name="connsiteY85" fmla="*/ 8273 h 10000"/>
                    <a:gd name="connsiteX86" fmla="*/ 3116 w 10000"/>
                    <a:gd name="connsiteY86" fmla="*/ 8000 h 10000"/>
                    <a:gd name="connsiteX87" fmla="*/ 3326 w 10000"/>
                    <a:gd name="connsiteY87" fmla="*/ 7758 h 10000"/>
                    <a:gd name="connsiteX88" fmla="*/ 3579 w 10000"/>
                    <a:gd name="connsiteY88" fmla="*/ 7758 h 10000"/>
                    <a:gd name="connsiteX89" fmla="*/ 3789 w 10000"/>
                    <a:gd name="connsiteY89" fmla="*/ 8000 h 10000"/>
                    <a:gd name="connsiteX90" fmla="*/ 3895 w 10000"/>
                    <a:gd name="connsiteY90" fmla="*/ 8000 h 10000"/>
                    <a:gd name="connsiteX91" fmla="*/ 4000 w 10000"/>
                    <a:gd name="connsiteY91" fmla="*/ 8061 h 10000"/>
                    <a:gd name="connsiteX92" fmla="*/ 4063 w 10000"/>
                    <a:gd name="connsiteY92" fmla="*/ 8424 h 10000"/>
                    <a:gd name="connsiteX93" fmla="*/ 3958 w 10000"/>
                    <a:gd name="connsiteY93" fmla="*/ 8879 h 10000"/>
                    <a:gd name="connsiteX94" fmla="*/ 3958 w 10000"/>
                    <a:gd name="connsiteY94" fmla="*/ 9030 h 10000"/>
                    <a:gd name="connsiteX95" fmla="*/ 4105 w 10000"/>
                    <a:gd name="connsiteY95" fmla="*/ 9091 h 10000"/>
                    <a:gd name="connsiteX96" fmla="*/ 4211 w 10000"/>
                    <a:gd name="connsiteY96" fmla="*/ 9333 h 10000"/>
                    <a:gd name="connsiteX97" fmla="*/ 4211 w 10000"/>
                    <a:gd name="connsiteY97" fmla="*/ 9485 h 10000"/>
                    <a:gd name="connsiteX98" fmla="*/ 4463 w 10000"/>
                    <a:gd name="connsiteY98" fmla="*/ 9636 h 10000"/>
                    <a:gd name="connsiteX99" fmla="*/ 4421 w 10000"/>
                    <a:gd name="connsiteY99" fmla="*/ 9697 h 10000"/>
                    <a:gd name="connsiteX100" fmla="*/ 4674 w 10000"/>
                    <a:gd name="connsiteY100" fmla="*/ 9636 h 10000"/>
                    <a:gd name="connsiteX101" fmla="*/ 4737 w 10000"/>
                    <a:gd name="connsiteY101" fmla="*/ 9333 h 10000"/>
                    <a:gd name="connsiteX102" fmla="*/ 5263 w 10000"/>
                    <a:gd name="connsiteY102" fmla="*/ 9333 h 10000"/>
                    <a:gd name="connsiteX103" fmla="*/ 5453 w 10000"/>
                    <a:gd name="connsiteY103" fmla="*/ 9545 h 10000"/>
                    <a:gd name="connsiteX104" fmla="*/ 5516 w 10000"/>
                    <a:gd name="connsiteY104" fmla="*/ 9788 h 10000"/>
                    <a:gd name="connsiteX105" fmla="*/ 5621 w 10000"/>
                    <a:gd name="connsiteY105" fmla="*/ 9697 h 10000"/>
                    <a:gd name="connsiteX106" fmla="*/ 5979 w 10000"/>
                    <a:gd name="connsiteY106" fmla="*/ 10000 h 10000"/>
                    <a:gd name="connsiteX107" fmla="*/ 5979 w 10000"/>
                    <a:gd name="connsiteY107" fmla="*/ 9788 h 10000"/>
                    <a:gd name="connsiteX108" fmla="*/ 6400 w 10000"/>
                    <a:gd name="connsiteY108" fmla="*/ 9545 h 10000"/>
                    <a:gd name="connsiteX109" fmla="*/ 6442 w 10000"/>
                    <a:gd name="connsiteY109" fmla="*/ 9485 h 10000"/>
                    <a:gd name="connsiteX110" fmla="*/ 6547 w 10000"/>
                    <a:gd name="connsiteY110" fmla="*/ 9394 h 10000"/>
                    <a:gd name="connsiteX111" fmla="*/ 6653 w 10000"/>
                    <a:gd name="connsiteY111" fmla="*/ 9485 h 10000"/>
                    <a:gd name="connsiteX112" fmla="*/ 6863 w 10000"/>
                    <a:gd name="connsiteY112" fmla="*/ 9333 h 10000"/>
                    <a:gd name="connsiteX113" fmla="*/ 7137 w 10000"/>
                    <a:gd name="connsiteY113" fmla="*/ 9091 h 10000"/>
                    <a:gd name="connsiteX114" fmla="*/ 7389 w 10000"/>
                    <a:gd name="connsiteY114" fmla="*/ 8818 h 10000"/>
                    <a:gd name="connsiteX115" fmla="*/ 7495 w 10000"/>
                    <a:gd name="connsiteY115" fmla="*/ 8515 h 10000"/>
                    <a:gd name="connsiteX116" fmla="*/ 7642 w 10000"/>
                    <a:gd name="connsiteY116" fmla="*/ 8212 h 10000"/>
                    <a:gd name="connsiteX117" fmla="*/ 7811 w 10000"/>
                    <a:gd name="connsiteY117" fmla="*/ 7758 h 10000"/>
                    <a:gd name="connsiteX118" fmla="*/ 7811 w 10000"/>
                    <a:gd name="connsiteY118" fmla="*/ 7545 h 10000"/>
                    <a:gd name="connsiteX119" fmla="*/ 7747 w 10000"/>
                    <a:gd name="connsiteY119" fmla="*/ 7394 h 10000"/>
                    <a:gd name="connsiteX120" fmla="*/ 7811 w 10000"/>
                    <a:gd name="connsiteY120" fmla="*/ 7152 h 10000"/>
                    <a:gd name="connsiteX121" fmla="*/ 7747 w 10000"/>
                    <a:gd name="connsiteY121" fmla="*/ 6879 h 10000"/>
                    <a:gd name="connsiteX122" fmla="*/ 7495 w 10000"/>
                    <a:gd name="connsiteY122" fmla="*/ 6121 h 10000"/>
                    <a:gd name="connsiteX123" fmla="*/ 7537 w 10000"/>
                    <a:gd name="connsiteY123" fmla="*/ 6030 h 10000"/>
                    <a:gd name="connsiteX124" fmla="*/ 7747 w 10000"/>
                    <a:gd name="connsiteY124" fmla="*/ 5667 h 10000"/>
                    <a:gd name="connsiteX125" fmla="*/ 7916 w 10000"/>
                    <a:gd name="connsiteY125" fmla="*/ 5606 h 10000"/>
                    <a:gd name="connsiteX126" fmla="*/ 7937 w 10000"/>
                    <a:gd name="connsiteY126" fmla="*/ 5576 h 10000"/>
                    <a:gd name="connsiteX127" fmla="*/ 7937 w 10000"/>
                    <a:gd name="connsiteY127" fmla="*/ 5515 h 10000"/>
                    <a:gd name="connsiteX128" fmla="*/ 7916 w 10000"/>
                    <a:gd name="connsiteY128" fmla="*/ 5455 h 10000"/>
                    <a:gd name="connsiteX129" fmla="*/ 7642 w 10000"/>
                    <a:gd name="connsiteY129" fmla="*/ 5364 h 10000"/>
                    <a:gd name="connsiteX130" fmla="*/ 7495 w 10000"/>
                    <a:gd name="connsiteY130" fmla="*/ 5455 h 10000"/>
                    <a:gd name="connsiteX131" fmla="*/ 7389 w 10000"/>
                    <a:gd name="connsiteY131" fmla="*/ 5364 h 10000"/>
                    <a:gd name="connsiteX132" fmla="*/ 7284 w 10000"/>
                    <a:gd name="connsiteY132" fmla="*/ 5152 h 10000"/>
                    <a:gd name="connsiteX133" fmla="*/ 7179 w 10000"/>
                    <a:gd name="connsiteY133" fmla="*/ 5000 h 10000"/>
                    <a:gd name="connsiteX134" fmla="*/ 7432 w 10000"/>
                    <a:gd name="connsiteY134" fmla="*/ 4848 h 10000"/>
                    <a:gd name="connsiteX135" fmla="*/ 7600 w 10000"/>
                    <a:gd name="connsiteY135" fmla="*/ 4636 h 10000"/>
                    <a:gd name="connsiteX136" fmla="*/ 7853 w 10000"/>
                    <a:gd name="connsiteY136" fmla="*/ 4394 h 10000"/>
                    <a:gd name="connsiteX137" fmla="*/ 7958 w 10000"/>
                    <a:gd name="connsiteY137" fmla="*/ 4394 h 10000"/>
                    <a:gd name="connsiteX138" fmla="*/ 7811 w 10000"/>
                    <a:gd name="connsiteY138" fmla="*/ 4697 h 10000"/>
                    <a:gd name="connsiteX139" fmla="*/ 7916 w 10000"/>
                    <a:gd name="connsiteY139" fmla="*/ 4848 h 10000"/>
                    <a:gd name="connsiteX140" fmla="*/ 8021 w 10000"/>
                    <a:gd name="connsiteY140" fmla="*/ 4788 h 10000"/>
                    <a:gd name="connsiteX141" fmla="*/ 8274 w 10000"/>
                    <a:gd name="connsiteY141" fmla="*/ 4636 h 10000"/>
                    <a:gd name="connsiteX142" fmla="*/ 8337 w 10000"/>
                    <a:gd name="connsiteY142" fmla="*/ 4303 h 10000"/>
                    <a:gd name="connsiteX143" fmla="*/ 8484 w 10000"/>
                    <a:gd name="connsiteY143" fmla="*/ 4121 h 10000"/>
                    <a:gd name="connsiteX144" fmla="*/ 8632 w 10000"/>
                    <a:gd name="connsiteY144" fmla="*/ 4273 h 10000"/>
                    <a:gd name="connsiteX145" fmla="*/ 8611 w 10000"/>
                    <a:gd name="connsiteY145" fmla="*/ 3970 h 10000"/>
                    <a:gd name="connsiteX146" fmla="*/ 8821 w 10000"/>
                    <a:gd name="connsiteY146" fmla="*/ 3788 h 10000"/>
                    <a:gd name="connsiteX147" fmla="*/ 9095 w 10000"/>
                    <a:gd name="connsiteY147" fmla="*/ 3848 h 10000"/>
                    <a:gd name="connsiteX148" fmla="*/ 9221 w 10000"/>
                    <a:gd name="connsiteY148" fmla="*/ 3727 h 10000"/>
                    <a:gd name="connsiteX149" fmla="*/ 9368 w 10000"/>
                    <a:gd name="connsiteY149" fmla="*/ 3818 h 10000"/>
                    <a:gd name="connsiteX150" fmla="*/ 9474 w 10000"/>
                    <a:gd name="connsiteY150" fmla="*/ 3000 h 10000"/>
                    <a:gd name="connsiteX151" fmla="*/ 9726 w 10000"/>
                    <a:gd name="connsiteY151" fmla="*/ 2909 h 10000"/>
                    <a:gd name="connsiteX152" fmla="*/ 10000 w 10000"/>
                    <a:gd name="connsiteY152" fmla="*/ 1788 h 10000"/>
                    <a:gd name="connsiteX153" fmla="*/ 9368 w 10000"/>
                    <a:gd name="connsiteY153"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100 w 10000"/>
                    <a:gd name="connsiteY23" fmla="*/ 1319 h 10000"/>
                    <a:gd name="connsiteX24" fmla="*/ 6926 w 10000"/>
                    <a:gd name="connsiteY24" fmla="*/ 1636 h 10000"/>
                    <a:gd name="connsiteX25" fmla="*/ 6926 w 10000"/>
                    <a:gd name="connsiteY25" fmla="*/ 2000 h 10000"/>
                    <a:gd name="connsiteX26" fmla="*/ 7389 w 10000"/>
                    <a:gd name="connsiteY26" fmla="*/ 2091 h 10000"/>
                    <a:gd name="connsiteX27" fmla="*/ 7495 w 10000"/>
                    <a:gd name="connsiteY27" fmla="*/ 2394 h 10000"/>
                    <a:gd name="connsiteX28" fmla="*/ 7032 w 10000"/>
                    <a:gd name="connsiteY28" fmla="*/ 2606 h 10000"/>
                    <a:gd name="connsiteX29" fmla="*/ 6653 w 10000"/>
                    <a:gd name="connsiteY29" fmla="*/ 2848 h 10000"/>
                    <a:gd name="connsiteX30" fmla="*/ 6295 w 10000"/>
                    <a:gd name="connsiteY30" fmla="*/ 3061 h 10000"/>
                    <a:gd name="connsiteX31" fmla="*/ 6189 w 10000"/>
                    <a:gd name="connsiteY31" fmla="*/ 3576 h 10000"/>
                    <a:gd name="connsiteX32" fmla="*/ 5621 w 10000"/>
                    <a:gd name="connsiteY32" fmla="*/ 3667 h 10000"/>
                    <a:gd name="connsiteX33" fmla="*/ 5053 w 10000"/>
                    <a:gd name="connsiteY33" fmla="*/ 4182 h 10000"/>
                    <a:gd name="connsiteX34" fmla="*/ 4526 w 10000"/>
                    <a:gd name="connsiteY34" fmla="*/ 3818 h 10000"/>
                    <a:gd name="connsiteX35" fmla="*/ 3895 w 10000"/>
                    <a:gd name="connsiteY35" fmla="*/ 3727 h 10000"/>
                    <a:gd name="connsiteX36" fmla="*/ 3432 w 10000"/>
                    <a:gd name="connsiteY36" fmla="*/ 3061 h 10000"/>
                    <a:gd name="connsiteX37" fmla="*/ 2758 w 10000"/>
                    <a:gd name="connsiteY37" fmla="*/ 2758 h 10000"/>
                    <a:gd name="connsiteX38" fmla="*/ 2695 w 10000"/>
                    <a:gd name="connsiteY38" fmla="*/ 2000 h 10000"/>
                    <a:gd name="connsiteX39" fmla="*/ 2379 w 10000"/>
                    <a:gd name="connsiteY39" fmla="*/ 1788 h 10000"/>
                    <a:gd name="connsiteX40" fmla="*/ 2337 w 10000"/>
                    <a:gd name="connsiteY40" fmla="*/ 1727 h 10000"/>
                    <a:gd name="connsiteX41" fmla="*/ 2316 w 10000"/>
                    <a:gd name="connsiteY41" fmla="*/ 1758 h 10000"/>
                    <a:gd name="connsiteX42" fmla="*/ 2295 w 10000"/>
                    <a:gd name="connsiteY42" fmla="*/ 1818 h 10000"/>
                    <a:gd name="connsiteX43" fmla="*/ 2295 w 10000"/>
                    <a:gd name="connsiteY43" fmla="*/ 1848 h 10000"/>
                    <a:gd name="connsiteX44" fmla="*/ 2295 w 10000"/>
                    <a:gd name="connsiteY44" fmla="*/ 1879 h 10000"/>
                    <a:gd name="connsiteX45" fmla="*/ 2295 w 10000"/>
                    <a:gd name="connsiteY45" fmla="*/ 1848 h 10000"/>
                    <a:gd name="connsiteX46" fmla="*/ 2295 w 10000"/>
                    <a:gd name="connsiteY46" fmla="*/ 1818 h 10000"/>
                    <a:gd name="connsiteX47" fmla="*/ 2337 w 10000"/>
                    <a:gd name="connsiteY47" fmla="*/ 1727 h 10000"/>
                    <a:gd name="connsiteX48" fmla="*/ 2295 w 10000"/>
                    <a:gd name="connsiteY48" fmla="*/ 1636 h 10000"/>
                    <a:gd name="connsiteX49" fmla="*/ 2189 w 10000"/>
                    <a:gd name="connsiteY49" fmla="*/ 1727 h 10000"/>
                    <a:gd name="connsiteX50" fmla="*/ 2189 w 10000"/>
                    <a:gd name="connsiteY50" fmla="*/ 1879 h 10000"/>
                    <a:gd name="connsiteX51" fmla="*/ 2189 w 10000"/>
                    <a:gd name="connsiteY51" fmla="*/ 1727 h 10000"/>
                    <a:gd name="connsiteX52" fmla="*/ 2021 w 10000"/>
                    <a:gd name="connsiteY52" fmla="*/ 1788 h 10000"/>
                    <a:gd name="connsiteX53" fmla="*/ 1916 w 10000"/>
                    <a:gd name="connsiteY53" fmla="*/ 2242 h 10000"/>
                    <a:gd name="connsiteX54" fmla="*/ 1495 w 10000"/>
                    <a:gd name="connsiteY54" fmla="*/ 2152 h 10000"/>
                    <a:gd name="connsiteX55" fmla="*/ 1389 w 10000"/>
                    <a:gd name="connsiteY55" fmla="*/ 2909 h 10000"/>
                    <a:gd name="connsiteX56" fmla="*/ 1032 w 10000"/>
                    <a:gd name="connsiteY56" fmla="*/ 3000 h 10000"/>
                    <a:gd name="connsiteX57" fmla="*/ 926 w 10000"/>
                    <a:gd name="connsiteY57" fmla="*/ 3879 h 10000"/>
                    <a:gd name="connsiteX58" fmla="*/ 716 w 10000"/>
                    <a:gd name="connsiteY58" fmla="*/ 4182 h 10000"/>
                    <a:gd name="connsiteX59" fmla="*/ 463 w 10000"/>
                    <a:gd name="connsiteY59" fmla="*/ 4485 h 10000"/>
                    <a:gd name="connsiteX60" fmla="*/ 42 w 10000"/>
                    <a:gd name="connsiteY60" fmla="*/ 4636 h 10000"/>
                    <a:gd name="connsiteX61" fmla="*/ 0 w 10000"/>
                    <a:gd name="connsiteY61" fmla="*/ 4939 h 10000"/>
                    <a:gd name="connsiteX62" fmla="*/ 105 w 10000"/>
                    <a:gd name="connsiteY62" fmla="*/ 5061 h 10000"/>
                    <a:gd name="connsiteX63" fmla="*/ 147 w 10000"/>
                    <a:gd name="connsiteY63" fmla="*/ 5303 h 10000"/>
                    <a:gd name="connsiteX64" fmla="*/ 42 w 10000"/>
                    <a:gd name="connsiteY64" fmla="*/ 5364 h 10000"/>
                    <a:gd name="connsiteX65" fmla="*/ 147 w 10000"/>
                    <a:gd name="connsiteY65" fmla="*/ 5515 h 10000"/>
                    <a:gd name="connsiteX66" fmla="*/ 316 w 10000"/>
                    <a:gd name="connsiteY66" fmla="*/ 5606 h 10000"/>
                    <a:gd name="connsiteX67" fmla="*/ 463 w 10000"/>
                    <a:gd name="connsiteY67" fmla="*/ 5909 h 10000"/>
                    <a:gd name="connsiteX68" fmla="*/ 674 w 10000"/>
                    <a:gd name="connsiteY68" fmla="*/ 5909 h 10000"/>
                    <a:gd name="connsiteX69" fmla="*/ 989 w 10000"/>
                    <a:gd name="connsiteY69" fmla="*/ 5909 h 10000"/>
                    <a:gd name="connsiteX70" fmla="*/ 1032 w 10000"/>
                    <a:gd name="connsiteY70" fmla="*/ 6030 h 10000"/>
                    <a:gd name="connsiteX71" fmla="*/ 821 w 10000"/>
                    <a:gd name="connsiteY71" fmla="*/ 6485 h 10000"/>
                    <a:gd name="connsiteX72" fmla="*/ 884 w 10000"/>
                    <a:gd name="connsiteY72" fmla="*/ 6727 h 10000"/>
                    <a:gd name="connsiteX73" fmla="*/ 779 w 10000"/>
                    <a:gd name="connsiteY73" fmla="*/ 6939 h 10000"/>
                    <a:gd name="connsiteX74" fmla="*/ 884 w 10000"/>
                    <a:gd name="connsiteY74" fmla="*/ 7242 h 10000"/>
                    <a:gd name="connsiteX75" fmla="*/ 1137 w 10000"/>
                    <a:gd name="connsiteY75" fmla="*/ 7394 h 10000"/>
                    <a:gd name="connsiteX76" fmla="*/ 1095 w 10000"/>
                    <a:gd name="connsiteY76" fmla="*/ 7455 h 10000"/>
                    <a:gd name="connsiteX77" fmla="*/ 1200 w 10000"/>
                    <a:gd name="connsiteY77" fmla="*/ 7455 h 10000"/>
                    <a:gd name="connsiteX78" fmla="*/ 1558 w 10000"/>
                    <a:gd name="connsiteY78" fmla="*/ 7697 h 10000"/>
                    <a:gd name="connsiteX79" fmla="*/ 1874 w 10000"/>
                    <a:gd name="connsiteY79" fmla="*/ 7909 h 10000"/>
                    <a:gd name="connsiteX80" fmla="*/ 2189 w 10000"/>
                    <a:gd name="connsiteY80" fmla="*/ 8000 h 10000"/>
                    <a:gd name="connsiteX81" fmla="*/ 2295 w 10000"/>
                    <a:gd name="connsiteY81" fmla="*/ 8121 h 10000"/>
                    <a:gd name="connsiteX82" fmla="*/ 2379 w 10000"/>
                    <a:gd name="connsiteY82" fmla="*/ 8121 h 10000"/>
                    <a:gd name="connsiteX83" fmla="*/ 2547 w 10000"/>
                    <a:gd name="connsiteY83" fmla="*/ 8273 h 10000"/>
                    <a:gd name="connsiteX84" fmla="*/ 2758 w 10000"/>
                    <a:gd name="connsiteY84" fmla="*/ 8273 h 10000"/>
                    <a:gd name="connsiteX85" fmla="*/ 2968 w 10000"/>
                    <a:gd name="connsiteY85" fmla="*/ 8273 h 10000"/>
                    <a:gd name="connsiteX86" fmla="*/ 3116 w 10000"/>
                    <a:gd name="connsiteY86" fmla="*/ 8000 h 10000"/>
                    <a:gd name="connsiteX87" fmla="*/ 3326 w 10000"/>
                    <a:gd name="connsiteY87" fmla="*/ 7758 h 10000"/>
                    <a:gd name="connsiteX88" fmla="*/ 3579 w 10000"/>
                    <a:gd name="connsiteY88" fmla="*/ 7758 h 10000"/>
                    <a:gd name="connsiteX89" fmla="*/ 3789 w 10000"/>
                    <a:gd name="connsiteY89" fmla="*/ 8000 h 10000"/>
                    <a:gd name="connsiteX90" fmla="*/ 3895 w 10000"/>
                    <a:gd name="connsiteY90" fmla="*/ 8000 h 10000"/>
                    <a:gd name="connsiteX91" fmla="*/ 4000 w 10000"/>
                    <a:gd name="connsiteY91" fmla="*/ 8061 h 10000"/>
                    <a:gd name="connsiteX92" fmla="*/ 4063 w 10000"/>
                    <a:gd name="connsiteY92" fmla="*/ 8424 h 10000"/>
                    <a:gd name="connsiteX93" fmla="*/ 3958 w 10000"/>
                    <a:gd name="connsiteY93" fmla="*/ 8879 h 10000"/>
                    <a:gd name="connsiteX94" fmla="*/ 3958 w 10000"/>
                    <a:gd name="connsiteY94" fmla="*/ 9030 h 10000"/>
                    <a:gd name="connsiteX95" fmla="*/ 4105 w 10000"/>
                    <a:gd name="connsiteY95" fmla="*/ 9091 h 10000"/>
                    <a:gd name="connsiteX96" fmla="*/ 4211 w 10000"/>
                    <a:gd name="connsiteY96" fmla="*/ 9333 h 10000"/>
                    <a:gd name="connsiteX97" fmla="*/ 4211 w 10000"/>
                    <a:gd name="connsiteY97" fmla="*/ 9485 h 10000"/>
                    <a:gd name="connsiteX98" fmla="*/ 4463 w 10000"/>
                    <a:gd name="connsiteY98" fmla="*/ 9636 h 10000"/>
                    <a:gd name="connsiteX99" fmla="*/ 4421 w 10000"/>
                    <a:gd name="connsiteY99" fmla="*/ 9697 h 10000"/>
                    <a:gd name="connsiteX100" fmla="*/ 4674 w 10000"/>
                    <a:gd name="connsiteY100" fmla="*/ 9636 h 10000"/>
                    <a:gd name="connsiteX101" fmla="*/ 4737 w 10000"/>
                    <a:gd name="connsiteY101" fmla="*/ 9333 h 10000"/>
                    <a:gd name="connsiteX102" fmla="*/ 5263 w 10000"/>
                    <a:gd name="connsiteY102" fmla="*/ 9333 h 10000"/>
                    <a:gd name="connsiteX103" fmla="*/ 5453 w 10000"/>
                    <a:gd name="connsiteY103" fmla="*/ 9545 h 10000"/>
                    <a:gd name="connsiteX104" fmla="*/ 5516 w 10000"/>
                    <a:gd name="connsiteY104" fmla="*/ 9788 h 10000"/>
                    <a:gd name="connsiteX105" fmla="*/ 5621 w 10000"/>
                    <a:gd name="connsiteY105" fmla="*/ 9697 h 10000"/>
                    <a:gd name="connsiteX106" fmla="*/ 5979 w 10000"/>
                    <a:gd name="connsiteY106" fmla="*/ 10000 h 10000"/>
                    <a:gd name="connsiteX107" fmla="*/ 5979 w 10000"/>
                    <a:gd name="connsiteY107" fmla="*/ 9788 h 10000"/>
                    <a:gd name="connsiteX108" fmla="*/ 6400 w 10000"/>
                    <a:gd name="connsiteY108" fmla="*/ 9545 h 10000"/>
                    <a:gd name="connsiteX109" fmla="*/ 6442 w 10000"/>
                    <a:gd name="connsiteY109" fmla="*/ 9485 h 10000"/>
                    <a:gd name="connsiteX110" fmla="*/ 6547 w 10000"/>
                    <a:gd name="connsiteY110" fmla="*/ 9394 h 10000"/>
                    <a:gd name="connsiteX111" fmla="*/ 6653 w 10000"/>
                    <a:gd name="connsiteY111" fmla="*/ 9485 h 10000"/>
                    <a:gd name="connsiteX112" fmla="*/ 6863 w 10000"/>
                    <a:gd name="connsiteY112" fmla="*/ 9333 h 10000"/>
                    <a:gd name="connsiteX113" fmla="*/ 7137 w 10000"/>
                    <a:gd name="connsiteY113" fmla="*/ 9091 h 10000"/>
                    <a:gd name="connsiteX114" fmla="*/ 7389 w 10000"/>
                    <a:gd name="connsiteY114" fmla="*/ 8818 h 10000"/>
                    <a:gd name="connsiteX115" fmla="*/ 7495 w 10000"/>
                    <a:gd name="connsiteY115" fmla="*/ 8515 h 10000"/>
                    <a:gd name="connsiteX116" fmla="*/ 7642 w 10000"/>
                    <a:gd name="connsiteY116" fmla="*/ 8212 h 10000"/>
                    <a:gd name="connsiteX117" fmla="*/ 7811 w 10000"/>
                    <a:gd name="connsiteY117" fmla="*/ 7758 h 10000"/>
                    <a:gd name="connsiteX118" fmla="*/ 7811 w 10000"/>
                    <a:gd name="connsiteY118" fmla="*/ 7545 h 10000"/>
                    <a:gd name="connsiteX119" fmla="*/ 7747 w 10000"/>
                    <a:gd name="connsiteY119" fmla="*/ 7394 h 10000"/>
                    <a:gd name="connsiteX120" fmla="*/ 7811 w 10000"/>
                    <a:gd name="connsiteY120" fmla="*/ 7152 h 10000"/>
                    <a:gd name="connsiteX121" fmla="*/ 7747 w 10000"/>
                    <a:gd name="connsiteY121" fmla="*/ 6879 h 10000"/>
                    <a:gd name="connsiteX122" fmla="*/ 7495 w 10000"/>
                    <a:gd name="connsiteY122" fmla="*/ 6121 h 10000"/>
                    <a:gd name="connsiteX123" fmla="*/ 7537 w 10000"/>
                    <a:gd name="connsiteY123" fmla="*/ 6030 h 10000"/>
                    <a:gd name="connsiteX124" fmla="*/ 7747 w 10000"/>
                    <a:gd name="connsiteY124" fmla="*/ 5667 h 10000"/>
                    <a:gd name="connsiteX125" fmla="*/ 7916 w 10000"/>
                    <a:gd name="connsiteY125" fmla="*/ 5606 h 10000"/>
                    <a:gd name="connsiteX126" fmla="*/ 7937 w 10000"/>
                    <a:gd name="connsiteY126" fmla="*/ 5576 h 10000"/>
                    <a:gd name="connsiteX127" fmla="*/ 7937 w 10000"/>
                    <a:gd name="connsiteY127" fmla="*/ 5515 h 10000"/>
                    <a:gd name="connsiteX128" fmla="*/ 7916 w 10000"/>
                    <a:gd name="connsiteY128" fmla="*/ 5455 h 10000"/>
                    <a:gd name="connsiteX129" fmla="*/ 7642 w 10000"/>
                    <a:gd name="connsiteY129" fmla="*/ 5364 h 10000"/>
                    <a:gd name="connsiteX130" fmla="*/ 7495 w 10000"/>
                    <a:gd name="connsiteY130" fmla="*/ 5455 h 10000"/>
                    <a:gd name="connsiteX131" fmla="*/ 7389 w 10000"/>
                    <a:gd name="connsiteY131" fmla="*/ 5364 h 10000"/>
                    <a:gd name="connsiteX132" fmla="*/ 7284 w 10000"/>
                    <a:gd name="connsiteY132" fmla="*/ 5152 h 10000"/>
                    <a:gd name="connsiteX133" fmla="*/ 7179 w 10000"/>
                    <a:gd name="connsiteY133" fmla="*/ 5000 h 10000"/>
                    <a:gd name="connsiteX134" fmla="*/ 7432 w 10000"/>
                    <a:gd name="connsiteY134" fmla="*/ 4848 h 10000"/>
                    <a:gd name="connsiteX135" fmla="*/ 7600 w 10000"/>
                    <a:gd name="connsiteY135" fmla="*/ 4636 h 10000"/>
                    <a:gd name="connsiteX136" fmla="*/ 7853 w 10000"/>
                    <a:gd name="connsiteY136" fmla="*/ 4394 h 10000"/>
                    <a:gd name="connsiteX137" fmla="*/ 7958 w 10000"/>
                    <a:gd name="connsiteY137" fmla="*/ 4394 h 10000"/>
                    <a:gd name="connsiteX138" fmla="*/ 7811 w 10000"/>
                    <a:gd name="connsiteY138" fmla="*/ 4697 h 10000"/>
                    <a:gd name="connsiteX139" fmla="*/ 7916 w 10000"/>
                    <a:gd name="connsiteY139" fmla="*/ 4848 h 10000"/>
                    <a:gd name="connsiteX140" fmla="*/ 8021 w 10000"/>
                    <a:gd name="connsiteY140" fmla="*/ 4788 h 10000"/>
                    <a:gd name="connsiteX141" fmla="*/ 8274 w 10000"/>
                    <a:gd name="connsiteY141" fmla="*/ 4636 h 10000"/>
                    <a:gd name="connsiteX142" fmla="*/ 8337 w 10000"/>
                    <a:gd name="connsiteY142" fmla="*/ 4303 h 10000"/>
                    <a:gd name="connsiteX143" fmla="*/ 8484 w 10000"/>
                    <a:gd name="connsiteY143" fmla="*/ 4121 h 10000"/>
                    <a:gd name="connsiteX144" fmla="*/ 8632 w 10000"/>
                    <a:gd name="connsiteY144" fmla="*/ 4273 h 10000"/>
                    <a:gd name="connsiteX145" fmla="*/ 8611 w 10000"/>
                    <a:gd name="connsiteY145" fmla="*/ 3970 h 10000"/>
                    <a:gd name="connsiteX146" fmla="*/ 8821 w 10000"/>
                    <a:gd name="connsiteY146" fmla="*/ 3788 h 10000"/>
                    <a:gd name="connsiteX147" fmla="*/ 9095 w 10000"/>
                    <a:gd name="connsiteY147" fmla="*/ 3848 h 10000"/>
                    <a:gd name="connsiteX148" fmla="*/ 9221 w 10000"/>
                    <a:gd name="connsiteY148" fmla="*/ 3727 h 10000"/>
                    <a:gd name="connsiteX149" fmla="*/ 9368 w 10000"/>
                    <a:gd name="connsiteY149" fmla="*/ 3818 h 10000"/>
                    <a:gd name="connsiteX150" fmla="*/ 9474 w 10000"/>
                    <a:gd name="connsiteY150" fmla="*/ 3000 h 10000"/>
                    <a:gd name="connsiteX151" fmla="*/ 9726 w 10000"/>
                    <a:gd name="connsiteY151" fmla="*/ 2909 h 10000"/>
                    <a:gd name="connsiteX152" fmla="*/ 10000 w 10000"/>
                    <a:gd name="connsiteY152" fmla="*/ 1788 h 10000"/>
                    <a:gd name="connsiteX153" fmla="*/ 9368 w 10000"/>
                    <a:gd name="connsiteY153"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6926 w 10000"/>
                    <a:gd name="connsiteY23" fmla="*/ 1636 h 10000"/>
                    <a:gd name="connsiteX24" fmla="*/ 6926 w 10000"/>
                    <a:gd name="connsiteY24" fmla="*/ 2000 h 10000"/>
                    <a:gd name="connsiteX25" fmla="*/ 7389 w 10000"/>
                    <a:gd name="connsiteY25" fmla="*/ 2091 h 10000"/>
                    <a:gd name="connsiteX26" fmla="*/ 7495 w 10000"/>
                    <a:gd name="connsiteY26" fmla="*/ 2394 h 10000"/>
                    <a:gd name="connsiteX27" fmla="*/ 7032 w 10000"/>
                    <a:gd name="connsiteY27" fmla="*/ 2606 h 10000"/>
                    <a:gd name="connsiteX28" fmla="*/ 6653 w 10000"/>
                    <a:gd name="connsiteY28" fmla="*/ 2848 h 10000"/>
                    <a:gd name="connsiteX29" fmla="*/ 6295 w 10000"/>
                    <a:gd name="connsiteY29" fmla="*/ 3061 h 10000"/>
                    <a:gd name="connsiteX30" fmla="*/ 6189 w 10000"/>
                    <a:gd name="connsiteY30" fmla="*/ 3576 h 10000"/>
                    <a:gd name="connsiteX31" fmla="*/ 5621 w 10000"/>
                    <a:gd name="connsiteY31" fmla="*/ 3667 h 10000"/>
                    <a:gd name="connsiteX32" fmla="*/ 5053 w 10000"/>
                    <a:gd name="connsiteY32" fmla="*/ 4182 h 10000"/>
                    <a:gd name="connsiteX33" fmla="*/ 4526 w 10000"/>
                    <a:gd name="connsiteY33" fmla="*/ 3818 h 10000"/>
                    <a:gd name="connsiteX34" fmla="*/ 3895 w 10000"/>
                    <a:gd name="connsiteY34" fmla="*/ 3727 h 10000"/>
                    <a:gd name="connsiteX35" fmla="*/ 3432 w 10000"/>
                    <a:gd name="connsiteY35" fmla="*/ 3061 h 10000"/>
                    <a:gd name="connsiteX36" fmla="*/ 2758 w 10000"/>
                    <a:gd name="connsiteY36" fmla="*/ 2758 h 10000"/>
                    <a:gd name="connsiteX37" fmla="*/ 2695 w 10000"/>
                    <a:gd name="connsiteY37" fmla="*/ 2000 h 10000"/>
                    <a:gd name="connsiteX38" fmla="*/ 2379 w 10000"/>
                    <a:gd name="connsiteY38" fmla="*/ 1788 h 10000"/>
                    <a:gd name="connsiteX39" fmla="*/ 2337 w 10000"/>
                    <a:gd name="connsiteY39" fmla="*/ 1727 h 10000"/>
                    <a:gd name="connsiteX40" fmla="*/ 2316 w 10000"/>
                    <a:gd name="connsiteY40" fmla="*/ 1758 h 10000"/>
                    <a:gd name="connsiteX41" fmla="*/ 2295 w 10000"/>
                    <a:gd name="connsiteY41" fmla="*/ 1818 h 10000"/>
                    <a:gd name="connsiteX42" fmla="*/ 2295 w 10000"/>
                    <a:gd name="connsiteY42" fmla="*/ 1848 h 10000"/>
                    <a:gd name="connsiteX43" fmla="*/ 2295 w 10000"/>
                    <a:gd name="connsiteY43" fmla="*/ 1879 h 10000"/>
                    <a:gd name="connsiteX44" fmla="*/ 2295 w 10000"/>
                    <a:gd name="connsiteY44" fmla="*/ 1848 h 10000"/>
                    <a:gd name="connsiteX45" fmla="*/ 2295 w 10000"/>
                    <a:gd name="connsiteY45" fmla="*/ 1818 h 10000"/>
                    <a:gd name="connsiteX46" fmla="*/ 2337 w 10000"/>
                    <a:gd name="connsiteY46" fmla="*/ 1727 h 10000"/>
                    <a:gd name="connsiteX47" fmla="*/ 2295 w 10000"/>
                    <a:gd name="connsiteY47" fmla="*/ 1636 h 10000"/>
                    <a:gd name="connsiteX48" fmla="*/ 2189 w 10000"/>
                    <a:gd name="connsiteY48" fmla="*/ 1727 h 10000"/>
                    <a:gd name="connsiteX49" fmla="*/ 2189 w 10000"/>
                    <a:gd name="connsiteY49" fmla="*/ 1879 h 10000"/>
                    <a:gd name="connsiteX50" fmla="*/ 2189 w 10000"/>
                    <a:gd name="connsiteY50" fmla="*/ 1727 h 10000"/>
                    <a:gd name="connsiteX51" fmla="*/ 2021 w 10000"/>
                    <a:gd name="connsiteY51" fmla="*/ 1788 h 10000"/>
                    <a:gd name="connsiteX52" fmla="*/ 1916 w 10000"/>
                    <a:gd name="connsiteY52" fmla="*/ 2242 h 10000"/>
                    <a:gd name="connsiteX53" fmla="*/ 1495 w 10000"/>
                    <a:gd name="connsiteY53" fmla="*/ 2152 h 10000"/>
                    <a:gd name="connsiteX54" fmla="*/ 1389 w 10000"/>
                    <a:gd name="connsiteY54" fmla="*/ 2909 h 10000"/>
                    <a:gd name="connsiteX55" fmla="*/ 1032 w 10000"/>
                    <a:gd name="connsiteY55" fmla="*/ 3000 h 10000"/>
                    <a:gd name="connsiteX56" fmla="*/ 926 w 10000"/>
                    <a:gd name="connsiteY56" fmla="*/ 3879 h 10000"/>
                    <a:gd name="connsiteX57" fmla="*/ 716 w 10000"/>
                    <a:gd name="connsiteY57" fmla="*/ 4182 h 10000"/>
                    <a:gd name="connsiteX58" fmla="*/ 463 w 10000"/>
                    <a:gd name="connsiteY58" fmla="*/ 4485 h 10000"/>
                    <a:gd name="connsiteX59" fmla="*/ 42 w 10000"/>
                    <a:gd name="connsiteY59" fmla="*/ 4636 h 10000"/>
                    <a:gd name="connsiteX60" fmla="*/ 0 w 10000"/>
                    <a:gd name="connsiteY60" fmla="*/ 4939 h 10000"/>
                    <a:gd name="connsiteX61" fmla="*/ 105 w 10000"/>
                    <a:gd name="connsiteY61" fmla="*/ 5061 h 10000"/>
                    <a:gd name="connsiteX62" fmla="*/ 147 w 10000"/>
                    <a:gd name="connsiteY62" fmla="*/ 5303 h 10000"/>
                    <a:gd name="connsiteX63" fmla="*/ 42 w 10000"/>
                    <a:gd name="connsiteY63" fmla="*/ 5364 h 10000"/>
                    <a:gd name="connsiteX64" fmla="*/ 147 w 10000"/>
                    <a:gd name="connsiteY64" fmla="*/ 5515 h 10000"/>
                    <a:gd name="connsiteX65" fmla="*/ 316 w 10000"/>
                    <a:gd name="connsiteY65" fmla="*/ 5606 h 10000"/>
                    <a:gd name="connsiteX66" fmla="*/ 463 w 10000"/>
                    <a:gd name="connsiteY66" fmla="*/ 5909 h 10000"/>
                    <a:gd name="connsiteX67" fmla="*/ 674 w 10000"/>
                    <a:gd name="connsiteY67" fmla="*/ 5909 h 10000"/>
                    <a:gd name="connsiteX68" fmla="*/ 989 w 10000"/>
                    <a:gd name="connsiteY68" fmla="*/ 5909 h 10000"/>
                    <a:gd name="connsiteX69" fmla="*/ 1032 w 10000"/>
                    <a:gd name="connsiteY69" fmla="*/ 6030 h 10000"/>
                    <a:gd name="connsiteX70" fmla="*/ 821 w 10000"/>
                    <a:gd name="connsiteY70" fmla="*/ 6485 h 10000"/>
                    <a:gd name="connsiteX71" fmla="*/ 884 w 10000"/>
                    <a:gd name="connsiteY71" fmla="*/ 6727 h 10000"/>
                    <a:gd name="connsiteX72" fmla="*/ 779 w 10000"/>
                    <a:gd name="connsiteY72" fmla="*/ 6939 h 10000"/>
                    <a:gd name="connsiteX73" fmla="*/ 884 w 10000"/>
                    <a:gd name="connsiteY73" fmla="*/ 7242 h 10000"/>
                    <a:gd name="connsiteX74" fmla="*/ 1137 w 10000"/>
                    <a:gd name="connsiteY74" fmla="*/ 7394 h 10000"/>
                    <a:gd name="connsiteX75" fmla="*/ 1095 w 10000"/>
                    <a:gd name="connsiteY75" fmla="*/ 7455 h 10000"/>
                    <a:gd name="connsiteX76" fmla="*/ 1200 w 10000"/>
                    <a:gd name="connsiteY76" fmla="*/ 7455 h 10000"/>
                    <a:gd name="connsiteX77" fmla="*/ 1558 w 10000"/>
                    <a:gd name="connsiteY77" fmla="*/ 7697 h 10000"/>
                    <a:gd name="connsiteX78" fmla="*/ 1874 w 10000"/>
                    <a:gd name="connsiteY78" fmla="*/ 7909 h 10000"/>
                    <a:gd name="connsiteX79" fmla="*/ 2189 w 10000"/>
                    <a:gd name="connsiteY79" fmla="*/ 8000 h 10000"/>
                    <a:gd name="connsiteX80" fmla="*/ 2295 w 10000"/>
                    <a:gd name="connsiteY80" fmla="*/ 8121 h 10000"/>
                    <a:gd name="connsiteX81" fmla="*/ 2379 w 10000"/>
                    <a:gd name="connsiteY81" fmla="*/ 8121 h 10000"/>
                    <a:gd name="connsiteX82" fmla="*/ 2547 w 10000"/>
                    <a:gd name="connsiteY82" fmla="*/ 8273 h 10000"/>
                    <a:gd name="connsiteX83" fmla="*/ 2758 w 10000"/>
                    <a:gd name="connsiteY83" fmla="*/ 8273 h 10000"/>
                    <a:gd name="connsiteX84" fmla="*/ 2968 w 10000"/>
                    <a:gd name="connsiteY84" fmla="*/ 8273 h 10000"/>
                    <a:gd name="connsiteX85" fmla="*/ 3116 w 10000"/>
                    <a:gd name="connsiteY85" fmla="*/ 8000 h 10000"/>
                    <a:gd name="connsiteX86" fmla="*/ 3326 w 10000"/>
                    <a:gd name="connsiteY86" fmla="*/ 7758 h 10000"/>
                    <a:gd name="connsiteX87" fmla="*/ 3579 w 10000"/>
                    <a:gd name="connsiteY87" fmla="*/ 7758 h 10000"/>
                    <a:gd name="connsiteX88" fmla="*/ 3789 w 10000"/>
                    <a:gd name="connsiteY88" fmla="*/ 8000 h 10000"/>
                    <a:gd name="connsiteX89" fmla="*/ 3895 w 10000"/>
                    <a:gd name="connsiteY89" fmla="*/ 8000 h 10000"/>
                    <a:gd name="connsiteX90" fmla="*/ 4000 w 10000"/>
                    <a:gd name="connsiteY90" fmla="*/ 8061 h 10000"/>
                    <a:gd name="connsiteX91" fmla="*/ 4063 w 10000"/>
                    <a:gd name="connsiteY91" fmla="*/ 8424 h 10000"/>
                    <a:gd name="connsiteX92" fmla="*/ 3958 w 10000"/>
                    <a:gd name="connsiteY92" fmla="*/ 8879 h 10000"/>
                    <a:gd name="connsiteX93" fmla="*/ 3958 w 10000"/>
                    <a:gd name="connsiteY93" fmla="*/ 9030 h 10000"/>
                    <a:gd name="connsiteX94" fmla="*/ 4105 w 10000"/>
                    <a:gd name="connsiteY94" fmla="*/ 9091 h 10000"/>
                    <a:gd name="connsiteX95" fmla="*/ 4211 w 10000"/>
                    <a:gd name="connsiteY95" fmla="*/ 9333 h 10000"/>
                    <a:gd name="connsiteX96" fmla="*/ 4211 w 10000"/>
                    <a:gd name="connsiteY96" fmla="*/ 9485 h 10000"/>
                    <a:gd name="connsiteX97" fmla="*/ 4463 w 10000"/>
                    <a:gd name="connsiteY97" fmla="*/ 9636 h 10000"/>
                    <a:gd name="connsiteX98" fmla="*/ 4421 w 10000"/>
                    <a:gd name="connsiteY98" fmla="*/ 9697 h 10000"/>
                    <a:gd name="connsiteX99" fmla="*/ 4674 w 10000"/>
                    <a:gd name="connsiteY99" fmla="*/ 9636 h 10000"/>
                    <a:gd name="connsiteX100" fmla="*/ 4737 w 10000"/>
                    <a:gd name="connsiteY100" fmla="*/ 9333 h 10000"/>
                    <a:gd name="connsiteX101" fmla="*/ 5263 w 10000"/>
                    <a:gd name="connsiteY101" fmla="*/ 9333 h 10000"/>
                    <a:gd name="connsiteX102" fmla="*/ 5453 w 10000"/>
                    <a:gd name="connsiteY102" fmla="*/ 9545 h 10000"/>
                    <a:gd name="connsiteX103" fmla="*/ 5516 w 10000"/>
                    <a:gd name="connsiteY103" fmla="*/ 9788 h 10000"/>
                    <a:gd name="connsiteX104" fmla="*/ 5621 w 10000"/>
                    <a:gd name="connsiteY104" fmla="*/ 9697 h 10000"/>
                    <a:gd name="connsiteX105" fmla="*/ 5979 w 10000"/>
                    <a:gd name="connsiteY105" fmla="*/ 10000 h 10000"/>
                    <a:gd name="connsiteX106" fmla="*/ 5979 w 10000"/>
                    <a:gd name="connsiteY106" fmla="*/ 9788 h 10000"/>
                    <a:gd name="connsiteX107" fmla="*/ 6400 w 10000"/>
                    <a:gd name="connsiteY107" fmla="*/ 9545 h 10000"/>
                    <a:gd name="connsiteX108" fmla="*/ 6442 w 10000"/>
                    <a:gd name="connsiteY108" fmla="*/ 9485 h 10000"/>
                    <a:gd name="connsiteX109" fmla="*/ 6547 w 10000"/>
                    <a:gd name="connsiteY109" fmla="*/ 9394 h 10000"/>
                    <a:gd name="connsiteX110" fmla="*/ 6653 w 10000"/>
                    <a:gd name="connsiteY110" fmla="*/ 9485 h 10000"/>
                    <a:gd name="connsiteX111" fmla="*/ 6863 w 10000"/>
                    <a:gd name="connsiteY111" fmla="*/ 9333 h 10000"/>
                    <a:gd name="connsiteX112" fmla="*/ 7137 w 10000"/>
                    <a:gd name="connsiteY112" fmla="*/ 9091 h 10000"/>
                    <a:gd name="connsiteX113" fmla="*/ 7389 w 10000"/>
                    <a:gd name="connsiteY113" fmla="*/ 8818 h 10000"/>
                    <a:gd name="connsiteX114" fmla="*/ 7495 w 10000"/>
                    <a:gd name="connsiteY114" fmla="*/ 8515 h 10000"/>
                    <a:gd name="connsiteX115" fmla="*/ 7642 w 10000"/>
                    <a:gd name="connsiteY115" fmla="*/ 8212 h 10000"/>
                    <a:gd name="connsiteX116" fmla="*/ 7811 w 10000"/>
                    <a:gd name="connsiteY116" fmla="*/ 7758 h 10000"/>
                    <a:gd name="connsiteX117" fmla="*/ 7811 w 10000"/>
                    <a:gd name="connsiteY117" fmla="*/ 7545 h 10000"/>
                    <a:gd name="connsiteX118" fmla="*/ 7747 w 10000"/>
                    <a:gd name="connsiteY118" fmla="*/ 7394 h 10000"/>
                    <a:gd name="connsiteX119" fmla="*/ 7811 w 10000"/>
                    <a:gd name="connsiteY119" fmla="*/ 7152 h 10000"/>
                    <a:gd name="connsiteX120" fmla="*/ 7747 w 10000"/>
                    <a:gd name="connsiteY120" fmla="*/ 6879 h 10000"/>
                    <a:gd name="connsiteX121" fmla="*/ 7495 w 10000"/>
                    <a:gd name="connsiteY121" fmla="*/ 6121 h 10000"/>
                    <a:gd name="connsiteX122" fmla="*/ 7537 w 10000"/>
                    <a:gd name="connsiteY122" fmla="*/ 6030 h 10000"/>
                    <a:gd name="connsiteX123" fmla="*/ 7747 w 10000"/>
                    <a:gd name="connsiteY123" fmla="*/ 5667 h 10000"/>
                    <a:gd name="connsiteX124" fmla="*/ 7916 w 10000"/>
                    <a:gd name="connsiteY124" fmla="*/ 5606 h 10000"/>
                    <a:gd name="connsiteX125" fmla="*/ 7937 w 10000"/>
                    <a:gd name="connsiteY125" fmla="*/ 5576 h 10000"/>
                    <a:gd name="connsiteX126" fmla="*/ 7937 w 10000"/>
                    <a:gd name="connsiteY126" fmla="*/ 5515 h 10000"/>
                    <a:gd name="connsiteX127" fmla="*/ 7916 w 10000"/>
                    <a:gd name="connsiteY127" fmla="*/ 5455 h 10000"/>
                    <a:gd name="connsiteX128" fmla="*/ 7642 w 10000"/>
                    <a:gd name="connsiteY128" fmla="*/ 5364 h 10000"/>
                    <a:gd name="connsiteX129" fmla="*/ 7495 w 10000"/>
                    <a:gd name="connsiteY129" fmla="*/ 5455 h 10000"/>
                    <a:gd name="connsiteX130" fmla="*/ 7389 w 10000"/>
                    <a:gd name="connsiteY130" fmla="*/ 5364 h 10000"/>
                    <a:gd name="connsiteX131" fmla="*/ 7284 w 10000"/>
                    <a:gd name="connsiteY131" fmla="*/ 5152 h 10000"/>
                    <a:gd name="connsiteX132" fmla="*/ 7179 w 10000"/>
                    <a:gd name="connsiteY132" fmla="*/ 5000 h 10000"/>
                    <a:gd name="connsiteX133" fmla="*/ 7432 w 10000"/>
                    <a:gd name="connsiteY133" fmla="*/ 4848 h 10000"/>
                    <a:gd name="connsiteX134" fmla="*/ 7600 w 10000"/>
                    <a:gd name="connsiteY134" fmla="*/ 4636 h 10000"/>
                    <a:gd name="connsiteX135" fmla="*/ 7853 w 10000"/>
                    <a:gd name="connsiteY135" fmla="*/ 4394 h 10000"/>
                    <a:gd name="connsiteX136" fmla="*/ 7958 w 10000"/>
                    <a:gd name="connsiteY136" fmla="*/ 4394 h 10000"/>
                    <a:gd name="connsiteX137" fmla="*/ 7811 w 10000"/>
                    <a:gd name="connsiteY137" fmla="*/ 4697 h 10000"/>
                    <a:gd name="connsiteX138" fmla="*/ 7916 w 10000"/>
                    <a:gd name="connsiteY138" fmla="*/ 4848 h 10000"/>
                    <a:gd name="connsiteX139" fmla="*/ 8021 w 10000"/>
                    <a:gd name="connsiteY139" fmla="*/ 4788 h 10000"/>
                    <a:gd name="connsiteX140" fmla="*/ 8274 w 10000"/>
                    <a:gd name="connsiteY140" fmla="*/ 4636 h 10000"/>
                    <a:gd name="connsiteX141" fmla="*/ 8337 w 10000"/>
                    <a:gd name="connsiteY141" fmla="*/ 4303 h 10000"/>
                    <a:gd name="connsiteX142" fmla="*/ 8484 w 10000"/>
                    <a:gd name="connsiteY142" fmla="*/ 4121 h 10000"/>
                    <a:gd name="connsiteX143" fmla="*/ 8632 w 10000"/>
                    <a:gd name="connsiteY143" fmla="*/ 4273 h 10000"/>
                    <a:gd name="connsiteX144" fmla="*/ 8611 w 10000"/>
                    <a:gd name="connsiteY144" fmla="*/ 3970 h 10000"/>
                    <a:gd name="connsiteX145" fmla="*/ 8821 w 10000"/>
                    <a:gd name="connsiteY145" fmla="*/ 3788 h 10000"/>
                    <a:gd name="connsiteX146" fmla="*/ 9095 w 10000"/>
                    <a:gd name="connsiteY146" fmla="*/ 3848 h 10000"/>
                    <a:gd name="connsiteX147" fmla="*/ 9221 w 10000"/>
                    <a:gd name="connsiteY147" fmla="*/ 3727 h 10000"/>
                    <a:gd name="connsiteX148" fmla="*/ 9368 w 10000"/>
                    <a:gd name="connsiteY148" fmla="*/ 3818 h 10000"/>
                    <a:gd name="connsiteX149" fmla="*/ 9474 w 10000"/>
                    <a:gd name="connsiteY149" fmla="*/ 3000 h 10000"/>
                    <a:gd name="connsiteX150" fmla="*/ 9726 w 10000"/>
                    <a:gd name="connsiteY150" fmla="*/ 2909 h 10000"/>
                    <a:gd name="connsiteX151" fmla="*/ 10000 w 10000"/>
                    <a:gd name="connsiteY151" fmla="*/ 1788 h 10000"/>
                    <a:gd name="connsiteX152" fmla="*/ 9368 w 10000"/>
                    <a:gd name="connsiteY152" fmla="*/ 17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000" h="10000">
                      <a:moveTo>
                        <a:pt x="9368" y="1788"/>
                      </a:moveTo>
                      <a:lnTo>
                        <a:pt x="9368" y="1788"/>
                      </a:lnTo>
                      <a:lnTo>
                        <a:pt x="9263" y="1485"/>
                      </a:lnTo>
                      <a:lnTo>
                        <a:pt x="8842" y="1333"/>
                      </a:lnTo>
                      <a:lnTo>
                        <a:pt x="8337" y="0"/>
                      </a:lnTo>
                      <a:lnTo>
                        <a:pt x="7853" y="0"/>
                      </a:lnTo>
                      <a:lnTo>
                        <a:pt x="7705" y="364"/>
                      </a:lnTo>
                      <a:cubicBezTo>
                        <a:pt x="7600" y="637"/>
                        <a:pt x="7494" y="909"/>
                        <a:pt x="7389" y="1182"/>
                      </a:cubicBezTo>
                      <a:lnTo>
                        <a:pt x="7074" y="1182"/>
                      </a:lnTo>
                      <a:cubicBezTo>
                        <a:pt x="7060" y="1232"/>
                        <a:pt x="7046" y="1283"/>
                        <a:pt x="7032" y="1333"/>
                      </a:cubicBezTo>
                      <a:lnTo>
                        <a:pt x="7032" y="1364"/>
                      </a:lnTo>
                      <a:lnTo>
                        <a:pt x="7053" y="1364"/>
                      </a:lnTo>
                      <a:lnTo>
                        <a:pt x="7074" y="1364"/>
                      </a:lnTo>
                      <a:lnTo>
                        <a:pt x="7074" y="1394"/>
                      </a:lnTo>
                      <a:lnTo>
                        <a:pt x="7095" y="1394"/>
                      </a:lnTo>
                      <a:lnTo>
                        <a:pt x="7116" y="1394"/>
                      </a:lnTo>
                      <a:lnTo>
                        <a:pt x="7116" y="1424"/>
                      </a:lnTo>
                      <a:lnTo>
                        <a:pt x="7137" y="1424"/>
                      </a:lnTo>
                      <a:lnTo>
                        <a:pt x="7116" y="1424"/>
                      </a:lnTo>
                      <a:lnTo>
                        <a:pt x="7116" y="1394"/>
                      </a:lnTo>
                      <a:lnTo>
                        <a:pt x="7095" y="1394"/>
                      </a:lnTo>
                      <a:lnTo>
                        <a:pt x="7074" y="1394"/>
                      </a:lnTo>
                      <a:lnTo>
                        <a:pt x="7074" y="1364"/>
                      </a:lnTo>
                      <a:cubicBezTo>
                        <a:pt x="7049" y="1404"/>
                        <a:pt x="6951" y="1530"/>
                        <a:pt x="6926" y="1636"/>
                      </a:cubicBezTo>
                      <a:lnTo>
                        <a:pt x="6926" y="2000"/>
                      </a:lnTo>
                      <a:lnTo>
                        <a:pt x="7389" y="2091"/>
                      </a:lnTo>
                      <a:cubicBezTo>
                        <a:pt x="7424" y="2192"/>
                        <a:pt x="7460" y="2293"/>
                        <a:pt x="7495" y="2394"/>
                      </a:cubicBezTo>
                      <a:lnTo>
                        <a:pt x="7032" y="2606"/>
                      </a:lnTo>
                      <a:lnTo>
                        <a:pt x="6653" y="2848"/>
                      </a:lnTo>
                      <a:lnTo>
                        <a:pt x="6295" y="3061"/>
                      </a:lnTo>
                      <a:cubicBezTo>
                        <a:pt x="6260" y="3233"/>
                        <a:pt x="6224" y="3404"/>
                        <a:pt x="6189" y="3576"/>
                      </a:cubicBezTo>
                      <a:lnTo>
                        <a:pt x="5621" y="3667"/>
                      </a:lnTo>
                      <a:lnTo>
                        <a:pt x="5053" y="4182"/>
                      </a:lnTo>
                      <a:lnTo>
                        <a:pt x="4526" y="3818"/>
                      </a:lnTo>
                      <a:lnTo>
                        <a:pt x="3895" y="3727"/>
                      </a:lnTo>
                      <a:lnTo>
                        <a:pt x="3432" y="3061"/>
                      </a:lnTo>
                      <a:lnTo>
                        <a:pt x="2758" y="2758"/>
                      </a:lnTo>
                      <a:cubicBezTo>
                        <a:pt x="2737" y="2505"/>
                        <a:pt x="2716" y="2253"/>
                        <a:pt x="2695" y="2000"/>
                      </a:cubicBezTo>
                      <a:lnTo>
                        <a:pt x="2379" y="1788"/>
                      </a:lnTo>
                      <a:cubicBezTo>
                        <a:pt x="2365" y="1768"/>
                        <a:pt x="2351" y="1747"/>
                        <a:pt x="2337" y="1727"/>
                      </a:cubicBezTo>
                      <a:cubicBezTo>
                        <a:pt x="2330" y="1737"/>
                        <a:pt x="2323" y="1748"/>
                        <a:pt x="2316" y="1758"/>
                      </a:cubicBezTo>
                      <a:lnTo>
                        <a:pt x="2295" y="1818"/>
                      </a:lnTo>
                      <a:lnTo>
                        <a:pt x="2295" y="1848"/>
                      </a:lnTo>
                      <a:lnTo>
                        <a:pt x="2295" y="1879"/>
                      </a:lnTo>
                      <a:lnTo>
                        <a:pt x="2295" y="1848"/>
                      </a:lnTo>
                      <a:lnTo>
                        <a:pt x="2295" y="1818"/>
                      </a:lnTo>
                      <a:cubicBezTo>
                        <a:pt x="2309" y="1788"/>
                        <a:pt x="2323" y="1757"/>
                        <a:pt x="2337" y="1727"/>
                      </a:cubicBezTo>
                      <a:cubicBezTo>
                        <a:pt x="2323" y="1697"/>
                        <a:pt x="2309" y="1666"/>
                        <a:pt x="2295" y="1636"/>
                      </a:cubicBezTo>
                      <a:lnTo>
                        <a:pt x="2189" y="1727"/>
                      </a:lnTo>
                      <a:lnTo>
                        <a:pt x="2189" y="1879"/>
                      </a:lnTo>
                      <a:lnTo>
                        <a:pt x="2189" y="1727"/>
                      </a:lnTo>
                      <a:lnTo>
                        <a:pt x="2021" y="1788"/>
                      </a:lnTo>
                      <a:lnTo>
                        <a:pt x="1916" y="2242"/>
                      </a:lnTo>
                      <a:lnTo>
                        <a:pt x="1495" y="2152"/>
                      </a:lnTo>
                      <a:cubicBezTo>
                        <a:pt x="1460" y="2404"/>
                        <a:pt x="1424" y="2657"/>
                        <a:pt x="1389" y="2909"/>
                      </a:cubicBezTo>
                      <a:lnTo>
                        <a:pt x="1032" y="3000"/>
                      </a:lnTo>
                      <a:cubicBezTo>
                        <a:pt x="997" y="3293"/>
                        <a:pt x="961" y="3586"/>
                        <a:pt x="926" y="3879"/>
                      </a:cubicBezTo>
                      <a:lnTo>
                        <a:pt x="716" y="4182"/>
                      </a:lnTo>
                      <a:lnTo>
                        <a:pt x="463" y="4485"/>
                      </a:lnTo>
                      <a:lnTo>
                        <a:pt x="42" y="4636"/>
                      </a:lnTo>
                      <a:lnTo>
                        <a:pt x="0" y="4939"/>
                      </a:lnTo>
                      <a:lnTo>
                        <a:pt x="105" y="5061"/>
                      </a:lnTo>
                      <a:cubicBezTo>
                        <a:pt x="119" y="5142"/>
                        <a:pt x="133" y="5222"/>
                        <a:pt x="147" y="5303"/>
                      </a:cubicBezTo>
                      <a:lnTo>
                        <a:pt x="42" y="5364"/>
                      </a:lnTo>
                      <a:lnTo>
                        <a:pt x="147" y="5515"/>
                      </a:lnTo>
                      <a:lnTo>
                        <a:pt x="316" y="5606"/>
                      </a:lnTo>
                      <a:lnTo>
                        <a:pt x="463" y="5909"/>
                      </a:lnTo>
                      <a:lnTo>
                        <a:pt x="674" y="5909"/>
                      </a:lnTo>
                      <a:lnTo>
                        <a:pt x="989" y="5909"/>
                      </a:lnTo>
                      <a:cubicBezTo>
                        <a:pt x="1003" y="5949"/>
                        <a:pt x="1018" y="5990"/>
                        <a:pt x="1032" y="6030"/>
                      </a:cubicBezTo>
                      <a:cubicBezTo>
                        <a:pt x="962" y="6182"/>
                        <a:pt x="891" y="6333"/>
                        <a:pt x="821" y="6485"/>
                      </a:cubicBezTo>
                      <a:cubicBezTo>
                        <a:pt x="842" y="6566"/>
                        <a:pt x="863" y="6646"/>
                        <a:pt x="884" y="6727"/>
                      </a:cubicBezTo>
                      <a:lnTo>
                        <a:pt x="779" y="6939"/>
                      </a:lnTo>
                      <a:lnTo>
                        <a:pt x="884" y="7242"/>
                      </a:lnTo>
                      <a:lnTo>
                        <a:pt x="1137" y="7394"/>
                      </a:lnTo>
                      <a:cubicBezTo>
                        <a:pt x="1123" y="7414"/>
                        <a:pt x="1109" y="7435"/>
                        <a:pt x="1095" y="7455"/>
                      </a:cubicBezTo>
                      <a:lnTo>
                        <a:pt x="1200" y="7455"/>
                      </a:lnTo>
                      <a:lnTo>
                        <a:pt x="1558" y="7697"/>
                      </a:lnTo>
                      <a:lnTo>
                        <a:pt x="1874" y="7909"/>
                      </a:lnTo>
                      <a:lnTo>
                        <a:pt x="2189" y="8000"/>
                      </a:lnTo>
                      <a:lnTo>
                        <a:pt x="2295" y="8121"/>
                      </a:lnTo>
                      <a:lnTo>
                        <a:pt x="2379" y="8121"/>
                      </a:lnTo>
                      <a:lnTo>
                        <a:pt x="2547" y="8273"/>
                      </a:lnTo>
                      <a:lnTo>
                        <a:pt x="2758" y="8273"/>
                      </a:lnTo>
                      <a:lnTo>
                        <a:pt x="2968" y="8273"/>
                      </a:lnTo>
                      <a:cubicBezTo>
                        <a:pt x="3017" y="8182"/>
                        <a:pt x="3067" y="8091"/>
                        <a:pt x="3116" y="8000"/>
                      </a:cubicBezTo>
                      <a:lnTo>
                        <a:pt x="3326" y="7758"/>
                      </a:lnTo>
                      <a:lnTo>
                        <a:pt x="3579" y="7758"/>
                      </a:lnTo>
                      <a:lnTo>
                        <a:pt x="3789" y="8000"/>
                      </a:lnTo>
                      <a:lnTo>
                        <a:pt x="3895" y="8000"/>
                      </a:lnTo>
                      <a:lnTo>
                        <a:pt x="4000" y="8061"/>
                      </a:lnTo>
                      <a:lnTo>
                        <a:pt x="4063" y="8424"/>
                      </a:lnTo>
                      <a:lnTo>
                        <a:pt x="3958" y="8879"/>
                      </a:lnTo>
                      <a:lnTo>
                        <a:pt x="3958" y="9030"/>
                      </a:lnTo>
                      <a:lnTo>
                        <a:pt x="4105" y="9091"/>
                      </a:lnTo>
                      <a:cubicBezTo>
                        <a:pt x="4140" y="9172"/>
                        <a:pt x="4176" y="9252"/>
                        <a:pt x="4211" y="9333"/>
                      </a:cubicBezTo>
                      <a:lnTo>
                        <a:pt x="4211" y="9485"/>
                      </a:lnTo>
                      <a:lnTo>
                        <a:pt x="4463" y="9636"/>
                      </a:lnTo>
                      <a:cubicBezTo>
                        <a:pt x="4449" y="9656"/>
                        <a:pt x="4435" y="9677"/>
                        <a:pt x="4421" y="9697"/>
                      </a:cubicBezTo>
                      <a:lnTo>
                        <a:pt x="4674" y="9636"/>
                      </a:lnTo>
                      <a:lnTo>
                        <a:pt x="4737" y="9333"/>
                      </a:lnTo>
                      <a:lnTo>
                        <a:pt x="5263" y="9333"/>
                      </a:lnTo>
                      <a:cubicBezTo>
                        <a:pt x="5326" y="9404"/>
                        <a:pt x="5390" y="9474"/>
                        <a:pt x="5453" y="9545"/>
                      </a:cubicBezTo>
                      <a:lnTo>
                        <a:pt x="5516" y="9788"/>
                      </a:lnTo>
                      <a:lnTo>
                        <a:pt x="5621" y="9697"/>
                      </a:lnTo>
                      <a:lnTo>
                        <a:pt x="5979" y="10000"/>
                      </a:lnTo>
                      <a:lnTo>
                        <a:pt x="5979" y="9788"/>
                      </a:lnTo>
                      <a:lnTo>
                        <a:pt x="6400" y="9545"/>
                      </a:lnTo>
                      <a:lnTo>
                        <a:pt x="6442" y="9485"/>
                      </a:lnTo>
                      <a:lnTo>
                        <a:pt x="6547" y="9394"/>
                      </a:lnTo>
                      <a:lnTo>
                        <a:pt x="6653" y="9485"/>
                      </a:lnTo>
                      <a:lnTo>
                        <a:pt x="6863" y="9333"/>
                      </a:lnTo>
                      <a:lnTo>
                        <a:pt x="7137" y="9091"/>
                      </a:lnTo>
                      <a:lnTo>
                        <a:pt x="7389" y="8818"/>
                      </a:lnTo>
                      <a:cubicBezTo>
                        <a:pt x="7424" y="8717"/>
                        <a:pt x="7460" y="8616"/>
                        <a:pt x="7495" y="8515"/>
                      </a:cubicBezTo>
                      <a:lnTo>
                        <a:pt x="7642" y="8212"/>
                      </a:lnTo>
                      <a:cubicBezTo>
                        <a:pt x="7698" y="8061"/>
                        <a:pt x="7755" y="7909"/>
                        <a:pt x="7811" y="7758"/>
                      </a:cubicBezTo>
                      <a:lnTo>
                        <a:pt x="7811" y="7545"/>
                      </a:lnTo>
                      <a:cubicBezTo>
                        <a:pt x="7790" y="7495"/>
                        <a:pt x="7768" y="7444"/>
                        <a:pt x="7747" y="7394"/>
                      </a:cubicBezTo>
                      <a:cubicBezTo>
                        <a:pt x="7768" y="7313"/>
                        <a:pt x="7790" y="7233"/>
                        <a:pt x="7811" y="7152"/>
                      </a:cubicBezTo>
                      <a:cubicBezTo>
                        <a:pt x="7790" y="7061"/>
                        <a:pt x="7768" y="6970"/>
                        <a:pt x="7747" y="6879"/>
                      </a:cubicBezTo>
                      <a:lnTo>
                        <a:pt x="7495" y="6121"/>
                      </a:lnTo>
                      <a:cubicBezTo>
                        <a:pt x="7509" y="6091"/>
                        <a:pt x="7523" y="6060"/>
                        <a:pt x="7537" y="6030"/>
                      </a:cubicBezTo>
                      <a:lnTo>
                        <a:pt x="7747" y="5667"/>
                      </a:lnTo>
                      <a:lnTo>
                        <a:pt x="7916" y="5606"/>
                      </a:lnTo>
                      <a:lnTo>
                        <a:pt x="7937" y="5576"/>
                      </a:lnTo>
                      <a:lnTo>
                        <a:pt x="7937" y="5515"/>
                      </a:lnTo>
                      <a:lnTo>
                        <a:pt x="7916" y="5455"/>
                      </a:lnTo>
                      <a:lnTo>
                        <a:pt x="7642" y="5364"/>
                      </a:lnTo>
                      <a:lnTo>
                        <a:pt x="7495" y="5455"/>
                      </a:lnTo>
                      <a:lnTo>
                        <a:pt x="7389" y="5364"/>
                      </a:lnTo>
                      <a:lnTo>
                        <a:pt x="7284" y="5152"/>
                      </a:lnTo>
                      <a:lnTo>
                        <a:pt x="7179" y="5000"/>
                      </a:lnTo>
                      <a:lnTo>
                        <a:pt x="7432" y="4848"/>
                      </a:lnTo>
                      <a:lnTo>
                        <a:pt x="7600" y="4636"/>
                      </a:lnTo>
                      <a:lnTo>
                        <a:pt x="7853" y="4394"/>
                      </a:lnTo>
                      <a:lnTo>
                        <a:pt x="7958" y="4394"/>
                      </a:lnTo>
                      <a:lnTo>
                        <a:pt x="7811" y="4697"/>
                      </a:lnTo>
                      <a:lnTo>
                        <a:pt x="7916" y="4848"/>
                      </a:lnTo>
                      <a:lnTo>
                        <a:pt x="8021" y="4788"/>
                      </a:lnTo>
                      <a:lnTo>
                        <a:pt x="8274" y="4636"/>
                      </a:lnTo>
                      <a:lnTo>
                        <a:pt x="8337" y="4303"/>
                      </a:lnTo>
                      <a:lnTo>
                        <a:pt x="8484" y="4121"/>
                      </a:lnTo>
                      <a:cubicBezTo>
                        <a:pt x="8533" y="4172"/>
                        <a:pt x="8583" y="4222"/>
                        <a:pt x="8632" y="4273"/>
                      </a:cubicBezTo>
                      <a:lnTo>
                        <a:pt x="8611" y="3970"/>
                      </a:lnTo>
                      <a:lnTo>
                        <a:pt x="8821" y="3788"/>
                      </a:lnTo>
                      <a:lnTo>
                        <a:pt x="9095" y="3848"/>
                      </a:lnTo>
                      <a:lnTo>
                        <a:pt x="9221" y="3727"/>
                      </a:lnTo>
                      <a:lnTo>
                        <a:pt x="9368" y="3818"/>
                      </a:lnTo>
                      <a:cubicBezTo>
                        <a:pt x="9403" y="3545"/>
                        <a:pt x="9439" y="3273"/>
                        <a:pt x="9474" y="3000"/>
                      </a:cubicBezTo>
                      <a:lnTo>
                        <a:pt x="9726" y="2909"/>
                      </a:lnTo>
                      <a:cubicBezTo>
                        <a:pt x="9817" y="2535"/>
                        <a:pt x="9909" y="2162"/>
                        <a:pt x="10000" y="1788"/>
                      </a:cubicBezTo>
                      <a:lnTo>
                        <a:pt x="9368" y="178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2" name="Freeform 161">
                  <a:extLst>
                    <a:ext uri="{FF2B5EF4-FFF2-40B4-BE49-F238E27FC236}">
                      <a16:creationId xmlns:a16="http://schemas.microsoft.com/office/drawing/2014/main" id="{9F03D992-FA84-FF00-CD40-AA5FD5573065}"/>
                    </a:ext>
                  </a:extLst>
                </p:cNvPr>
                <p:cNvSpPr>
                  <a:spLocks/>
                </p:cNvSpPr>
                <p:nvPr/>
              </p:nvSpPr>
              <p:spPr bwMode="auto">
                <a:xfrm>
                  <a:off x="7651979" y="4530540"/>
                  <a:ext cx="68462" cy="81509"/>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3" name="Freeform 162">
                  <a:extLst>
                    <a:ext uri="{FF2B5EF4-FFF2-40B4-BE49-F238E27FC236}">
                      <a16:creationId xmlns:a16="http://schemas.microsoft.com/office/drawing/2014/main" id="{ED9A8E93-D52E-499A-482A-78CCD30CBC57}"/>
                    </a:ext>
                  </a:extLst>
                </p:cNvPr>
                <p:cNvSpPr>
                  <a:spLocks/>
                </p:cNvSpPr>
                <p:nvPr/>
              </p:nvSpPr>
              <p:spPr bwMode="auto">
                <a:xfrm>
                  <a:off x="8633268" y="3908800"/>
                  <a:ext cx="64659" cy="6444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4" name="Freeform 163">
                  <a:extLst>
                    <a:ext uri="{FF2B5EF4-FFF2-40B4-BE49-F238E27FC236}">
                      <a16:creationId xmlns:a16="http://schemas.microsoft.com/office/drawing/2014/main" id="{380B9DCA-A84C-DECF-2FE8-2C065A8004E7}"/>
                    </a:ext>
                  </a:extLst>
                </p:cNvPr>
                <p:cNvSpPr>
                  <a:spLocks/>
                </p:cNvSpPr>
                <p:nvPr/>
              </p:nvSpPr>
              <p:spPr bwMode="auto">
                <a:xfrm>
                  <a:off x="8981283" y="3749574"/>
                  <a:ext cx="38034" cy="111838"/>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5" name="Freeform 164">
                  <a:extLst>
                    <a:ext uri="{FF2B5EF4-FFF2-40B4-BE49-F238E27FC236}">
                      <a16:creationId xmlns:a16="http://schemas.microsoft.com/office/drawing/2014/main" id="{4CDF956E-FC4D-7CA2-BA83-4C05529783C4}"/>
                    </a:ext>
                  </a:extLst>
                </p:cNvPr>
                <p:cNvSpPr>
                  <a:spLocks/>
                </p:cNvSpPr>
                <p:nvPr/>
              </p:nvSpPr>
              <p:spPr bwMode="auto">
                <a:xfrm>
                  <a:off x="9262738" y="3459555"/>
                  <a:ext cx="55151" cy="8340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6" name="Freeform 165">
                  <a:extLst>
                    <a:ext uri="{FF2B5EF4-FFF2-40B4-BE49-F238E27FC236}">
                      <a16:creationId xmlns:a16="http://schemas.microsoft.com/office/drawing/2014/main" id="{33CE2F27-E1CF-D773-0920-1254FD6A80E0}"/>
                    </a:ext>
                  </a:extLst>
                </p:cNvPr>
                <p:cNvSpPr>
                  <a:spLocks/>
                </p:cNvSpPr>
                <p:nvPr/>
              </p:nvSpPr>
              <p:spPr bwMode="auto">
                <a:xfrm>
                  <a:off x="9329299" y="3031161"/>
                  <a:ext cx="412673" cy="4473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7" name="Freeform 166">
                  <a:extLst>
                    <a:ext uri="{FF2B5EF4-FFF2-40B4-BE49-F238E27FC236}">
                      <a16:creationId xmlns:a16="http://schemas.microsoft.com/office/drawing/2014/main" id="{1142CD5A-786A-01B4-F3DA-E5B67EF07740}"/>
                    </a:ext>
                  </a:extLst>
                </p:cNvPr>
                <p:cNvSpPr>
                  <a:spLocks/>
                </p:cNvSpPr>
                <p:nvPr/>
              </p:nvSpPr>
              <p:spPr bwMode="auto">
                <a:xfrm>
                  <a:off x="9620262" y="2619826"/>
                  <a:ext cx="74168" cy="36584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8" name="Freeform 167">
                  <a:extLst>
                    <a:ext uri="{FF2B5EF4-FFF2-40B4-BE49-F238E27FC236}">
                      <a16:creationId xmlns:a16="http://schemas.microsoft.com/office/drawing/2014/main" id="{3E40E000-5488-0D59-326B-9064DAC8BCEE}"/>
                    </a:ext>
                  </a:extLst>
                </p:cNvPr>
                <p:cNvSpPr>
                  <a:spLocks/>
                </p:cNvSpPr>
                <p:nvPr/>
              </p:nvSpPr>
              <p:spPr bwMode="auto">
                <a:xfrm>
                  <a:off x="8960365" y="3963772"/>
                  <a:ext cx="169253" cy="23315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49" name="Freeform 168">
                  <a:extLst>
                    <a:ext uri="{FF2B5EF4-FFF2-40B4-BE49-F238E27FC236}">
                      <a16:creationId xmlns:a16="http://schemas.microsoft.com/office/drawing/2014/main" id="{1B4F4AB8-4270-AFC0-4824-BD46913DCD4B}"/>
                    </a:ext>
                  </a:extLst>
                </p:cNvPr>
                <p:cNvSpPr>
                  <a:spLocks/>
                </p:cNvSpPr>
                <p:nvPr/>
              </p:nvSpPr>
              <p:spPr bwMode="auto">
                <a:xfrm>
                  <a:off x="9028827" y="4234835"/>
                  <a:ext cx="138825" cy="109942"/>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0" name="Freeform 169">
                  <a:extLst>
                    <a:ext uri="{FF2B5EF4-FFF2-40B4-BE49-F238E27FC236}">
                      <a16:creationId xmlns:a16="http://schemas.microsoft.com/office/drawing/2014/main" id="{213FE662-EC49-129D-EF4A-E60AA1DDB5B1}"/>
                    </a:ext>
                  </a:extLst>
                </p:cNvPr>
                <p:cNvSpPr>
                  <a:spLocks/>
                </p:cNvSpPr>
                <p:nvPr/>
              </p:nvSpPr>
              <p:spPr bwMode="auto">
                <a:xfrm>
                  <a:off x="8019011" y="2714603"/>
                  <a:ext cx="931845" cy="46630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1" name="Line 449">
                  <a:extLst>
                    <a:ext uri="{FF2B5EF4-FFF2-40B4-BE49-F238E27FC236}">
                      <a16:creationId xmlns:a16="http://schemas.microsoft.com/office/drawing/2014/main" id="{3CE91009-EB41-2919-C6F3-8ACDEFF7B19B}"/>
                    </a:ext>
                  </a:extLst>
                </p:cNvPr>
                <p:cNvSpPr>
                  <a:spLocks noChangeShapeType="1"/>
                </p:cNvSpPr>
                <p:nvPr/>
              </p:nvSpPr>
              <p:spPr bwMode="auto">
                <a:xfrm>
                  <a:off x="8914723" y="3984622"/>
                  <a:ext cx="0" cy="0"/>
                </a:xfrm>
                <a:prstGeom prst="line">
                  <a:avLst/>
                </a:pr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2" name="Freeform 171">
                  <a:extLst>
                    <a:ext uri="{FF2B5EF4-FFF2-40B4-BE49-F238E27FC236}">
                      <a16:creationId xmlns:a16="http://schemas.microsoft.com/office/drawing/2014/main" id="{A90A5B05-ACB1-0605-D755-0448A5859C67}"/>
                    </a:ext>
                  </a:extLst>
                </p:cNvPr>
                <p:cNvSpPr>
                  <a:spLocks/>
                </p:cNvSpPr>
                <p:nvPr/>
              </p:nvSpPr>
              <p:spPr bwMode="auto">
                <a:xfrm>
                  <a:off x="9093485" y="3131624"/>
                  <a:ext cx="148334" cy="185764"/>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3" name="Freeform 172">
                  <a:extLst>
                    <a:ext uri="{FF2B5EF4-FFF2-40B4-BE49-F238E27FC236}">
                      <a16:creationId xmlns:a16="http://schemas.microsoft.com/office/drawing/2014/main" id="{24B9B004-5C52-067E-2773-7F3E67A4CE4D}"/>
                    </a:ext>
                  </a:extLst>
                </p:cNvPr>
                <p:cNvSpPr>
                  <a:spLocks/>
                </p:cNvSpPr>
                <p:nvPr/>
              </p:nvSpPr>
              <p:spPr bwMode="auto">
                <a:xfrm>
                  <a:off x="9150537" y="3298433"/>
                  <a:ext cx="102693" cy="125106"/>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4" name="Freeform 173">
                  <a:extLst>
                    <a:ext uri="{FF2B5EF4-FFF2-40B4-BE49-F238E27FC236}">
                      <a16:creationId xmlns:a16="http://schemas.microsoft.com/office/drawing/2014/main" id="{665E8223-9791-E956-833E-1E8BB28BD803}"/>
                    </a:ext>
                  </a:extLst>
                </p:cNvPr>
                <p:cNvSpPr>
                  <a:spLocks/>
                </p:cNvSpPr>
                <p:nvPr/>
              </p:nvSpPr>
              <p:spPr bwMode="auto">
                <a:xfrm>
                  <a:off x="3498614" y="5368374"/>
                  <a:ext cx="152138" cy="199033"/>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5" name="Freeform 174">
                  <a:extLst>
                    <a:ext uri="{FF2B5EF4-FFF2-40B4-BE49-F238E27FC236}">
                      <a16:creationId xmlns:a16="http://schemas.microsoft.com/office/drawing/2014/main" id="{C397B06A-8F14-74D8-FEA9-7A1D0D27F769}"/>
                    </a:ext>
                  </a:extLst>
                </p:cNvPr>
                <p:cNvSpPr>
                  <a:spLocks/>
                </p:cNvSpPr>
                <p:nvPr/>
              </p:nvSpPr>
              <p:spPr bwMode="auto">
                <a:xfrm>
                  <a:off x="2842518" y="4543810"/>
                  <a:ext cx="384148" cy="46820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6" name="Freeform 175">
                  <a:extLst>
                    <a:ext uri="{FF2B5EF4-FFF2-40B4-BE49-F238E27FC236}">
                      <a16:creationId xmlns:a16="http://schemas.microsoft.com/office/drawing/2014/main" id="{D3116A2C-0B25-23AA-53DA-68E1920E572C}"/>
                    </a:ext>
                  </a:extLst>
                </p:cNvPr>
                <p:cNvSpPr>
                  <a:spLocks/>
                </p:cNvSpPr>
                <p:nvPr/>
              </p:nvSpPr>
              <p:spPr bwMode="auto">
                <a:xfrm>
                  <a:off x="3087841" y="4395957"/>
                  <a:ext cx="1059260" cy="1088046"/>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7" name="Freeform 176">
                  <a:extLst>
                    <a:ext uri="{FF2B5EF4-FFF2-40B4-BE49-F238E27FC236}">
                      <a16:creationId xmlns:a16="http://schemas.microsoft.com/office/drawing/2014/main" id="{B48631A0-5476-E607-52BD-FBFC0013D314}"/>
                    </a:ext>
                  </a:extLst>
                </p:cNvPr>
                <p:cNvSpPr>
                  <a:spLocks/>
                </p:cNvSpPr>
                <p:nvPr/>
              </p:nvSpPr>
              <p:spPr bwMode="auto">
                <a:xfrm>
                  <a:off x="3072627" y="5114370"/>
                  <a:ext cx="566714" cy="1131644"/>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8" name="Freeform 177">
                  <a:extLst>
                    <a:ext uri="{FF2B5EF4-FFF2-40B4-BE49-F238E27FC236}">
                      <a16:creationId xmlns:a16="http://schemas.microsoft.com/office/drawing/2014/main" id="{1CD00FE8-D4D5-081A-A059-19632751A810}"/>
                    </a:ext>
                  </a:extLst>
                </p:cNvPr>
                <p:cNvSpPr>
                  <a:spLocks/>
                </p:cNvSpPr>
                <p:nvPr/>
              </p:nvSpPr>
              <p:spPr bwMode="auto">
                <a:xfrm>
                  <a:off x="2996558" y="4994951"/>
                  <a:ext cx="290963" cy="1408393"/>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59" name="Freeform 178">
                  <a:extLst>
                    <a:ext uri="{FF2B5EF4-FFF2-40B4-BE49-F238E27FC236}">
                      <a16:creationId xmlns:a16="http://schemas.microsoft.com/office/drawing/2014/main" id="{A2E8BD61-BB52-8153-1488-E2526ADC1ADF}"/>
                    </a:ext>
                  </a:extLst>
                </p:cNvPr>
                <p:cNvSpPr>
                  <a:spLocks/>
                </p:cNvSpPr>
                <p:nvPr/>
              </p:nvSpPr>
              <p:spPr bwMode="auto">
                <a:xfrm>
                  <a:off x="3380707" y="5057503"/>
                  <a:ext cx="239617" cy="223675"/>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0" name="Freeform 179">
                  <a:extLst>
                    <a:ext uri="{FF2B5EF4-FFF2-40B4-BE49-F238E27FC236}">
                      <a16:creationId xmlns:a16="http://schemas.microsoft.com/office/drawing/2014/main" id="{F0AE4506-8026-AC48-F326-3338AD9C9276}"/>
                    </a:ext>
                  </a:extLst>
                </p:cNvPr>
                <p:cNvSpPr>
                  <a:spLocks/>
                </p:cNvSpPr>
                <p:nvPr/>
              </p:nvSpPr>
              <p:spPr bwMode="auto">
                <a:xfrm>
                  <a:off x="3196239" y="4809187"/>
                  <a:ext cx="319490" cy="34309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1" name="Freeform 180">
                  <a:extLst>
                    <a:ext uri="{FF2B5EF4-FFF2-40B4-BE49-F238E27FC236}">
                      <a16:creationId xmlns:a16="http://schemas.microsoft.com/office/drawing/2014/main" id="{BADFEF80-BDDE-D942-CCAA-38F63B8C1544}"/>
                    </a:ext>
                  </a:extLst>
                </p:cNvPr>
                <p:cNvSpPr>
                  <a:spLocks/>
                </p:cNvSpPr>
                <p:nvPr/>
              </p:nvSpPr>
              <p:spPr bwMode="auto">
                <a:xfrm>
                  <a:off x="3420642" y="4289806"/>
                  <a:ext cx="140728" cy="21419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2" name="Freeform 181">
                  <a:extLst>
                    <a:ext uri="{FF2B5EF4-FFF2-40B4-BE49-F238E27FC236}">
                      <a16:creationId xmlns:a16="http://schemas.microsoft.com/office/drawing/2014/main" id="{79F436DB-1E69-50E9-1142-534FF1C04DE3}"/>
                    </a:ext>
                  </a:extLst>
                </p:cNvPr>
                <p:cNvSpPr>
                  <a:spLocks/>
                </p:cNvSpPr>
                <p:nvPr/>
              </p:nvSpPr>
              <p:spPr bwMode="auto">
                <a:xfrm>
                  <a:off x="3639341" y="4365628"/>
                  <a:ext cx="91283" cy="111837"/>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3" name="Freeform 182">
                  <a:extLst>
                    <a:ext uri="{FF2B5EF4-FFF2-40B4-BE49-F238E27FC236}">
                      <a16:creationId xmlns:a16="http://schemas.microsoft.com/office/drawing/2014/main" id="{A825B516-EFBF-7F3B-5202-0D54CD1B8107}"/>
                    </a:ext>
                  </a:extLst>
                </p:cNvPr>
                <p:cNvSpPr>
                  <a:spLocks/>
                </p:cNvSpPr>
                <p:nvPr/>
              </p:nvSpPr>
              <p:spPr bwMode="auto">
                <a:xfrm>
                  <a:off x="3527139" y="4361837"/>
                  <a:ext cx="116006" cy="130792"/>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4" name="Freeform 183">
                  <a:extLst>
                    <a:ext uri="{FF2B5EF4-FFF2-40B4-BE49-F238E27FC236}">
                      <a16:creationId xmlns:a16="http://schemas.microsoft.com/office/drawing/2014/main" id="{7C6B9B33-4730-990D-CB83-6C4A14ECECCE}"/>
                    </a:ext>
                  </a:extLst>
                </p:cNvPr>
                <p:cNvSpPr>
                  <a:spLocks/>
                </p:cNvSpPr>
                <p:nvPr/>
              </p:nvSpPr>
              <p:spPr bwMode="auto">
                <a:xfrm>
                  <a:off x="3091645" y="4189341"/>
                  <a:ext cx="399362" cy="335513"/>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5" name="Freeform 184">
                  <a:extLst>
                    <a:ext uri="{FF2B5EF4-FFF2-40B4-BE49-F238E27FC236}">
                      <a16:creationId xmlns:a16="http://schemas.microsoft.com/office/drawing/2014/main" id="{0F930623-D068-FB64-CE81-5F778191AD81}"/>
                    </a:ext>
                  </a:extLst>
                </p:cNvPr>
                <p:cNvSpPr>
                  <a:spLocks/>
                </p:cNvSpPr>
                <p:nvPr/>
              </p:nvSpPr>
              <p:spPr bwMode="auto">
                <a:xfrm>
                  <a:off x="2865339" y="4486943"/>
                  <a:ext cx="161647" cy="178182"/>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6" name="Freeform 185">
                  <a:extLst>
                    <a:ext uri="{FF2B5EF4-FFF2-40B4-BE49-F238E27FC236}">
                      <a16:creationId xmlns:a16="http://schemas.microsoft.com/office/drawing/2014/main" id="{2799A80D-66AC-6FF8-B300-CDD3B68AFE2C}"/>
                    </a:ext>
                  </a:extLst>
                </p:cNvPr>
                <p:cNvSpPr>
                  <a:spLocks/>
                </p:cNvSpPr>
                <p:nvPr/>
              </p:nvSpPr>
              <p:spPr bwMode="auto">
                <a:xfrm>
                  <a:off x="5700810" y="2504198"/>
                  <a:ext cx="58953" cy="115628"/>
                </a:xfrm>
                <a:custGeom>
                  <a:avLst/>
                  <a:gdLst>
                    <a:gd name="T0" fmla="*/ 1 w 429209"/>
                    <a:gd name="T1" fmla="*/ 16 h 839755"/>
                    <a:gd name="T2" fmla="*/ 1 w 429209"/>
                    <a:gd name="T3" fmla="*/ 11 h 839755"/>
                    <a:gd name="T4" fmla="*/ 0 w 429209"/>
                    <a:gd name="T5" fmla="*/ 11 h 839755"/>
                    <a:gd name="T6" fmla="*/ 2 w 429209"/>
                    <a:gd name="T7" fmla="*/ 3 h 839755"/>
                    <a:gd name="T8" fmla="*/ 5 w 429209"/>
                    <a:gd name="T9" fmla="*/ 3 h 839755"/>
                    <a:gd name="T10" fmla="*/ 8 w 429209"/>
                    <a:gd name="T11" fmla="*/ 0 h 839755"/>
                    <a:gd name="T12" fmla="*/ 8 w 429209"/>
                    <a:gd name="T13" fmla="*/ 5 h 839755"/>
                    <a:gd name="T14" fmla="*/ 8 w 429209"/>
                    <a:gd name="T15" fmla="*/ 8 h 839755"/>
                    <a:gd name="T16" fmla="*/ 4 w 429209"/>
                    <a:gd name="T17" fmla="*/ 13 h 839755"/>
                    <a:gd name="T18" fmla="*/ 4 w 429209"/>
                    <a:gd name="T19" fmla="*/ 17 h 839755"/>
                    <a:gd name="T20" fmla="*/ 2 w 429209"/>
                    <a:gd name="T21" fmla="*/ 16 h 839755"/>
                    <a:gd name="T22" fmla="*/ 1 w 429209"/>
                    <a:gd name="T23" fmla="*/ 16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7" name="Freeform 186">
                  <a:extLst>
                    <a:ext uri="{FF2B5EF4-FFF2-40B4-BE49-F238E27FC236}">
                      <a16:creationId xmlns:a16="http://schemas.microsoft.com/office/drawing/2014/main" id="{2A2C811C-39CE-0B47-AEAC-812FE1FB6375}"/>
                    </a:ext>
                  </a:extLst>
                </p:cNvPr>
                <p:cNvSpPr>
                  <a:spLocks/>
                </p:cNvSpPr>
                <p:nvPr/>
              </p:nvSpPr>
              <p:spPr bwMode="auto">
                <a:xfrm>
                  <a:off x="7212680" y="3323076"/>
                  <a:ext cx="524876" cy="498529"/>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8" name="Freeform 187">
                  <a:extLst>
                    <a:ext uri="{FF2B5EF4-FFF2-40B4-BE49-F238E27FC236}">
                      <a16:creationId xmlns:a16="http://schemas.microsoft.com/office/drawing/2014/main" id="{906FC83F-3884-E01D-7A9C-E5D7C9FB8ACC}"/>
                    </a:ext>
                  </a:extLst>
                </p:cNvPr>
                <p:cNvSpPr>
                  <a:spLocks/>
                </p:cNvSpPr>
                <p:nvPr/>
              </p:nvSpPr>
              <p:spPr bwMode="auto">
                <a:xfrm>
                  <a:off x="7505545" y="3328762"/>
                  <a:ext cx="874793" cy="1063404"/>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69" name="Freeform 188">
                  <a:extLst>
                    <a:ext uri="{FF2B5EF4-FFF2-40B4-BE49-F238E27FC236}">
                      <a16:creationId xmlns:a16="http://schemas.microsoft.com/office/drawing/2014/main" id="{690649F1-504D-C6EC-C29A-9B73916D9F30}"/>
                    </a:ext>
                  </a:extLst>
                </p:cNvPr>
                <p:cNvSpPr>
                  <a:spLocks/>
                </p:cNvSpPr>
                <p:nvPr/>
              </p:nvSpPr>
              <p:spPr bwMode="auto">
                <a:xfrm>
                  <a:off x="7191761" y="3290851"/>
                  <a:ext cx="424084" cy="327931"/>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0" name="Freeform 189">
                  <a:extLst>
                    <a:ext uri="{FF2B5EF4-FFF2-40B4-BE49-F238E27FC236}">
                      <a16:creationId xmlns:a16="http://schemas.microsoft.com/office/drawing/2014/main" id="{0069E596-07AB-D51F-3CA9-9330321EEDEB}"/>
                    </a:ext>
                  </a:extLst>
                </p:cNvPr>
                <p:cNvSpPr>
                  <a:spLocks/>
                </p:cNvSpPr>
                <p:nvPr/>
              </p:nvSpPr>
              <p:spPr bwMode="auto">
                <a:xfrm>
                  <a:off x="8144524" y="3779903"/>
                  <a:ext cx="135023" cy="1649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1" name="Freeform 190">
                  <a:extLst>
                    <a:ext uri="{FF2B5EF4-FFF2-40B4-BE49-F238E27FC236}">
                      <a16:creationId xmlns:a16="http://schemas.microsoft.com/office/drawing/2014/main" id="{983713C6-7809-337F-5ABC-6E45289C0D03}"/>
                    </a:ext>
                  </a:extLst>
                </p:cNvPr>
                <p:cNvSpPr>
                  <a:spLocks/>
                </p:cNvSpPr>
                <p:nvPr/>
              </p:nvSpPr>
              <p:spPr bwMode="auto">
                <a:xfrm>
                  <a:off x="7853561" y="3561915"/>
                  <a:ext cx="256732" cy="144062"/>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2" name="Freeform 191">
                  <a:extLst>
                    <a:ext uri="{FF2B5EF4-FFF2-40B4-BE49-F238E27FC236}">
                      <a16:creationId xmlns:a16="http://schemas.microsoft.com/office/drawing/2014/main" id="{EFB201D8-3D9F-63F5-30CB-15B68CED1135}"/>
                    </a:ext>
                  </a:extLst>
                </p:cNvPr>
                <p:cNvSpPr>
                  <a:spLocks/>
                </p:cNvSpPr>
                <p:nvPr/>
              </p:nvSpPr>
              <p:spPr bwMode="auto">
                <a:xfrm>
                  <a:off x="8270038" y="3724932"/>
                  <a:ext cx="323293" cy="583829"/>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3" name="Freeform 192">
                  <a:extLst>
                    <a:ext uri="{FF2B5EF4-FFF2-40B4-BE49-F238E27FC236}">
                      <a16:creationId xmlns:a16="http://schemas.microsoft.com/office/drawing/2014/main" id="{C936EC88-13A5-48E8-36EE-040145AF4191}"/>
                    </a:ext>
                  </a:extLst>
                </p:cNvPr>
                <p:cNvSpPr>
                  <a:spLocks/>
                </p:cNvSpPr>
                <p:nvPr/>
              </p:nvSpPr>
              <p:spPr bwMode="auto">
                <a:xfrm>
                  <a:off x="8135016" y="3645319"/>
                  <a:ext cx="106497" cy="5876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4" name="Freeform 193">
                  <a:extLst>
                    <a:ext uri="{FF2B5EF4-FFF2-40B4-BE49-F238E27FC236}">
                      <a16:creationId xmlns:a16="http://schemas.microsoft.com/office/drawing/2014/main" id="{7E6ADF65-3019-671C-B425-CC542B32D38A}"/>
                    </a:ext>
                  </a:extLst>
                </p:cNvPr>
                <p:cNvSpPr>
                  <a:spLocks/>
                </p:cNvSpPr>
                <p:nvPr/>
              </p:nvSpPr>
              <p:spPr bwMode="auto">
                <a:xfrm>
                  <a:off x="8541985" y="4413016"/>
                  <a:ext cx="154039" cy="176287"/>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5" name="Freeform 194">
                  <a:extLst>
                    <a:ext uri="{FF2B5EF4-FFF2-40B4-BE49-F238E27FC236}">
                      <a16:creationId xmlns:a16="http://schemas.microsoft.com/office/drawing/2014/main" id="{81D1B8DC-8D40-82A3-A12C-62F55CBBF25F}"/>
                    </a:ext>
                  </a:extLst>
                </p:cNvPr>
                <p:cNvSpPr>
                  <a:spLocks/>
                </p:cNvSpPr>
                <p:nvPr/>
              </p:nvSpPr>
              <p:spPr bwMode="auto">
                <a:xfrm>
                  <a:off x="8583823" y="3867098"/>
                  <a:ext cx="239617" cy="468201"/>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6" name="Freeform 195">
                  <a:extLst>
                    <a:ext uri="{FF2B5EF4-FFF2-40B4-BE49-F238E27FC236}">
                      <a16:creationId xmlns:a16="http://schemas.microsoft.com/office/drawing/2014/main" id="{D5450AD3-BC14-A3DA-EE4B-2C1C59245DE1}"/>
                    </a:ext>
                  </a:extLst>
                </p:cNvPr>
                <p:cNvSpPr>
                  <a:spLocks/>
                </p:cNvSpPr>
                <p:nvPr/>
              </p:nvSpPr>
              <p:spPr bwMode="auto">
                <a:xfrm>
                  <a:off x="8429783" y="3944816"/>
                  <a:ext cx="266241" cy="477679"/>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7" name="Freeform 196">
                  <a:extLst>
                    <a:ext uri="{FF2B5EF4-FFF2-40B4-BE49-F238E27FC236}">
                      <a16:creationId xmlns:a16="http://schemas.microsoft.com/office/drawing/2014/main" id="{CFFBFE8A-3361-DF69-CF01-2A9A30351DC9}"/>
                    </a:ext>
                  </a:extLst>
                </p:cNvPr>
                <p:cNvSpPr>
                  <a:spLocks/>
                </p:cNvSpPr>
                <p:nvPr/>
              </p:nvSpPr>
              <p:spPr bwMode="auto">
                <a:xfrm>
                  <a:off x="8509655" y="3897427"/>
                  <a:ext cx="252930" cy="274855"/>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sp>
              <p:nvSpPr>
                <p:cNvPr id="378" name="Freeform 197">
                  <a:extLst>
                    <a:ext uri="{FF2B5EF4-FFF2-40B4-BE49-F238E27FC236}">
                      <a16:creationId xmlns:a16="http://schemas.microsoft.com/office/drawing/2014/main" id="{172E54FE-5036-D343-B0B7-AC406EAD9EFE}"/>
                    </a:ext>
                  </a:extLst>
                </p:cNvPr>
                <p:cNvSpPr>
                  <a:spLocks/>
                </p:cNvSpPr>
                <p:nvPr/>
              </p:nvSpPr>
              <p:spPr bwMode="auto">
                <a:xfrm>
                  <a:off x="8585724" y="4153327"/>
                  <a:ext cx="176861" cy="140271"/>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3175" cap="flat" cmpd="sng">
                  <a:solidFill>
                    <a:schemeClr val="bg1">
                      <a:lumMod val="75000"/>
                    </a:schemeClr>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Arial"/>
                    <a:ea typeface="ＭＳ Ｐゴシック" pitchFamily="34" charset="-128"/>
                    <a:cs typeface="Calibri" panose="020F0502020204030204" pitchFamily="34" charset="0"/>
                  </a:endParaRPr>
                </a:p>
              </p:txBody>
            </p:sp>
          </p:grpSp>
          <p:sp>
            <p:nvSpPr>
              <p:cNvPr id="201" name="Rectangle 200">
                <a:extLst>
                  <a:ext uri="{FF2B5EF4-FFF2-40B4-BE49-F238E27FC236}">
                    <a16:creationId xmlns:a16="http://schemas.microsoft.com/office/drawing/2014/main" id="{C1F24F59-534A-97E4-0735-A58EA6D02319}"/>
                  </a:ext>
                </a:extLst>
              </p:cNvPr>
              <p:cNvSpPr/>
              <p:nvPr/>
            </p:nvSpPr>
            <p:spPr>
              <a:xfrm>
                <a:off x="139895" y="3888582"/>
                <a:ext cx="5633341" cy="55380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Global </a:t>
                </a: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isostatic graphite market </a:t>
                </a:r>
                <a:r>
                  <a:rPr kumimoji="0" lang="en-IN" sz="1400" b="1" i="0" u="none" strike="noStrike" kern="1200" cap="none" spc="0" normalizeH="0" baseline="0" noProof="0" dirty="0">
                    <a:ln>
                      <a:noFill/>
                    </a:ln>
                    <a:solidFill>
                      <a:schemeClr val="tx2">
                        <a:lumMod val="75000"/>
                      </a:schemeClr>
                    </a:solidFill>
                    <a:effectLst/>
                    <a:uLnTx/>
                    <a:uFillTx/>
                    <a:latin typeface="Arial"/>
                    <a:ea typeface="+mn-ea"/>
                    <a:cs typeface="Calibri" panose="020F0502020204030204" pitchFamily="34" charset="0"/>
                  </a:rPr>
                  <a:t>by geography 2022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2">
                        <a:lumMod val="75000"/>
                      </a:schemeClr>
                    </a:solidFill>
                    <a:effectLst/>
                    <a:uLnTx/>
                    <a:uFillTx/>
                    <a:latin typeface="Arial"/>
                    <a:ea typeface="+mn-ea"/>
                    <a:cs typeface="Calibri" panose="020F0502020204030204" pitchFamily="34" charset="0"/>
                  </a:rPr>
                  <a:t>(Base: US$2.0 billion)</a:t>
                </a:r>
              </a:p>
            </p:txBody>
          </p:sp>
        </p:grpSp>
        <p:sp>
          <p:nvSpPr>
            <p:cNvPr id="208" name="Rectangle 207">
              <a:extLst>
                <a:ext uri="{FF2B5EF4-FFF2-40B4-BE49-F238E27FC236}">
                  <a16:creationId xmlns:a16="http://schemas.microsoft.com/office/drawing/2014/main" id="{F3FF6C59-2162-E43B-DF45-DB92B3E821D7}"/>
                </a:ext>
              </a:extLst>
            </p:cNvPr>
            <p:cNvSpPr/>
            <p:nvPr/>
          </p:nvSpPr>
          <p:spPr>
            <a:xfrm>
              <a:off x="4558033" y="5531971"/>
              <a:ext cx="825264" cy="251817"/>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Arial"/>
                </a:rPr>
                <a:t>APAC</a:t>
              </a:r>
            </a:p>
          </p:txBody>
        </p:sp>
        <p:sp>
          <p:nvSpPr>
            <p:cNvPr id="209" name="Rectangle 208">
              <a:extLst>
                <a:ext uri="{FF2B5EF4-FFF2-40B4-BE49-F238E27FC236}">
                  <a16:creationId xmlns:a16="http://schemas.microsoft.com/office/drawing/2014/main" id="{17F2C396-EB92-F210-1987-E503151A2D0D}"/>
                </a:ext>
              </a:extLst>
            </p:cNvPr>
            <p:cNvSpPr/>
            <p:nvPr/>
          </p:nvSpPr>
          <p:spPr>
            <a:xfrm>
              <a:off x="3058321" y="5107837"/>
              <a:ext cx="825264" cy="250952"/>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Arial"/>
                </a:rPr>
                <a:t>Europe</a:t>
              </a:r>
            </a:p>
          </p:txBody>
        </p:sp>
        <p:sp>
          <p:nvSpPr>
            <p:cNvPr id="210" name="Oval 209">
              <a:extLst>
                <a:ext uri="{FF2B5EF4-FFF2-40B4-BE49-F238E27FC236}">
                  <a16:creationId xmlns:a16="http://schemas.microsoft.com/office/drawing/2014/main" id="{B7398BC3-9BA7-117C-DE19-416A6CD1979E}"/>
                </a:ext>
              </a:extLst>
            </p:cNvPr>
            <p:cNvSpPr/>
            <p:nvPr/>
          </p:nvSpPr>
          <p:spPr>
            <a:xfrm>
              <a:off x="1093278" y="4942723"/>
              <a:ext cx="774497" cy="299322"/>
            </a:xfrm>
            <a:prstGeom prst="ellipse">
              <a:avLst/>
            </a:prstGeom>
            <a:solidFill>
              <a:srgbClr val="008080"/>
            </a:solidFill>
            <a:ln>
              <a:solidFill>
                <a:schemeClr val="bg1">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14%</a:t>
              </a:r>
            </a:p>
          </p:txBody>
        </p:sp>
        <p:sp>
          <p:nvSpPr>
            <p:cNvPr id="211" name="Rectangle 210">
              <a:extLst>
                <a:ext uri="{FF2B5EF4-FFF2-40B4-BE49-F238E27FC236}">
                  <a16:creationId xmlns:a16="http://schemas.microsoft.com/office/drawing/2014/main" id="{81996979-94FB-FC9D-A290-09D24BC87185}"/>
                </a:ext>
              </a:extLst>
            </p:cNvPr>
            <p:cNvSpPr/>
            <p:nvPr/>
          </p:nvSpPr>
          <p:spPr>
            <a:xfrm>
              <a:off x="980726" y="5226326"/>
              <a:ext cx="1177137" cy="418253"/>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Arial"/>
                </a:rPr>
                <a:t>North America</a:t>
              </a:r>
            </a:p>
          </p:txBody>
        </p:sp>
        <p:sp>
          <p:nvSpPr>
            <p:cNvPr id="213" name="Oval 212">
              <a:extLst>
                <a:ext uri="{FF2B5EF4-FFF2-40B4-BE49-F238E27FC236}">
                  <a16:creationId xmlns:a16="http://schemas.microsoft.com/office/drawing/2014/main" id="{1964E080-21C9-E8C1-4630-B060CDB96F63}"/>
                </a:ext>
              </a:extLst>
            </p:cNvPr>
            <p:cNvSpPr/>
            <p:nvPr/>
          </p:nvSpPr>
          <p:spPr>
            <a:xfrm>
              <a:off x="2988619" y="4824013"/>
              <a:ext cx="774497" cy="299322"/>
            </a:xfrm>
            <a:prstGeom prst="ellipse">
              <a:avLst/>
            </a:prstGeom>
            <a:solidFill>
              <a:srgbClr val="008080"/>
            </a:solidFill>
            <a:ln>
              <a:solidFill>
                <a:schemeClr val="bg1">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8%</a:t>
              </a:r>
            </a:p>
          </p:txBody>
        </p:sp>
        <p:sp>
          <p:nvSpPr>
            <p:cNvPr id="215" name="Oval 214">
              <a:extLst>
                <a:ext uri="{FF2B5EF4-FFF2-40B4-BE49-F238E27FC236}">
                  <a16:creationId xmlns:a16="http://schemas.microsoft.com/office/drawing/2014/main" id="{9E545FD6-A720-23D5-18FA-B459AD1EF32D}"/>
                </a:ext>
              </a:extLst>
            </p:cNvPr>
            <p:cNvSpPr/>
            <p:nvPr/>
          </p:nvSpPr>
          <p:spPr>
            <a:xfrm>
              <a:off x="4423996" y="5273304"/>
              <a:ext cx="774497" cy="299322"/>
            </a:xfrm>
            <a:prstGeom prst="ellipse">
              <a:avLst/>
            </a:prstGeom>
            <a:solidFill>
              <a:srgbClr val="008080"/>
            </a:solidFill>
            <a:ln>
              <a:solidFill>
                <a:schemeClr val="bg1">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65%</a:t>
              </a:r>
            </a:p>
          </p:txBody>
        </p:sp>
        <p:sp>
          <p:nvSpPr>
            <p:cNvPr id="216" name="Rectangle 215">
              <a:extLst>
                <a:ext uri="{FF2B5EF4-FFF2-40B4-BE49-F238E27FC236}">
                  <a16:creationId xmlns:a16="http://schemas.microsoft.com/office/drawing/2014/main" id="{08317B1F-F3E3-49EE-4F87-C47465AA4C6C}"/>
                </a:ext>
              </a:extLst>
            </p:cNvPr>
            <p:cNvSpPr/>
            <p:nvPr/>
          </p:nvSpPr>
          <p:spPr>
            <a:xfrm>
              <a:off x="2685655" y="5924026"/>
              <a:ext cx="825264" cy="250952"/>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mn-ea"/>
                  <a:cs typeface="Arial"/>
                </a:rPr>
                <a:t>RoW</a:t>
              </a:r>
            </a:p>
          </p:txBody>
        </p:sp>
        <p:sp>
          <p:nvSpPr>
            <p:cNvPr id="217" name="Oval 216">
              <a:extLst>
                <a:ext uri="{FF2B5EF4-FFF2-40B4-BE49-F238E27FC236}">
                  <a16:creationId xmlns:a16="http://schemas.microsoft.com/office/drawing/2014/main" id="{DBB3D036-9330-B78D-0D02-498D48D1EB1B}"/>
                </a:ext>
              </a:extLst>
            </p:cNvPr>
            <p:cNvSpPr/>
            <p:nvPr/>
          </p:nvSpPr>
          <p:spPr>
            <a:xfrm>
              <a:off x="2616432" y="5594103"/>
              <a:ext cx="774497" cy="299322"/>
            </a:xfrm>
            <a:prstGeom prst="ellipse">
              <a:avLst/>
            </a:prstGeom>
            <a:solidFill>
              <a:srgbClr val="008080"/>
            </a:solidFill>
            <a:ln>
              <a:solidFill>
                <a:schemeClr val="bg1">
                  <a:lumMod val="75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a:ea typeface="+mn-ea"/>
                  <a:cs typeface="+mn-cs"/>
                </a:rPr>
                <a:t>13%</a:t>
              </a:r>
            </a:p>
          </p:txBody>
        </p:sp>
      </p:grpSp>
      <p:sp>
        <p:nvSpPr>
          <p:cNvPr id="381" name="Footer Placeholder 1">
            <a:extLst>
              <a:ext uri="{FF2B5EF4-FFF2-40B4-BE49-F238E27FC236}">
                <a16:creationId xmlns:a16="http://schemas.microsoft.com/office/drawing/2014/main" id="{BB48328A-9197-AACF-EF5B-B7C26380BCE6}"/>
              </a:ext>
            </a:extLst>
          </p:cNvPr>
          <p:cNvSpPr txBox="1">
            <a:spLocks/>
          </p:cNvSpPr>
          <p:nvPr/>
        </p:nvSpPr>
        <p:spPr>
          <a:xfrm>
            <a:off x="401738" y="3523327"/>
            <a:ext cx="3923325" cy="312408"/>
          </a:xfrm>
          <a:prstGeom prst="rect">
            <a:avLst/>
          </a:prstGeom>
        </p:spPr>
        <p:txBody>
          <a:bodyPr vert="horz" lIns="91440" tIns="45720" rIns="91440" bIns="45720" rtlCol="0" anchor="ctr"/>
          <a:lstStyle>
            <a:defPPr>
              <a:defRPr lang="en-US"/>
            </a:defPPr>
            <a:lvl1pPr marL="0" algn="l" defTabSz="914400" rtl="0" eaLnBrk="1" latinLnBrk="0" hangingPunct="1">
              <a:defRPr sz="105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Lato Light" charset="0"/>
                <a:cs typeface="Lato Light" charset="0"/>
              </a:rPr>
              <a:t>Note</a:t>
            </a:r>
            <a:r>
              <a:rPr kumimoji="0" lang="en-US" sz="1000" b="0" i="0" u="none" strike="noStrike" kern="1200" cap="none" spc="0" normalizeH="0" baseline="0" noProof="0" dirty="0">
                <a:ln>
                  <a:noFill/>
                </a:ln>
                <a:solidFill>
                  <a:prstClr val="black"/>
                </a:solidFill>
                <a:effectLst/>
                <a:uLnTx/>
                <a:uFillTx/>
                <a:latin typeface="Arial"/>
                <a:ea typeface="Lato Light" charset="0"/>
                <a:cs typeface="Lato Light" charset="0"/>
              </a:rPr>
              <a:t>: E refers to estimated value, while F refers to forecast value</a:t>
            </a:r>
          </a:p>
        </p:txBody>
      </p:sp>
      <p:graphicFrame>
        <p:nvGraphicFramePr>
          <p:cNvPr id="382" name="Chart 381">
            <a:extLst>
              <a:ext uri="{FF2B5EF4-FFF2-40B4-BE49-F238E27FC236}">
                <a16:creationId xmlns:a16="http://schemas.microsoft.com/office/drawing/2014/main" id="{274F07DD-F237-A221-D4C3-6F4682F1542F}"/>
              </a:ext>
            </a:extLst>
          </p:cNvPr>
          <p:cNvGraphicFramePr/>
          <p:nvPr/>
        </p:nvGraphicFramePr>
        <p:xfrm>
          <a:off x="605165" y="1635433"/>
          <a:ext cx="4287238" cy="2022502"/>
        </p:xfrm>
        <a:graphic>
          <a:graphicData uri="http://schemas.openxmlformats.org/drawingml/2006/chart">
            <c:chart xmlns:c="http://schemas.openxmlformats.org/drawingml/2006/chart" xmlns:r="http://schemas.openxmlformats.org/officeDocument/2006/relationships" r:id="rId3"/>
          </a:graphicData>
        </a:graphic>
      </p:graphicFrame>
      <p:grpSp>
        <p:nvGrpSpPr>
          <p:cNvPr id="33" name="Group 32">
            <a:extLst>
              <a:ext uri="{FF2B5EF4-FFF2-40B4-BE49-F238E27FC236}">
                <a16:creationId xmlns:a16="http://schemas.microsoft.com/office/drawing/2014/main" id="{3934F3EC-41B7-C955-43DF-5A0C4CD79141}"/>
              </a:ext>
            </a:extLst>
          </p:cNvPr>
          <p:cNvGrpSpPr/>
          <p:nvPr/>
        </p:nvGrpSpPr>
        <p:grpSpPr>
          <a:xfrm>
            <a:off x="483175" y="3959663"/>
            <a:ext cx="5456004" cy="2253751"/>
            <a:chOff x="5790120" y="1245322"/>
            <a:chExt cx="6370275" cy="2844338"/>
          </a:xfrm>
        </p:grpSpPr>
        <p:graphicFrame>
          <p:nvGraphicFramePr>
            <p:cNvPr id="383" name="Chart 382">
              <a:extLst>
                <a:ext uri="{FF2B5EF4-FFF2-40B4-BE49-F238E27FC236}">
                  <a16:creationId xmlns:a16="http://schemas.microsoft.com/office/drawing/2014/main" id="{6E77A994-F0B0-F0E7-F92B-770BF677FD07}"/>
                </a:ext>
              </a:extLst>
            </p:cNvPr>
            <p:cNvGraphicFramePr/>
            <p:nvPr/>
          </p:nvGraphicFramePr>
          <p:xfrm>
            <a:off x="6055020" y="1653092"/>
            <a:ext cx="6105375" cy="2436568"/>
          </p:xfrm>
          <a:graphic>
            <a:graphicData uri="http://schemas.openxmlformats.org/drawingml/2006/chart">
              <c:chart xmlns:c="http://schemas.openxmlformats.org/drawingml/2006/chart" xmlns:r="http://schemas.openxmlformats.org/officeDocument/2006/relationships" r:id="rId4"/>
            </a:graphicData>
          </a:graphic>
        </p:graphicFrame>
        <p:sp>
          <p:nvSpPr>
            <p:cNvPr id="206" name="Rectangle 205">
              <a:extLst>
                <a:ext uri="{FF2B5EF4-FFF2-40B4-BE49-F238E27FC236}">
                  <a16:creationId xmlns:a16="http://schemas.microsoft.com/office/drawing/2014/main" id="{40A206D0-EE95-7A4C-1F32-C85CFC770984}"/>
                </a:ext>
              </a:extLst>
            </p:cNvPr>
            <p:cNvSpPr/>
            <p:nvPr/>
          </p:nvSpPr>
          <p:spPr>
            <a:xfrm>
              <a:off x="5790120" y="1245322"/>
              <a:ext cx="6233806" cy="6603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Global isostatic graphite</a:t>
              </a:r>
              <a:r>
                <a:rPr kumimoji="0" lang="en-IN"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 </a:t>
              </a:r>
              <a:r>
                <a:rPr kumimoji="0" lang="en-US" altLang="zh-CN" sz="1400" b="1" i="0" u="none" strike="noStrike" kern="1200" cap="none" spc="0" normalizeH="0" baseline="0" noProof="0" dirty="0">
                  <a:ln>
                    <a:noFill/>
                  </a:ln>
                  <a:solidFill>
                    <a:schemeClr val="tx2">
                      <a:lumMod val="75000"/>
                    </a:schemeClr>
                  </a:solidFill>
                  <a:effectLst/>
                  <a:uLnTx/>
                  <a:uFillTx/>
                  <a:latin typeface="Arial"/>
                  <a:ea typeface="黑体" panose="02010609060101010101" pitchFamily="49" charset="-122"/>
                  <a:cs typeface="Calibri" panose="020F0502020204030204" pitchFamily="34" charset="0"/>
                </a:rPr>
                <a:t>market by application type 2022 (%) </a:t>
              </a:r>
              <a:r>
                <a:rPr kumimoji="0" lang="en-IN" sz="1400" b="1" i="0" u="none" strike="noStrike" kern="1200" cap="none" spc="0" normalizeH="0" baseline="0" noProof="0" dirty="0">
                  <a:ln>
                    <a:noFill/>
                  </a:ln>
                  <a:solidFill>
                    <a:schemeClr val="tx2">
                      <a:lumMod val="75000"/>
                    </a:schemeClr>
                  </a:solidFill>
                  <a:effectLst/>
                  <a:uLnTx/>
                  <a:uFillTx/>
                  <a:latin typeface="Arial"/>
                  <a:ea typeface="+mn-ea"/>
                  <a:cs typeface="Calibri" panose="020F0502020204030204" pitchFamily="34" charset="0"/>
                </a:rPr>
                <a:t>(Base: US$2.0 billion)</a:t>
              </a:r>
            </a:p>
          </p:txBody>
        </p:sp>
      </p:grpSp>
      <p:sp>
        <p:nvSpPr>
          <p:cNvPr id="37" name="Footer Placeholder 1">
            <a:extLst>
              <a:ext uri="{FF2B5EF4-FFF2-40B4-BE49-F238E27FC236}">
                <a16:creationId xmlns:a16="http://schemas.microsoft.com/office/drawing/2014/main" id="{0B6AFB31-66D6-2A61-9FD9-E4931FFD89AF}"/>
              </a:ext>
            </a:extLst>
          </p:cNvPr>
          <p:cNvSpPr txBox="1">
            <a:spLocks/>
          </p:cNvSpPr>
          <p:nvPr/>
        </p:nvSpPr>
        <p:spPr>
          <a:xfrm>
            <a:off x="6216759" y="3236356"/>
            <a:ext cx="1831890" cy="419192"/>
          </a:xfrm>
          <a:prstGeom prst="rect">
            <a:avLst/>
          </a:prstGeom>
        </p:spPr>
        <p:txBody>
          <a:bodyPr vert="horz" lIns="91440" tIns="45720" rIns="91440" bIns="45720" rtlCol="0" anchor="ctr"/>
          <a:lstStyle>
            <a:defPPr>
              <a:defRPr lang="en-US"/>
            </a:defPPr>
            <a:lvl1pPr marL="0" algn="l" defTabSz="914400" rtl="0" eaLnBrk="1" latinLnBrk="0" hangingPunct="1">
              <a:defRPr sz="105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rPr>
              <a:t>Note: RoW includes </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rPr>
              <a:t>Brazil and Argentina</a:t>
            </a:r>
            <a:endParaRPr kumimoji="0" lang="en-US" sz="1100" b="0"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endParaRPr>
          </a:p>
        </p:txBody>
      </p:sp>
      <p:cxnSp>
        <p:nvCxnSpPr>
          <p:cNvPr id="41" name="Straight Connector 40">
            <a:extLst>
              <a:ext uri="{FF2B5EF4-FFF2-40B4-BE49-F238E27FC236}">
                <a16:creationId xmlns:a16="http://schemas.microsoft.com/office/drawing/2014/main" id="{2E869835-7EF9-4166-AB11-1A59DF937CDB}"/>
              </a:ext>
            </a:extLst>
          </p:cNvPr>
          <p:cNvCxnSpPr>
            <a:cxnSpLocks/>
          </p:cNvCxnSpPr>
          <p:nvPr/>
        </p:nvCxnSpPr>
        <p:spPr>
          <a:xfrm rot="16200000">
            <a:off x="3438809" y="3846826"/>
            <a:ext cx="5328000" cy="0"/>
          </a:xfrm>
          <a:prstGeom prst="line">
            <a:avLst/>
          </a:prstGeom>
          <a:ln w="38100">
            <a:solidFill>
              <a:srgbClr val="FF6600"/>
            </a:solidFill>
            <a:prstDash val="lg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328736-24B2-5D48-FFC1-9BBC995A9A10}"/>
              </a:ext>
            </a:extLst>
          </p:cNvPr>
          <p:cNvSpPr txBox="1"/>
          <p:nvPr/>
        </p:nvSpPr>
        <p:spPr>
          <a:xfrm>
            <a:off x="464457" y="6097599"/>
            <a:ext cx="42546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Note:</a:t>
            </a:r>
            <a:r>
              <a:rPr kumimoji="0" lang="en-US" sz="1100" b="0"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 Other applications include electrodes, molds, and fixtures</a:t>
            </a:r>
          </a:p>
        </p:txBody>
      </p:sp>
      <p:sp>
        <p:nvSpPr>
          <p:cNvPr id="3" name="Title 2">
            <a:extLst>
              <a:ext uri="{FF2B5EF4-FFF2-40B4-BE49-F238E27FC236}">
                <a16:creationId xmlns:a16="http://schemas.microsoft.com/office/drawing/2014/main" id="{38D941DE-B265-FA35-7B88-4767C8369745}"/>
              </a:ext>
            </a:extLst>
          </p:cNvPr>
          <p:cNvSpPr>
            <a:spLocks noGrp="1"/>
          </p:cNvSpPr>
          <p:nvPr>
            <p:ph type="title"/>
          </p:nvPr>
        </p:nvSpPr>
        <p:spPr/>
        <p:txBody>
          <a:bodyPr/>
          <a:lstStyle/>
          <a:p>
            <a:r>
              <a:rPr lang="en-US" dirty="0"/>
              <a:t>Market Size and Segmentation</a:t>
            </a:r>
          </a:p>
        </p:txBody>
      </p:sp>
      <p:sp>
        <p:nvSpPr>
          <p:cNvPr id="4" name="TextBox 15">
            <a:extLst>
              <a:ext uri="{FF2B5EF4-FFF2-40B4-BE49-F238E27FC236}">
                <a16:creationId xmlns:a16="http://schemas.microsoft.com/office/drawing/2014/main" id="{787300FA-40C1-8F3D-1A05-1C9604A9B1B4}"/>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67504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p:txBody>
          <a:bodyPr/>
          <a:lstStyle/>
          <a:p>
            <a:r>
              <a:rPr lang="en-US" dirty="0">
                <a:cs typeface="Calibri" panose="020F0502020204030204" pitchFamily="34" charset="0"/>
              </a:rPr>
              <a:t>Market Drivers</a:t>
            </a:r>
            <a:endParaRPr lang="en-IN" dirty="0">
              <a:cs typeface="Calibri" panose="020F0502020204030204" pitchFamily="34" charset="0"/>
            </a:endParaRPr>
          </a:p>
        </p:txBody>
      </p:sp>
      <p:graphicFrame>
        <p:nvGraphicFramePr>
          <p:cNvPr id="5" name="Table 2">
            <a:extLst>
              <a:ext uri="{FF2B5EF4-FFF2-40B4-BE49-F238E27FC236}">
                <a16:creationId xmlns:a16="http://schemas.microsoft.com/office/drawing/2014/main" id="{9EEF6616-C9A9-D74F-C4BE-6D135DFB99C5}"/>
              </a:ext>
            </a:extLst>
          </p:cNvPr>
          <p:cNvGraphicFramePr>
            <a:graphicFrameLocks noGrp="1"/>
          </p:cNvGraphicFramePr>
          <p:nvPr>
            <p:extLst>
              <p:ext uri="{D42A27DB-BD31-4B8C-83A1-F6EECF244321}">
                <p14:modId xmlns:p14="http://schemas.microsoft.com/office/powerpoint/2010/main" val="2295633795"/>
              </p:ext>
            </p:extLst>
          </p:nvPr>
        </p:nvGraphicFramePr>
        <p:xfrm>
          <a:off x="347490" y="1230438"/>
          <a:ext cx="11520000" cy="5086076"/>
        </p:xfrm>
        <a:graphic>
          <a:graphicData uri="http://schemas.openxmlformats.org/drawingml/2006/table">
            <a:tbl>
              <a:tblPr firstRow="1" bandRow="1">
                <a:tableStyleId>{5C22544A-7EE6-4342-B048-85BDC9FD1C3A}</a:tableStyleId>
              </a:tblPr>
              <a:tblGrid>
                <a:gridCol w="1991111">
                  <a:extLst>
                    <a:ext uri="{9D8B030D-6E8A-4147-A177-3AD203B41FA5}">
                      <a16:colId xmlns:a16="http://schemas.microsoft.com/office/drawing/2014/main" val="1795737015"/>
                    </a:ext>
                  </a:extLst>
                </a:gridCol>
                <a:gridCol w="9528889">
                  <a:extLst>
                    <a:ext uri="{9D8B030D-6E8A-4147-A177-3AD203B41FA5}">
                      <a16:colId xmlns:a16="http://schemas.microsoft.com/office/drawing/2014/main" val="3390375052"/>
                    </a:ext>
                  </a:extLst>
                </a:gridCol>
              </a:tblGrid>
              <a:tr h="300060">
                <a:tc>
                  <a:txBody>
                    <a:bodyPr/>
                    <a:lstStyle/>
                    <a:p>
                      <a:pPr algn="ctr"/>
                      <a:r>
                        <a:rPr lang="en-US" sz="1400" b="1" i="0" dirty="0">
                          <a:solidFill>
                            <a:schemeClr val="bg1"/>
                          </a:solidFill>
                          <a:latin typeface="+mj-lt"/>
                          <a:cs typeface="Calibri" panose="020F0502020204030204" pitchFamily="34" charset="0"/>
                        </a:rPr>
                        <a:t>Drivers</a:t>
                      </a:r>
                      <a:endParaRPr lang="en-IN" sz="1400" b="1" i="0"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1">
                          <a:ln>
                            <a:noFill/>
                          </a:ln>
                          <a:solidFill>
                            <a:schemeClr val="bg1"/>
                          </a:solidFill>
                          <a:effectLst/>
                          <a:uLnTx/>
                          <a:uFillTx/>
                          <a:latin typeface="+mj-lt"/>
                          <a:ea typeface="+mn-ea"/>
                          <a:cs typeface="Calibri" panose="020F0502020204030204" pitchFamily="34" charset="0"/>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3500900254"/>
                  </a:ext>
                </a:extLst>
              </a:tr>
              <a:tr h="17403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01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dirty="0">
                          <a:ln>
                            <a:noFill/>
                          </a:ln>
                          <a:solidFill>
                            <a:schemeClr val="tx1"/>
                          </a:solidFill>
                          <a:effectLst/>
                          <a:uLnTx/>
                          <a:uFillTx/>
                          <a:latin typeface="+mj-lt"/>
                          <a:ea typeface="+mn-ea"/>
                          <a:cs typeface="Calibri" panose="020F0502020204030204" pitchFamily="34" charset="0"/>
                        </a:rPr>
                        <a:t>Growing demand in semiconductor industry</a:t>
                      </a:r>
                      <a:endParaRPr kumimoji="0" lang="en-US" sz="1400" b="1" i="0" u="none" strike="noStrike" kern="0" cap="none" spc="0" normalizeH="0" baseline="0" noProof="0" dirty="0">
                        <a:ln>
                          <a:noFill/>
                        </a:ln>
                        <a:solidFill>
                          <a:schemeClr val="tx1"/>
                        </a:solidFill>
                        <a:effectLst/>
                        <a:uLnTx/>
                        <a:uFillTx/>
                        <a:latin typeface="+mj-lt"/>
                        <a:ea typeface="+mn-ea"/>
                        <a:cs typeface="Calibri" panose="020F0502020204030204" pitchFamily="34" charset="0"/>
                      </a:endParaRPr>
                    </a:p>
                    <a:p>
                      <a:endParaRPr lang="en-IN" sz="1400" dirty="0">
                        <a:solidFill>
                          <a:schemeClr val="bg1"/>
                        </a:solidFill>
                        <a:latin typeface="+mj-lt"/>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Due to its great temperature stability and thermal conductivity, isostatic graphite products are widely utilized in the semiconductor industry for their applications such as crucibles and susceptors in the production of silicon wafers. The global market size of silicon wafers was valued at US$20.18 billion in 2022, and it is expected to grow at a rate of 5.71% till 2032. The increasing demand for electronic devices and semiconductor components contributes to the growth of the isostatic graphite market </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It is appropriate for use in high-temperature equipment such as thermal transfer plates, vacuum systems, and heat exchangers. Furthermore, its electrical conductivity makes it ideal for use in semiconductor devices such as integrated circuits and transistors as well as making electrical connections. As the demand for semiconductor devices grows, so does the demand for isostatic graphite. Growing acceptance in the nuclear energy industry and demand for defense and military sectors also contribute to the demand for isostatic graphite</a:t>
                      </a:r>
                    </a:p>
                  </a:txBody>
                  <a:tcPr marT="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55892951"/>
                  </a:ext>
                </a:extLst>
              </a:tr>
              <a:tr h="15603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j-lt"/>
                          <a:ea typeface="+mn-ea"/>
                          <a:cs typeface="Calibri" panose="020F0502020204030204" pitchFamily="34" charset="0"/>
                        </a:rPr>
                        <a:t>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j-lt"/>
                          <a:ea typeface="+mn-ea"/>
                          <a:cs typeface="Calibri" panose="020F0502020204030204" pitchFamily="34" charset="0"/>
                        </a:rPr>
                        <a:t>Increasing electronic vehicle production </a:t>
                      </a:r>
                    </a:p>
                    <a:p>
                      <a:endParaRPr lang="en-IN" sz="1400" dirty="0">
                        <a:solidFill>
                          <a:schemeClr val="tx1"/>
                        </a:solidFill>
                        <a:latin typeface="+mj-lt"/>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With the rising emphasis on automation in the automobile sector, isostatic graphite is becoming a popular material for components utilized in automated systems. </a:t>
                      </a:r>
                      <a:r>
                        <a:rPr kumimoji="0" lang="en-US" altLang="zh-CN"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The electric vehicle industry relies on isostatic graphite for applications in the production of lithium-ion batteries. The global market size of lithium-ion batteries was valued at US$70 billion and is expected to grow at a rate of 18.70% till 2032. As the demand for electric vehicles continues to grow, so does the demand for isostatic graphite used in battery anodes and cathodes</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altLang="zh-CN"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In the automotive industry, isostatic graphite is used in applications that require lightweight materials with high strength and thermal conductivity. As automakers prioritize lightweight for improved fuel efficiency and performance, the demand for isostatic graphite may see growth</a:t>
                      </a:r>
                    </a:p>
                  </a:txBody>
                  <a:tcPr marT="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0400671"/>
                  </a:ext>
                </a:extLst>
              </a:tr>
              <a:tr h="142847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j-lt"/>
                          <a:ea typeface="+mn-ea"/>
                          <a:cs typeface="Calibri" panose="020F0502020204030204" pitchFamily="34" charset="0"/>
                        </a:rPr>
                        <a:t>03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1"/>
                          </a:solidFill>
                          <a:effectLst/>
                          <a:uLnTx/>
                          <a:uFillTx/>
                          <a:latin typeface="+mj-lt"/>
                          <a:ea typeface="+mn-ea"/>
                          <a:cs typeface="Calibri" panose="020F0502020204030204" pitchFamily="34" charset="0"/>
                        </a:rPr>
                        <a:t>Global focus on renewable energy</a:t>
                      </a:r>
                    </a:p>
                    <a:p>
                      <a:endParaRPr lang="en-IN" sz="1400" dirty="0">
                        <a:solidFill>
                          <a:schemeClr val="tx1"/>
                        </a:solidFill>
                        <a:latin typeface="+mj-lt"/>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Isostatic graphite is employed in various renewable energy technologies, including solar and wind energy applications. As the world shifts toward renewable energy sources, the demand for isostatic graphite in these sectors is expected to increase due to its largest application in solar PV. The solar PV market size was valued at US$150 billion in 2022 and is expected to grow at 9.90% till 2032</a:t>
                      </a:r>
                    </a:p>
                    <a:p>
                      <a:pPr marL="182880" marR="0" lvl="0" indent="-18288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Solar energy is one of the fastest-growing renewable energy technologies, and it has been adopted in residential and commercial applications. Isostatic graphite is valuable in the production of high-quality solar panels as it enhances the energy capabilities and overall lifespan of the panel</a:t>
                      </a:r>
                    </a:p>
                  </a:txBody>
                  <a:tcPr marT="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0000056"/>
                  </a:ext>
                </a:extLst>
              </a:tr>
            </a:tbl>
          </a:graphicData>
        </a:graphic>
      </p:graphicFrame>
      <p:pic>
        <p:nvPicPr>
          <p:cNvPr id="12" name="Graphic 11" descr="Business Growth with solid fill">
            <a:extLst>
              <a:ext uri="{FF2B5EF4-FFF2-40B4-BE49-F238E27FC236}">
                <a16:creationId xmlns:a16="http://schemas.microsoft.com/office/drawing/2014/main" id="{5EC8CEF1-3FAA-30FB-8C0D-B4F328A47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799" y="2462480"/>
            <a:ext cx="603913" cy="603913"/>
          </a:xfrm>
          <a:prstGeom prst="rect">
            <a:avLst/>
          </a:prstGeom>
        </p:spPr>
      </p:pic>
      <p:pic>
        <p:nvPicPr>
          <p:cNvPr id="13" name="Graphic 12" descr="Motorcycle with solid fill">
            <a:extLst>
              <a:ext uri="{FF2B5EF4-FFF2-40B4-BE49-F238E27FC236}">
                <a16:creationId xmlns:a16="http://schemas.microsoft.com/office/drawing/2014/main" id="{90477014-CBBD-E626-E97D-EA9B52672D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66799" y="3996478"/>
            <a:ext cx="603913" cy="603913"/>
          </a:xfrm>
          <a:prstGeom prst="rect">
            <a:avLst/>
          </a:prstGeom>
        </p:spPr>
      </p:pic>
      <p:pic>
        <p:nvPicPr>
          <p:cNvPr id="14" name="Graphic 13" descr="Renewable Energy with solid fill">
            <a:extLst>
              <a:ext uri="{FF2B5EF4-FFF2-40B4-BE49-F238E27FC236}">
                <a16:creationId xmlns:a16="http://schemas.microsoft.com/office/drawing/2014/main" id="{F67CF98D-C9D3-C2CB-EF79-95A083771B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66799" y="5659646"/>
            <a:ext cx="603913" cy="603913"/>
          </a:xfrm>
          <a:prstGeom prst="rect">
            <a:avLst/>
          </a:prstGeom>
        </p:spPr>
      </p:pic>
      <p:sp>
        <p:nvSpPr>
          <p:cNvPr id="3" name="TextBox 15">
            <a:extLst>
              <a:ext uri="{FF2B5EF4-FFF2-40B4-BE49-F238E27FC236}">
                <a16:creationId xmlns:a16="http://schemas.microsoft.com/office/drawing/2014/main" id="{99D79A47-DE27-4EAA-BE19-418F16F70618}"/>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638427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7AD28256-35BA-4530-7C87-4771881E138E}"/>
              </a:ext>
            </a:extLst>
          </p:cNvPr>
          <p:cNvGraphicFramePr>
            <a:graphicFrameLocks noGrp="1"/>
          </p:cNvGraphicFramePr>
          <p:nvPr>
            <p:extLst>
              <p:ext uri="{D42A27DB-BD31-4B8C-83A1-F6EECF244321}">
                <p14:modId xmlns:p14="http://schemas.microsoft.com/office/powerpoint/2010/main" val="2677565586"/>
              </p:ext>
            </p:extLst>
          </p:nvPr>
        </p:nvGraphicFramePr>
        <p:xfrm>
          <a:off x="4192898" y="1188720"/>
          <a:ext cx="3820174" cy="5135492"/>
        </p:xfrm>
        <a:graphic>
          <a:graphicData uri="http://schemas.openxmlformats.org/drawingml/2006/table">
            <a:tbl>
              <a:tblPr firstRow="1" bandRow="1">
                <a:tableStyleId>{5C22544A-7EE6-4342-B048-85BDC9FD1C3A}</a:tableStyleId>
              </a:tblPr>
              <a:tblGrid>
                <a:gridCol w="3820174">
                  <a:extLst>
                    <a:ext uri="{9D8B030D-6E8A-4147-A177-3AD203B41FA5}">
                      <a16:colId xmlns:a16="http://schemas.microsoft.com/office/drawing/2014/main" val="3832793835"/>
                    </a:ext>
                  </a:extLst>
                </a:gridCol>
              </a:tblGrid>
              <a:tr h="563492">
                <a:tc>
                  <a:txBody>
                    <a:bodyPr/>
                    <a:lstStyle/>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kumimoji="0" lang="en-US" altLang="zh-CN" sz="1400" b="1" i="0" u="none" strike="noStrike" kern="1200" cap="none" spc="0" normalizeH="0" baseline="0" dirty="0">
                          <a:ln>
                            <a:noFill/>
                          </a:ln>
                          <a:solidFill>
                            <a:schemeClr val="bg1"/>
                          </a:solidFill>
                          <a:effectLst/>
                          <a:uLnTx/>
                          <a:uFillTx/>
                          <a:latin typeface="+mj-lt"/>
                          <a:ea typeface="Lato Light" charset="0"/>
                          <a:cs typeface="Calibri" panose="020F0502020204030204" pitchFamily="34" charset="0"/>
                        </a:rPr>
                        <a:t>Raw material availability</a:t>
                      </a:r>
                      <a:endParaRPr kumimoji="0" lang="en-US" altLang="zh-CN" sz="1400" b="1" i="0" u="none" strike="noStrike" kern="1200" cap="none" spc="0" normalizeH="0" baseline="0" noProof="0" dirty="0">
                        <a:ln>
                          <a:noFill/>
                        </a:ln>
                        <a:solidFill>
                          <a:schemeClr val="bg1"/>
                        </a:solidFill>
                        <a:effectLst/>
                        <a:uLnTx/>
                        <a:uFillTx/>
                        <a:latin typeface="+mj-lt"/>
                        <a:ea typeface="Lato Light"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1661979569"/>
                  </a:ext>
                </a:extLst>
              </a:tr>
              <a:tr h="4572000">
                <a:tc>
                  <a:txBody>
                    <a:bodyPr/>
                    <a:lstStyle/>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Natural graphite is found in various countries such as China, Brazil, Canada, India, and Madagascar. Environmental regulations in graphite-producing countries can affect mining operations. Regulations related to land use, water usage, and waste management can impact the availability of natural graphite </a:t>
                      </a: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High-quality, large-flake graphite is favored for producing isostatic graphite due to its superior properties. Hence, mines that produce high-grade graphite are essential for ensuring the quality of isostatic graphite</a:t>
                      </a:r>
                    </a:p>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1" u="none" strike="noStrike" kern="1200" cap="none" spc="0" normalizeH="0" baseline="0" noProof="0" dirty="0">
                          <a:ln>
                            <a:noFill/>
                          </a:ln>
                          <a:solidFill>
                            <a:schemeClr val="tx1"/>
                          </a:solidFill>
                          <a:effectLst/>
                          <a:uLnTx/>
                          <a:uFillTx/>
                          <a:latin typeface="+mj-lt"/>
                          <a:ea typeface="+mn-ea"/>
                          <a:cs typeface="Calibri" panose="020F0502020204030204" pitchFamily="34" charset="0"/>
                        </a:rPr>
                        <a:t>For example, according to the statement of China Science and Technology Foreign Affairs Office, China's graphite production was ranked first in the world and its output is much higher than that of other countries. However, even if China's graphite enterprises have made great progress in the R&amp;D in mining such as mining high-purity graphite and graphite anode materials, it is still required to import the high-grade graphite from abroad.</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extLst>
                  <a:ext uri="{0D108BD9-81ED-4DB2-BD59-A6C34878D82A}">
                    <a16:rowId xmlns:a16="http://schemas.microsoft.com/office/drawing/2014/main" val="2980529365"/>
                  </a:ext>
                </a:extLst>
              </a:tr>
            </a:tbl>
          </a:graphicData>
        </a:graphic>
      </p:graphicFrame>
      <p:graphicFrame>
        <p:nvGraphicFramePr>
          <p:cNvPr id="30" name="Table 29">
            <a:extLst>
              <a:ext uri="{FF2B5EF4-FFF2-40B4-BE49-F238E27FC236}">
                <a16:creationId xmlns:a16="http://schemas.microsoft.com/office/drawing/2014/main" id="{F6504B97-BFDA-8A3E-4E64-7B10089BD331}"/>
              </a:ext>
            </a:extLst>
          </p:cNvPr>
          <p:cNvGraphicFramePr>
            <a:graphicFrameLocks noGrp="1"/>
          </p:cNvGraphicFramePr>
          <p:nvPr>
            <p:extLst>
              <p:ext uri="{D42A27DB-BD31-4B8C-83A1-F6EECF244321}">
                <p14:modId xmlns:p14="http://schemas.microsoft.com/office/powerpoint/2010/main" val="2450136028"/>
              </p:ext>
            </p:extLst>
          </p:nvPr>
        </p:nvGraphicFramePr>
        <p:xfrm>
          <a:off x="8053202" y="1188720"/>
          <a:ext cx="3820174" cy="4586852"/>
        </p:xfrm>
        <a:graphic>
          <a:graphicData uri="http://schemas.openxmlformats.org/drawingml/2006/table">
            <a:tbl>
              <a:tblPr firstRow="1" bandRow="1">
                <a:tableStyleId>{5C22544A-7EE6-4342-B048-85BDC9FD1C3A}</a:tableStyleId>
              </a:tblPr>
              <a:tblGrid>
                <a:gridCol w="3820174">
                  <a:extLst>
                    <a:ext uri="{9D8B030D-6E8A-4147-A177-3AD203B41FA5}">
                      <a16:colId xmlns:a16="http://schemas.microsoft.com/office/drawing/2014/main" val="3832793835"/>
                    </a:ext>
                  </a:extLst>
                </a:gridCol>
              </a:tblGrid>
              <a:tr h="563492">
                <a:tc>
                  <a:txBody>
                    <a:bodyPr/>
                    <a:lstStyle/>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lang="en-US" altLang="zh-CN" sz="1400" b="1" kern="1200" dirty="0">
                          <a:solidFill>
                            <a:schemeClr val="bg1"/>
                          </a:solidFill>
                          <a:latin typeface="+mj-lt"/>
                          <a:ea typeface="+mn-ea"/>
                          <a:cs typeface="Calibri" panose="020F0502020204030204" pitchFamily="34" charset="0"/>
                        </a:rPr>
                        <a:t>Advances in mining tech</a:t>
                      </a:r>
                    </a:p>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lang="en-US" altLang="zh-CN" sz="1400" b="1" kern="1200" dirty="0">
                          <a:solidFill>
                            <a:schemeClr val="bg1"/>
                          </a:solidFill>
                          <a:latin typeface="+mj-lt"/>
                          <a:ea typeface="+mn-ea"/>
                          <a:cs typeface="Calibri" panose="020F0502020204030204" pitchFamily="34" charset="0"/>
                        </a:rPr>
                        <a:t>and alternative materials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1661979569"/>
                  </a:ext>
                </a:extLst>
              </a:tr>
              <a:tr h="4023360">
                <a:tc>
                  <a:txBody>
                    <a:bodyPr/>
                    <a:lstStyle/>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lvl="0" indent="-171450">
                        <a:lnSpc>
                          <a:spcPts val="1500"/>
                        </a:lnSpc>
                        <a:buFont typeface="Arial" panose="020B0604020202020204" pitchFamily="34" charset="0"/>
                        <a:buChar char="•"/>
                        <a:defRPr/>
                      </a:pPr>
                      <a:endParaRPr lang="en-US" sz="1100" dirty="0">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lang="en-US" altLang="zh-CN" sz="1100" dirty="0">
                          <a:solidFill>
                            <a:schemeClr val="tx1"/>
                          </a:solidFill>
                          <a:latin typeface="+mj-lt"/>
                          <a:cs typeface="Calibri" panose="020F0502020204030204" pitchFamily="34" charset="0"/>
                        </a:rPr>
                        <a:t>Development</a:t>
                      </a: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s in graphite mining technologies such as environmentally sustainable extraction methods and efficient processing techniques can influence the availability and costs of raw graphite </a:t>
                      </a: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lang="en-US" altLang="zh-CN" sz="1100" dirty="0">
                          <a:solidFill>
                            <a:schemeClr val="tx1"/>
                          </a:solidFill>
                          <a:latin typeface="+mj-lt"/>
                          <a:cs typeface="Calibri" panose="020F0502020204030204" pitchFamily="34" charset="0"/>
                        </a:rPr>
                        <a:t>The development of alternative materials with similar properties can impact isostatic graphite demand. Companies investing in R&amp;D may discover substitutes that are more cost effective or environmentally friendly</a:t>
                      </a:r>
                    </a:p>
                    <a:p>
                      <a:pPr marL="0" marR="0" lvl="0" indent="0" algn="l" defTabSz="914400" rtl="0" eaLnBrk="1" fontAlgn="auto" latinLnBrk="0" hangingPunct="1">
                        <a:lnSpc>
                          <a:spcPts val="1500"/>
                        </a:lnSpc>
                        <a:spcBef>
                          <a:spcPts val="0"/>
                        </a:spcBef>
                        <a:spcAft>
                          <a:spcPts val="0"/>
                        </a:spcAft>
                        <a:buClrTx/>
                        <a:buSzTx/>
                        <a:buFont typeface="Wingdings" panose="05000000000000000000" pitchFamily="2" charset="2"/>
                        <a:buNone/>
                        <a:tabLst/>
                        <a:defRPr/>
                      </a:pPr>
                      <a:r>
                        <a:rPr lang="en-US" altLang="zh-CN" sz="1100" i="1" kern="1200" noProof="0" dirty="0">
                          <a:solidFill>
                            <a:schemeClr val="tx1"/>
                          </a:solidFill>
                          <a:latin typeface="+mj-lt"/>
                          <a:ea typeface="+mn-ea"/>
                          <a:cs typeface="Calibri" panose="020F0502020204030204" pitchFamily="34" charset="0"/>
                        </a:rPr>
                        <a:t>For example, carbon-based alternatives generally refer to Graphene and Carbon Nanotubes (CNTs), while advanced ceramics generally refer to Silicon Carbide (SiC) and Aluminum Nitride (AlN). Regarding metal matrix composites (MMCs), the primary composites generally refer to aluminum graphite composites and cooper graphite composites.</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rgbClr val="252E3B"/>
                      </a:solidFill>
                      <a:prstDash val="solid"/>
                      <a:round/>
                      <a:headEnd type="none" w="med" len="med"/>
                      <a:tailEnd type="none" w="med" len="med"/>
                    </a:lnB>
                    <a:solidFill>
                      <a:schemeClr val="bg1"/>
                    </a:solidFill>
                  </a:tcPr>
                </a:tc>
                <a:extLst>
                  <a:ext uri="{0D108BD9-81ED-4DB2-BD59-A6C34878D82A}">
                    <a16:rowId xmlns:a16="http://schemas.microsoft.com/office/drawing/2014/main" val="2980529365"/>
                  </a:ext>
                </a:extLst>
              </a:tr>
            </a:tbl>
          </a:graphicData>
        </a:graphic>
      </p:graphicFrame>
      <p:sp>
        <p:nvSpPr>
          <p:cNvPr id="40" name="Off-page Connector 30">
            <a:extLst>
              <a:ext uri="{FF2B5EF4-FFF2-40B4-BE49-F238E27FC236}">
                <a16:creationId xmlns:a16="http://schemas.microsoft.com/office/drawing/2014/main" id="{CDBF76F8-51B6-4974-F2C6-1072802277CE}"/>
              </a:ext>
            </a:extLst>
          </p:cNvPr>
          <p:cNvSpPr/>
          <p:nvPr/>
        </p:nvSpPr>
        <p:spPr>
          <a:xfrm rot="16200000">
            <a:off x="8674221" y="1216408"/>
            <a:ext cx="415232" cy="1652365"/>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84 w 10000"/>
              <a:gd name="connsiteY4" fmla="*/ 907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978 h 10000"/>
              <a:gd name="connsiteX3" fmla="*/ 5000 w 10000"/>
              <a:gd name="connsiteY3" fmla="*/ 10000 h 10000"/>
              <a:gd name="connsiteX4" fmla="*/ 84 w 10000"/>
              <a:gd name="connsiteY4" fmla="*/ 9070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lnTo>
                  <a:pt x="10000" y="8978"/>
                </a:lnTo>
                <a:lnTo>
                  <a:pt x="5000" y="10000"/>
                </a:lnTo>
                <a:lnTo>
                  <a:pt x="84" y="9070"/>
                </a:lnTo>
                <a:cubicBezTo>
                  <a:pt x="56" y="6047"/>
                  <a:pt x="28" y="3023"/>
                  <a:pt x="0" y="0"/>
                </a:cubicBezTo>
                <a:close/>
              </a:path>
            </a:pathLst>
          </a:custGeom>
          <a:solidFill>
            <a:srgbClr val="252D3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Impact on market</a:t>
            </a:r>
          </a:p>
        </p:txBody>
      </p:sp>
      <p:grpSp>
        <p:nvGrpSpPr>
          <p:cNvPr id="16" name="Group 15">
            <a:extLst>
              <a:ext uri="{FF2B5EF4-FFF2-40B4-BE49-F238E27FC236}">
                <a16:creationId xmlns:a16="http://schemas.microsoft.com/office/drawing/2014/main" id="{430BE692-8F52-7B4B-7D66-744FBAF36681}"/>
              </a:ext>
            </a:extLst>
          </p:cNvPr>
          <p:cNvGrpSpPr/>
          <p:nvPr/>
        </p:nvGrpSpPr>
        <p:grpSpPr>
          <a:xfrm>
            <a:off x="6212761" y="1962839"/>
            <a:ext cx="1009197" cy="177321"/>
            <a:chOff x="10408850" y="2697921"/>
            <a:chExt cx="1009197" cy="177321"/>
          </a:xfrm>
        </p:grpSpPr>
        <p:sp>
          <p:nvSpPr>
            <p:cNvPr id="17" name="Rectangle 16">
              <a:extLst>
                <a:ext uri="{FF2B5EF4-FFF2-40B4-BE49-F238E27FC236}">
                  <a16:creationId xmlns:a16="http://schemas.microsoft.com/office/drawing/2014/main" id="{2DA3AB6E-DE68-9600-709C-263CE0F16CDA}"/>
                </a:ext>
              </a:extLst>
            </p:cNvPr>
            <p:cNvSpPr/>
            <p:nvPr/>
          </p:nvSpPr>
          <p:spPr>
            <a:xfrm>
              <a:off x="10408850" y="2697921"/>
              <a:ext cx="336399" cy="161448"/>
            </a:xfrm>
            <a:prstGeom prst="rect">
              <a:avLst/>
            </a:prstGeom>
            <a:solidFill>
              <a:srgbClr val="FFE699"/>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 name="Rectangle 17">
              <a:extLst>
                <a:ext uri="{FF2B5EF4-FFF2-40B4-BE49-F238E27FC236}">
                  <a16:creationId xmlns:a16="http://schemas.microsoft.com/office/drawing/2014/main" id="{572CE5BA-3768-9ED7-C974-F20B55FA9AE4}"/>
                </a:ext>
              </a:extLst>
            </p:cNvPr>
            <p:cNvSpPr/>
            <p:nvPr/>
          </p:nvSpPr>
          <p:spPr>
            <a:xfrm>
              <a:off x="10745249" y="2697936"/>
              <a:ext cx="336399" cy="161449"/>
            </a:xfrm>
            <a:prstGeom prst="rect">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 name="Rectangle 19">
              <a:extLst>
                <a:ext uri="{FF2B5EF4-FFF2-40B4-BE49-F238E27FC236}">
                  <a16:creationId xmlns:a16="http://schemas.microsoft.com/office/drawing/2014/main" id="{04CD9883-050A-9619-EC9E-C3E347C89A3E}"/>
                </a:ext>
              </a:extLst>
            </p:cNvPr>
            <p:cNvSpPr/>
            <p:nvPr/>
          </p:nvSpPr>
          <p:spPr>
            <a:xfrm>
              <a:off x="11081648" y="2697936"/>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 name="Isosceles Triangle 24">
              <a:extLst>
                <a:ext uri="{FF2B5EF4-FFF2-40B4-BE49-F238E27FC236}">
                  <a16:creationId xmlns:a16="http://schemas.microsoft.com/office/drawing/2014/main" id="{49E64223-CBED-5FF3-265A-336D7ED9EC77}"/>
                </a:ext>
              </a:extLst>
            </p:cNvPr>
            <p:cNvSpPr/>
            <p:nvPr/>
          </p:nvSpPr>
          <p:spPr>
            <a:xfrm>
              <a:off x="10848288" y="2747572"/>
              <a:ext cx="129833" cy="127670"/>
            </a:xfrm>
            <a:prstGeom prst="triangle">
              <a:avLst/>
            </a:prstGeom>
            <a:solidFill>
              <a:schemeClr val="tx1"/>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28" name="Off-page Connector 30">
            <a:extLst>
              <a:ext uri="{FF2B5EF4-FFF2-40B4-BE49-F238E27FC236}">
                <a16:creationId xmlns:a16="http://schemas.microsoft.com/office/drawing/2014/main" id="{1B460320-272F-3190-D8D6-1A8BED213E34}"/>
              </a:ext>
            </a:extLst>
          </p:cNvPr>
          <p:cNvSpPr/>
          <p:nvPr/>
        </p:nvSpPr>
        <p:spPr>
          <a:xfrm rot="16200000">
            <a:off x="4816945" y="1216408"/>
            <a:ext cx="415232" cy="1652365"/>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84 w 10000"/>
              <a:gd name="connsiteY4" fmla="*/ 907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978 h 10000"/>
              <a:gd name="connsiteX3" fmla="*/ 5000 w 10000"/>
              <a:gd name="connsiteY3" fmla="*/ 10000 h 10000"/>
              <a:gd name="connsiteX4" fmla="*/ 84 w 10000"/>
              <a:gd name="connsiteY4" fmla="*/ 9070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lnTo>
                  <a:pt x="10000" y="8978"/>
                </a:lnTo>
                <a:lnTo>
                  <a:pt x="5000" y="10000"/>
                </a:lnTo>
                <a:lnTo>
                  <a:pt x="84" y="9070"/>
                </a:lnTo>
                <a:cubicBezTo>
                  <a:pt x="56" y="6047"/>
                  <a:pt x="28" y="3023"/>
                  <a:pt x="0" y="0"/>
                </a:cubicBezTo>
                <a:close/>
              </a:path>
            </a:pathLst>
          </a:custGeom>
          <a:solidFill>
            <a:srgbClr val="252D3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Impact on market</a:t>
            </a:r>
          </a:p>
        </p:txBody>
      </p:sp>
      <p:sp>
        <p:nvSpPr>
          <p:cNvPr id="31" name="Off-page Connector 30">
            <a:extLst>
              <a:ext uri="{FF2B5EF4-FFF2-40B4-BE49-F238E27FC236}">
                <a16:creationId xmlns:a16="http://schemas.microsoft.com/office/drawing/2014/main" id="{3604E94A-88D1-6381-F0EA-ABBB78F08DE1}"/>
              </a:ext>
            </a:extLst>
          </p:cNvPr>
          <p:cNvSpPr/>
          <p:nvPr/>
        </p:nvSpPr>
        <p:spPr>
          <a:xfrm rot="16200000">
            <a:off x="956627" y="1216408"/>
            <a:ext cx="415232" cy="1652365"/>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84 w 10000"/>
              <a:gd name="connsiteY4" fmla="*/ 907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8978 h 10000"/>
              <a:gd name="connsiteX3" fmla="*/ 5000 w 10000"/>
              <a:gd name="connsiteY3" fmla="*/ 10000 h 10000"/>
              <a:gd name="connsiteX4" fmla="*/ 84 w 10000"/>
              <a:gd name="connsiteY4" fmla="*/ 9070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lnTo>
                  <a:pt x="10000" y="8978"/>
                </a:lnTo>
                <a:lnTo>
                  <a:pt x="5000" y="10000"/>
                </a:lnTo>
                <a:lnTo>
                  <a:pt x="84" y="9070"/>
                </a:lnTo>
                <a:cubicBezTo>
                  <a:pt x="56" y="6047"/>
                  <a:pt x="28" y="3023"/>
                  <a:pt x="0" y="0"/>
                </a:cubicBezTo>
                <a:close/>
              </a:path>
            </a:pathLst>
          </a:custGeom>
          <a:solidFill>
            <a:srgbClr val="252D3A"/>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Lato Light" charset="0"/>
                <a:cs typeface="Lato Light" charset="0"/>
              </a:rPr>
              <a:t>Impact on market</a:t>
            </a:r>
          </a:p>
        </p:txBody>
      </p:sp>
      <p:grpSp>
        <p:nvGrpSpPr>
          <p:cNvPr id="19" name="Group 18">
            <a:extLst>
              <a:ext uri="{FF2B5EF4-FFF2-40B4-BE49-F238E27FC236}">
                <a16:creationId xmlns:a16="http://schemas.microsoft.com/office/drawing/2014/main" id="{FF3DCD84-B54C-3DD0-B624-E0CA0E535A35}"/>
              </a:ext>
            </a:extLst>
          </p:cNvPr>
          <p:cNvGrpSpPr/>
          <p:nvPr/>
        </p:nvGrpSpPr>
        <p:grpSpPr>
          <a:xfrm>
            <a:off x="10260000" y="1962839"/>
            <a:ext cx="1009197" cy="177321"/>
            <a:chOff x="10408850" y="3542514"/>
            <a:chExt cx="1009197" cy="177321"/>
          </a:xfrm>
        </p:grpSpPr>
        <p:sp>
          <p:nvSpPr>
            <p:cNvPr id="23" name="Rectangle 22">
              <a:extLst>
                <a:ext uri="{FF2B5EF4-FFF2-40B4-BE49-F238E27FC236}">
                  <a16:creationId xmlns:a16="http://schemas.microsoft.com/office/drawing/2014/main" id="{8C2837E6-3C06-A1B3-5F4A-154E023DCB24}"/>
                </a:ext>
              </a:extLst>
            </p:cNvPr>
            <p:cNvSpPr/>
            <p:nvPr/>
          </p:nvSpPr>
          <p:spPr>
            <a:xfrm>
              <a:off x="10408850" y="3542514"/>
              <a:ext cx="336399" cy="161448"/>
            </a:xfrm>
            <a:prstGeom prst="rect">
              <a:avLst/>
            </a:prstGeom>
            <a:solidFill>
              <a:srgbClr val="FFE699"/>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angle 31">
              <a:extLst>
                <a:ext uri="{FF2B5EF4-FFF2-40B4-BE49-F238E27FC236}">
                  <a16:creationId xmlns:a16="http://schemas.microsoft.com/office/drawing/2014/main" id="{65B2FB45-8B7E-80A3-7132-0021DDED8E17}"/>
                </a:ext>
              </a:extLst>
            </p:cNvPr>
            <p:cNvSpPr/>
            <p:nvPr/>
          </p:nvSpPr>
          <p:spPr>
            <a:xfrm>
              <a:off x="10745249" y="3542529"/>
              <a:ext cx="336399" cy="161449"/>
            </a:xfrm>
            <a:prstGeom prst="rect">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Rectangle 32">
              <a:extLst>
                <a:ext uri="{FF2B5EF4-FFF2-40B4-BE49-F238E27FC236}">
                  <a16:creationId xmlns:a16="http://schemas.microsoft.com/office/drawing/2014/main" id="{AAFDAA5A-72D1-9C68-7E68-E7CA894DBB5A}"/>
                </a:ext>
              </a:extLst>
            </p:cNvPr>
            <p:cNvSpPr/>
            <p:nvPr/>
          </p:nvSpPr>
          <p:spPr>
            <a:xfrm>
              <a:off x="11081648" y="3542529"/>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Isosceles Triangle 24">
              <a:extLst>
                <a:ext uri="{FF2B5EF4-FFF2-40B4-BE49-F238E27FC236}">
                  <a16:creationId xmlns:a16="http://schemas.microsoft.com/office/drawing/2014/main" id="{0DBD35CF-912B-3406-BBB6-F4C2358DE427}"/>
                </a:ext>
              </a:extLst>
            </p:cNvPr>
            <p:cNvSpPr/>
            <p:nvPr/>
          </p:nvSpPr>
          <p:spPr>
            <a:xfrm>
              <a:off x="10522824" y="3592165"/>
              <a:ext cx="129833" cy="127670"/>
            </a:xfrm>
            <a:prstGeom prst="triangle">
              <a:avLst/>
            </a:prstGeom>
            <a:solidFill>
              <a:schemeClr val="tx1"/>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35" name="Group 34">
            <a:extLst>
              <a:ext uri="{FF2B5EF4-FFF2-40B4-BE49-F238E27FC236}">
                <a16:creationId xmlns:a16="http://schemas.microsoft.com/office/drawing/2014/main" id="{DB2E93FE-CC39-ADEA-BA32-514CE9BBBFA9}"/>
              </a:ext>
            </a:extLst>
          </p:cNvPr>
          <p:cNvGrpSpPr/>
          <p:nvPr/>
        </p:nvGrpSpPr>
        <p:grpSpPr>
          <a:xfrm>
            <a:off x="2257635" y="1962839"/>
            <a:ext cx="1009197" cy="177321"/>
            <a:chOff x="10408850" y="1859918"/>
            <a:chExt cx="1009197" cy="177321"/>
          </a:xfrm>
        </p:grpSpPr>
        <p:sp>
          <p:nvSpPr>
            <p:cNvPr id="36" name="Rectangle 35">
              <a:extLst>
                <a:ext uri="{FF2B5EF4-FFF2-40B4-BE49-F238E27FC236}">
                  <a16:creationId xmlns:a16="http://schemas.microsoft.com/office/drawing/2014/main" id="{5C736D46-9438-A64C-DF3B-7C4B74EC499F}"/>
                </a:ext>
              </a:extLst>
            </p:cNvPr>
            <p:cNvSpPr/>
            <p:nvPr/>
          </p:nvSpPr>
          <p:spPr>
            <a:xfrm>
              <a:off x="10408850" y="1859918"/>
              <a:ext cx="336399" cy="161448"/>
            </a:xfrm>
            <a:prstGeom prst="rect">
              <a:avLst/>
            </a:prstGeom>
            <a:solidFill>
              <a:srgbClr val="FFE699"/>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Rectangle 36">
              <a:extLst>
                <a:ext uri="{FF2B5EF4-FFF2-40B4-BE49-F238E27FC236}">
                  <a16:creationId xmlns:a16="http://schemas.microsoft.com/office/drawing/2014/main" id="{7825F6B8-BD0C-C6DE-AD03-C0B90E3EC17A}"/>
                </a:ext>
              </a:extLst>
            </p:cNvPr>
            <p:cNvSpPr/>
            <p:nvPr/>
          </p:nvSpPr>
          <p:spPr>
            <a:xfrm>
              <a:off x="10745249" y="1859933"/>
              <a:ext cx="336399" cy="161449"/>
            </a:xfrm>
            <a:prstGeom prst="rect">
              <a:avLst/>
            </a:prstGeom>
            <a:solidFill>
              <a:schemeClr val="accent4">
                <a:lumMod val="20000"/>
                <a:lumOff val="80000"/>
              </a:scheme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8" name="Rectangle 37">
              <a:extLst>
                <a:ext uri="{FF2B5EF4-FFF2-40B4-BE49-F238E27FC236}">
                  <a16:creationId xmlns:a16="http://schemas.microsoft.com/office/drawing/2014/main" id="{F3EE32E2-6FFF-1206-ED71-DAB3DDF39992}"/>
                </a:ext>
              </a:extLst>
            </p:cNvPr>
            <p:cNvSpPr/>
            <p:nvPr/>
          </p:nvSpPr>
          <p:spPr>
            <a:xfrm>
              <a:off x="11081648" y="1859933"/>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Isosceles Triangle 24">
              <a:extLst>
                <a:ext uri="{FF2B5EF4-FFF2-40B4-BE49-F238E27FC236}">
                  <a16:creationId xmlns:a16="http://schemas.microsoft.com/office/drawing/2014/main" id="{BC08C866-6FD3-6747-B9E3-E73DF27BEE58}"/>
                </a:ext>
              </a:extLst>
            </p:cNvPr>
            <p:cNvSpPr/>
            <p:nvPr/>
          </p:nvSpPr>
          <p:spPr>
            <a:xfrm>
              <a:off x="11189250" y="1909569"/>
              <a:ext cx="129833" cy="127670"/>
            </a:xfrm>
            <a:prstGeom prst="triangle">
              <a:avLst/>
            </a:prstGeom>
            <a:solidFill>
              <a:schemeClr val="tx1"/>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aphicFrame>
        <p:nvGraphicFramePr>
          <p:cNvPr id="2" name="Table 1">
            <a:extLst>
              <a:ext uri="{FF2B5EF4-FFF2-40B4-BE49-F238E27FC236}">
                <a16:creationId xmlns:a16="http://schemas.microsoft.com/office/drawing/2014/main" id="{73584C2C-0D4A-DCEE-FCAE-6D1278AAECF2}"/>
              </a:ext>
            </a:extLst>
          </p:cNvPr>
          <p:cNvGraphicFramePr>
            <a:graphicFrameLocks noGrp="1"/>
          </p:cNvGraphicFramePr>
          <p:nvPr>
            <p:extLst>
              <p:ext uri="{D42A27DB-BD31-4B8C-83A1-F6EECF244321}">
                <p14:modId xmlns:p14="http://schemas.microsoft.com/office/powerpoint/2010/main" val="762749575"/>
              </p:ext>
            </p:extLst>
          </p:nvPr>
        </p:nvGraphicFramePr>
        <p:xfrm>
          <a:off x="274320" y="1188720"/>
          <a:ext cx="3888817" cy="5126400"/>
        </p:xfrm>
        <a:graphic>
          <a:graphicData uri="http://schemas.openxmlformats.org/drawingml/2006/table">
            <a:tbl>
              <a:tblPr firstRow="1" bandRow="1">
                <a:tableStyleId>{5C22544A-7EE6-4342-B048-85BDC9FD1C3A}</a:tableStyleId>
              </a:tblPr>
              <a:tblGrid>
                <a:gridCol w="3888817">
                  <a:extLst>
                    <a:ext uri="{9D8B030D-6E8A-4147-A177-3AD203B41FA5}">
                      <a16:colId xmlns:a16="http://schemas.microsoft.com/office/drawing/2014/main" val="3832793835"/>
                    </a:ext>
                  </a:extLst>
                </a:gridCol>
              </a:tblGrid>
              <a:tr h="554400">
                <a:tc>
                  <a:txBody>
                    <a:bodyPr/>
                    <a:lstStyle/>
                    <a:p>
                      <a:pPr marL="0" marR="0" lvl="0" indent="0" algn="ctr" defTabSz="914400" rtl="0" eaLnBrk="1" fontAlgn="auto" latinLnBrk="0" hangingPunct="1">
                        <a:lnSpc>
                          <a:spcPct val="100000"/>
                        </a:lnSpc>
                        <a:spcBef>
                          <a:spcPts val="0"/>
                        </a:spcBef>
                        <a:spcAft>
                          <a:spcPts val="100"/>
                        </a:spcAft>
                        <a:buClrTx/>
                        <a:buSzTx/>
                        <a:buFont typeface="Wingdings" panose="05000000000000000000" pitchFamily="2" charset="2"/>
                        <a:buNone/>
                        <a:tabLst>
                          <a:tab pos="0" algn="l"/>
                        </a:tabLst>
                        <a:defRPr/>
                      </a:pPr>
                      <a:r>
                        <a:rPr lang="en-US" altLang="zh-CN" sz="1400" b="1" kern="1200" dirty="0">
                          <a:solidFill>
                            <a:schemeClr val="bg1"/>
                          </a:solidFill>
                          <a:latin typeface="+mj-lt"/>
                          <a:ea typeface="+mn-ea"/>
                          <a:cs typeface="Calibri" panose="020F0502020204030204" pitchFamily="34" charset="0"/>
                        </a:rPr>
                        <a:t>Market demand fluctuations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1661979569"/>
                  </a:ext>
                </a:extLst>
              </a:tr>
              <a:tr h="4572000">
                <a:tc>
                  <a:txBody>
                    <a:bodyPr/>
                    <a:lstStyle/>
                    <a:p>
                      <a:pPr marL="171450" marR="0" lvl="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endParaRPr kumimoji="0" lang="en-US" altLang="zh-CN"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endParaRPr kumimoji="0" lang="en-US" altLang="zh-CN"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Isostatic graphite is widely used in aerospace and national defense applications due to its unique properties. However, fluctuations in defense budgets and commercial aircraft orders can impact the demand for isostatic graphite</a:t>
                      </a: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The isostatic graphite market faces challenges due to increased demand for PV applications. The growing need for isostatic graphite in PV cell production, driven by rising solar energy demand, creates supply difficulties</a:t>
                      </a: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Furthermore, the elevated cost of raw materials for isostatic high-density graphite production presents a notable challenge within the global isostatic high-density graphite market, including its application in the PV sector</a:t>
                      </a:r>
                    </a:p>
                    <a:p>
                      <a:pPr marL="171450" marR="0" lvl="0" indent="-171450" algn="l" defTabSz="914400" rtl="0" eaLnBrk="1" fontAlgn="auto" latinLnBrk="0" hangingPunct="1">
                        <a:lnSpc>
                          <a:spcPts val="1500"/>
                        </a:lnSpc>
                        <a:spcBef>
                          <a:spcPts val="0"/>
                        </a:spcBef>
                        <a:spcAft>
                          <a:spcPts val="0"/>
                        </a:spcAft>
                        <a:buClrTx/>
                        <a:buSzTx/>
                        <a:buFont typeface="Wingdings" panose="05000000000000000000" pitchFamily="2" charset="2"/>
                        <a:buChar char="§"/>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Fluctuations in the demand for natural graphite make suppliers reluctant to make new investments in production. When the demand for various graphite applications (such as batteries, lubricants, and refractories) is high, the prices of isostatic graphite go up, which affects its long-term suitability as a raw material</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3175" cap="flat" cmpd="sng" algn="ctr">
                      <a:solidFill>
                        <a:srgbClr val="252E3B"/>
                      </a:solidFill>
                      <a:prstDash val="solid"/>
                      <a:round/>
                      <a:headEnd type="none" w="med" len="med"/>
                      <a:tailEnd type="none" w="med" len="med"/>
                    </a:lnB>
                    <a:noFill/>
                  </a:tcPr>
                </a:tc>
                <a:extLst>
                  <a:ext uri="{0D108BD9-81ED-4DB2-BD59-A6C34878D82A}">
                    <a16:rowId xmlns:a16="http://schemas.microsoft.com/office/drawing/2014/main" val="2980529365"/>
                  </a:ext>
                </a:extLst>
              </a:tr>
            </a:tbl>
          </a:graphicData>
        </a:graphic>
      </p:graphicFrame>
      <p:pic>
        <p:nvPicPr>
          <p:cNvPr id="12" name="Graphic 11" descr="Supply And Demand with solid fill">
            <a:extLst>
              <a:ext uri="{FF2B5EF4-FFF2-40B4-BE49-F238E27FC236}">
                <a16:creationId xmlns:a16="http://schemas.microsoft.com/office/drawing/2014/main" id="{D8296EEA-2A74-4B41-5813-81FB950822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315" y="1246596"/>
            <a:ext cx="415233" cy="415233"/>
          </a:xfrm>
          <a:prstGeom prst="rect">
            <a:avLst/>
          </a:prstGeom>
        </p:spPr>
      </p:pic>
      <p:pic>
        <p:nvPicPr>
          <p:cNvPr id="15" name="Graphic 14" descr="Raw Materials with solid fill">
            <a:extLst>
              <a:ext uri="{FF2B5EF4-FFF2-40B4-BE49-F238E27FC236}">
                <a16:creationId xmlns:a16="http://schemas.microsoft.com/office/drawing/2014/main" id="{852FBF75-FC94-D1CD-C464-E97B68BBC5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402032" y="1258352"/>
            <a:ext cx="415233" cy="415233"/>
          </a:xfrm>
          <a:prstGeom prst="rect">
            <a:avLst/>
          </a:prstGeom>
        </p:spPr>
      </p:pic>
      <p:pic>
        <p:nvPicPr>
          <p:cNvPr id="22" name="Graphic 21" descr="Robot Hand with solid fill">
            <a:extLst>
              <a:ext uri="{FF2B5EF4-FFF2-40B4-BE49-F238E27FC236}">
                <a16:creationId xmlns:a16="http://schemas.microsoft.com/office/drawing/2014/main" id="{FDFA79BE-9E29-BAA6-95F0-0366DA7282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354694" y="1244501"/>
            <a:ext cx="415233" cy="415233"/>
          </a:xfrm>
          <a:prstGeom prst="rect">
            <a:avLst/>
          </a:prstGeom>
        </p:spPr>
      </p:pic>
      <p:sp>
        <p:nvSpPr>
          <p:cNvPr id="3" name="Title 2">
            <a:extLst>
              <a:ext uri="{FF2B5EF4-FFF2-40B4-BE49-F238E27FC236}">
                <a16:creationId xmlns:a16="http://schemas.microsoft.com/office/drawing/2014/main" id="{6850A958-44F3-3067-87B7-B3EF0DFD3A41}"/>
              </a:ext>
            </a:extLst>
          </p:cNvPr>
          <p:cNvSpPr>
            <a:spLocks noGrp="1"/>
          </p:cNvSpPr>
          <p:nvPr>
            <p:ph type="title"/>
          </p:nvPr>
        </p:nvSpPr>
        <p:spPr/>
        <p:txBody>
          <a:bodyPr/>
          <a:lstStyle/>
          <a:p>
            <a:r>
              <a:rPr lang="en-US" dirty="0"/>
              <a:t>Market Challenges</a:t>
            </a:r>
          </a:p>
        </p:txBody>
      </p:sp>
      <p:sp>
        <p:nvSpPr>
          <p:cNvPr id="5" name="TextBox 15">
            <a:extLst>
              <a:ext uri="{FF2B5EF4-FFF2-40B4-BE49-F238E27FC236}">
                <a16:creationId xmlns:a16="http://schemas.microsoft.com/office/drawing/2014/main" id="{D406EE05-A050-165F-3AF2-92514A08651E}"/>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061984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5">
            <a:extLst>
              <a:ext uri="{FF2B5EF4-FFF2-40B4-BE49-F238E27FC236}">
                <a16:creationId xmlns:a16="http://schemas.microsoft.com/office/drawing/2014/main" id="{8A652618-F43D-4045-81D0-03DD1D5956E0}"/>
              </a:ext>
            </a:extLst>
          </p:cNvPr>
          <p:cNvGraphicFramePr>
            <a:graphicFrameLocks noGrp="1"/>
          </p:cNvGraphicFramePr>
          <p:nvPr/>
        </p:nvGraphicFramePr>
        <p:xfrm>
          <a:off x="6315075" y="1188720"/>
          <a:ext cx="5698138" cy="4962198"/>
        </p:xfrm>
        <a:graphic>
          <a:graphicData uri="http://schemas.openxmlformats.org/drawingml/2006/table">
            <a:tbl>
              <a:tblPr firstRow="1" bandRow="1">
                <a:tableStyleId>{5C22544A-7EE6-4342-B048-85BDC9FD1C3A}</a:tableStyleId>
              </a:tblPr>
              <a:tblGrid>
                <a:gridCol w="5698138">
                  <a:extLst>
                    <a:ext uri="{9D8B030D-6E8A-4147-A177-3AD203B41FA5}">
                      <a16:colId xmlns:a16="http://schemas.microsoft.com/office/drawing/2014/main" val="1117059134"/>
                    </a:ext>
                  </a:extLst>
                </a:gridCol>
              </a:tblGrid>
              <a:tr h="458736">
                <a:tc>
                  <a:txBody>
                    <a:bodyPr/>
                    <a:lstStyle/>
                    <a:p>
                      <a:pPr marL="0" marR="0" lvl="0" indent="0" algn="l"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kern="1200" noProof="0" dirty="0">
                          <a:solidFill>
                            <a:schemeClr val="tx1"/>
                          </a:solidFill>
                          <a:latin typeface="+mj-lt"/>
                          <a:ea typeface="+mn-ea"/>
                          <a:cs typeface="Calibri" panose="020F0502020204030204" pitchFamily="34" charset="0"/>
                        </a:rPr>
                        <a:t>Demand-supply gap scenario: </a:t>
                      </a:r>
                      <a:r>
                        <a:rPr lang="en-US" sz="1400" b="1" kern="1200" noProof="0" dirty="0">
                          <a:solidFill>
                            <a:schemeClr val="accent4"/>
                          </a:solidFill>
                          <a:latin typeface="+mj-lt"/>
                          <a:ea typeface="+mn-ea"/>
                          <a:cs typeface="Calibri" panose="020F0502020204030204" pitchFamily="34" charset="0"/>
                        </a:rPr>
                        <a:t>Undersupply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7369096"/>
                  </a:ext>
                </a:extLst>
              </a:tr>
              <a:tr h="4503462">
                <a:tc>
                  <a:txBody>
                    <a:bodyPr/>
                    <a:lstStyle/>
                    <a:p>
                      <a:pPr marL="182880" marR="0" lvl="0"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400" b="1" i="0" kern="1200" dirty="0">
                          <a:solidFill>
                            <a:schemeClr val="tx1"/>
                          </a:solidFill>
                          <a:effectLst/>
                          <a:latin typeface="+mj-lt"/>
                          <a:ea typeface="+mn-ea"/>
                          <a:cs typeface="Calibri" panose="020F0502020204030204" pitchFamily="34" charset="0"/>
                        </a:rPr>
                        <a:t>Under supply of isostatic graphite</a:t>
                      </a:r>
                      <a:r>
                        <a:rPr lang="en-US" sz="1400" b="0" i="0" kern="1200" dirty="0">
                          <a:solidFill>
                            <a:schemeClr val="tx1"/>
                          </a:solidFill>
                          <a:effectLst/>
                          <a:latin typeface="+mj-lt"/>
                          <a:ea typeface="+mn-ea"/>
                          <a:cs typeface="Calibri" panose="020F0502020204030204" pitchFamily="34" charset="0"/>
                        </a:rPr>
                        <a:t>: Isostatic graphite is produced using a unique manufacturing process known as isostatic pressing, which involves subjecting finely powdered graphite particles to high-pressure isostatic compression from all directions. The manufacturing process for isostatic graphite involves complex techniques, resulting in relatively high production costs compared to other graphite materials. The availability and sourcing of high-quality graphite raw materials is a challenge to produce isostatic graphite, which leads to its undersupply</a:t>
                      </a:r>
                    </a:p>
                    <a:p>
                      <a:pPr marL="182880" marR="0" lvl="0" indent="-182880"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400" b="1" i="0" kern="1200" dirty="0">
                          <a:solidFill>
                            <a:schemeClr val="tx1"/>
                          </a:solidFill>
                          <a:effectLst/>
                          <a:latin typeface="+mj-lt"/>
                          <a:ea typeface="+mn-ea"/>
                          <a:cs typeface="Calibri" panose="020F0502020204030204" pitchFamily="34" charset="0"/>
                        </a:rPr>
                        <a:t>Growing demand for isostatic graphite</a:t>
                      </a:r>
                      <a:r>
                        <a:rPr lang="en-US" sz="1400" b="0" i="0" kern="1200" dirty="0">
                          <a:solidFill>
                            <a:schemeClr val="tx1"/>
                          </a:solidFill>
                          <a:effectLst/>
                          <a:latin typeface="+mj-lt"/>
                          <a:ea typeface="+mn-ea"/>
                          <a:cs typeface="Calibri" panose="020F0502020204030204" pitchFamily="34" charset="0"/>
                        </a:rPr>
                        <a:t>: </a:t>
                      </a:r>
                      <a:r>
                        <a:rPr lang="en-US" altLang="zh-CN" sz="1400" b="0" i="0" kern="1200" dirty="0">
                          <a:solidFill>
                            <a:schemeClr val="tx1"/>
                          </a:solidFill>
                          <a:effectLst/>
                          <a:latin typeface="+mj-lt"/>
                          <a:ea typeface="+mn-ea"/>
                          <a:cs typeface="Calibri" panose="020F0502020204030204" pitchFamily="34" charset="0"/>
                        </a:rPr>
                        <a:t>The global demand for isostatic graphite is expected to increase continuously during the forecast period. Isostatic graphite is widely used in the solar cell, semiconductor chip, and PV industries. Because of its features such as minimal thermal expansion, high thermal conductivity, great machinability, and low oxidation isostatic high-density graphite is in high demand. The market for isostatic graphite is predicted to develop in response to the rising demand for consumer electronics and automotive parts. The growing use of lightweight materials in the automotive and aerospace industries is likely to drive market expansion</a:t>
                      </a:r>
                      <a:endParaRPr lang="en-US" sz="1400" b="0" i="0" kern="1200" dirty="0">
                        <a:solidFill>
                          <a:schemeClr val="tx1"/>
                        </a:solidFill>
                        <a:effectLst/>
                        <a:latin typeface="+mj-lt"/>
                        <a:ea typeface="+mn-ea"/>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8953182"/>
                  </a:ext>
                </a:extLst>
              </a:tr>
            </a:tbl>
          </a:graphicData>
        </a:graphic>
      </p:graphicFrame>
      <p:graphicFrame>
        <p:nvGraphicFramePr>
          <p:cNvPr id="3" name="Chart 2">
            <a:extLst>
              <a:ext uri="{FF2B5EF4-FFF2-40B4-BE49-F238E27FC236}">
                <a16:creationId xmlns:a16="http://schemas.microsoft.com/office/drawing/2014/main" id="{BFD27745-DC8A-5B79-1222-2FF4417E7193}"/>
              </a:ext>
            </a:extLst>
          </p:cNvPr>
          <p:cNvGraphicFramePr/>
          <p:nvPr/>
        </p:nvGraphicFramePr>
        <p:xfrm>
          <a:off x="304798" y="1714341"/>
          <a:ext cx="5698137" cy="2019459"/>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E55F986E-4386-4F14-4892-0AAD502B9A33}"/>
              </a:ext>
            </a:extLst>
          </p:cNvPr>
          <p:cNvSpPr/>
          <p:nvPr/>
        </p:nvSpPr>
        <p:spPr>
          <a:xfrm>
            <a:off x="1176524" y="1191121"/>
            <a:ext cx="385267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3123"/>
                </a:solidFill>
                <a:effectLst/>
                <a:uLnTx/>
                <a:uFillTx/>
                <a:latin typeface="Arial"/>
                <a:ea typeface="+mn-ea"/>
                <a:cs typeface="Calibri" panose="020F0502020204030204" pitchFamily="34" charset="0"/>
              </a:rPr>
              <a:t>Global graphite demand and supply scenario, 2018–2023 (‘000 MT)</a:t>
            </a:r>
          </a:p>
        </p:txBody>
      </p:sp>
      <p:sp>
        <p:nvSpPr>
          <p:cNvPr id="5" name="Title 4">
            <a:extLst>
              <a:ext uri="{FF2B5EF4-FFF2-40B4-BE49-F238E27FC236}">
                <a16:creationId xmlns:a16="http://schemas.microsoft.com/office/drawing/2014/main" id="{3A0E9660-32BB-0FCD-E187-BD4CDC6DC462}"/>
              </a:ext>
            </a:extLst>
          </p:cNvPr>
          <p:cNvSpPr>
            <a:spLocks noGrp="1"/>
          </p:cNvSpPr>
          <p:nvPr>
            <p:ph type="title"/>
          </p:nvPr>
        </p:nvSpPr>
        <p:spPr/>
        <p:txBody>
          <a:bodyPr/>
          <a:lstStyle/>
          <a:p>
            <a:r>
              <a:rPr lang="en-US" dirty="0"/>
              <a:t>Demand-Supply Analysis</a:t>
            </a:r>
          </a:p>
        </p:txBody>
      </p:sp>
      <p:graphicFrame>
        <p:nvGraphicFramePr>
          <p:cNvPr id="8" name="Chart 7">
            <a:extLst>
              <a:ext uri="{FF2B5EF4-FFF2-40B4-BE49-F238E27FC236}">
                <a16:creationId xmlns:a16="http://schemas.microsoft.com/office/drawing/2014/main" id="{6800B4DB-5383-C8EA-FE26-DBE4FF90FD12}"/>
              </a:ext>
            </a:extLst>
          </p:cNvPr>
          <p:cNvGraphicFramePr/>
          <p:nvPr/>
        </p:nvGraphicFramePr>
        <p:xfrm>
          <a:off x="241792" y="4126586"/>
          <a:ext cx="5824148" cy="2130146"/>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CBC833B7-1C90-6A2C-EB9C-695B2D82ACE7}"/>
              </a:ext>
            </a:extLst>
          </p:cNvPr>
          <p:cNvSpPr/>
          <p:nvPr/>
        </p:nvSpPr>
        <p:spPr>
          <a:xfrm>
            <a:off x="1176524" y="3733800"/>
            <a:ext cx="385267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03123"/>
                </a:solidFill>
                <a:effectLst/>
                <a:uLnTx/>
                <a:uFillTx/>
                <a:latin typeface="Arial"/>
                <a:ea typeface="+mn-ea"/>
                <a:cs typeface="Calibri" panose="020F0502020204030204" pitchFamily="34" charset="0"/>
              </a:rPr>
              <a:t>Global isostatic graphite demand and supply scenario, 2018–2023 (‘000 MT)</a:t>
            </a:r>
          </a:p>
        </p:txBody>
      </p:sp>
      <p:sp>
        <p:nvSpPr>
          <p:cNvPr id="7" name="Rectangle 6">
            <a:extLst>
              <a:ext uri="{FF2B5EF4-FFF2-40B4-BE49-F238E27FC236}">
                <a16:creationId xmlns:a16="http://schemas.microsoft.com/office/drawing/2014/main" id="{799F7A81-BABA-6A0B-22E1-FA8B4917C9A4}"/>
              </a:ext>
            </a:extLst>
          </p:cNvPr>
          <p:cNvSpPr/>
          <p:nvPr/>
        </p:nvSpPr>
        <p:spPr>
          <a:xfrm>
            <a:off x="6315075" y="6220836"/>
            <a:ext cx="4206240" cy="309116"/>
          </a:xfrm>
          <a:prstGeom prst="rect">
            <a:avLst/>
          </a:prstGeom>
          <a:solidFill>
            <a:schemeClr val="bg1"/>
          </a:solidFill>
          <a:ln>
            <a:solidFill>
              <a:schemeClr val="tx2">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Demand and supply gap scenario</a:t>
            </a:r>
            <a:r>
              <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400" b="1" i="0" u="none" strike="noStrike" kern="0" cap="none" spc="0" normalizeH="0" baseline="0" noProof="0" dirty="0">
                <a:ln>
                  <a:noFill/>
                </a:ln>
                <a:solidFill>
                  <a:srgbClr val="C60C30"/>
                </a:solidFill>
                <a:effectLst/>
                <a:uLnTx/>
                <a:uFillTx/>
                <a:latin typeface="Calibri" panose="020F0502020204030204" pitchFamily="34" charset="0"/>
                <a:ea typeface="+mn-ea"/>
                <a:cs typeface="Calibri" panose="020F0502020204030204" pitchFamily="34" charset="0"/>
              </a:rPr>
              <a:t>Undersupply</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 name="TextBox 15">
            <a:extLst>
              <a:ext uri="{FF2B5EF4-FFF2-40B4-BE49-F238E27FC236}">
                <a16:creationId xmlns:a16="http://schemas.microsoft.com/office/drawing/2014/main" id="{79DC9A3D-D068-FFA9-93FE-6EC9568E4C17}"/>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707223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B301D33-8822-93A9-07A9-DFABFAE51E16}"/>
              </a:ext>
            </a:extLst>
          </p:cNvPr>
          <p:cNvGrpSpPr/>
          <p:nvPr/>
        </p:nvGrpSpPr>
        <p:grpSpPr>
          <a:xfrm>
            <a:off x="624841" y="1709453"/>
            <a:ext cx="11005116" cy="4386278"/>
            <a:chOff x="265683" y="811471"/>
            <a:chExt cx="10491810" cy="5591873"/>
          </a:xfrm>
          <a:solidFill>
            <a:srgbClr val="C4B798"/>
          </a:solidFill>
        </p:grpSpPr>
        <p:sp>
          <p:nvSpPr>
            <p:cNvPr id="7" name="Freeform 4">
              <a:extLst>
                <a:ext uri="{FF2B5EF4-FFF2-40B4-BE49-F238E27FC236}">
                  <a16:creationId xmlns:a16="http://schemas.microsoft.com/office/drawing/2014/main" id="{6C80ADF2-723B-5C7D-530F-F0451039F6A7}"/>
                </a:ext>
              </a:extLst>
            </p:cNvPr>
            <p:cNvSpPr>
              <a:spLocks/>
            </p:cNvSpPr>
            <p:nvPr/>
          </p:nvSpPr>
          <p:spPr bwMode="auto">
            <a:xfrm rot="730076">
              <a:off x="5065634" y="3000832"/>
              <a:ext cx="431691" cy="337408"/>
            </a:xfrm>
            <a:custGeom>
              <a:avLst/>
              <a:gdLst>
                <a:gd name="T0" fmla="*/ 2147483647 w 10000"/>
                <a:gd name="T1" fmla="*/ 2147483647 h 10009"/>
                <a:gd name="T2" fmla="*/ 2147483647 w 10000"/>
                <a:gd name="T3" fmla="*/ 2147483647 h 10009"/>
                <a:gd name="T4" fmla="*/ 2147483647 w 10000"/>
                <a:gd name="T5" fmla="*/ 2147483647 h 10009"/>
                <a:gd name="T6" fmla="*/ 2147483647 w 10000"/>
                <a:gd name="T7" fmla="*/ 2147483647 h 10009"/>
                <a:gd name="T8" fmla="*/ 2147483647 w 10000"/>
                <a:gd name="T9" fmla="*/ 2147483647 h 10009"/>
                <a:gd name="T10" fmla="*/ 2147483647 w 10000"/>
                <a:gd name="T11" fmla="*/ 2147483647 h 10009"/>
                <a:gd name="T12" fmla="*/ 2147483647 w 10000"/>
                <a:gd name="T13" fmla="*/ 161364554 h 10009"/>
                <a:gd name="T14" fmla="*/ 2147483647 w 10000"/>
                <a:gd name="T15" fmla="*/ 2147483647 h 10009"/>
                <a:gd name="T16" fmla="*/ 2147483647 w 10000"/>
                <a:gd name="T17" fmla="*/ 161364554 h 10009"/>
                <a:gd name="T18" fmla="*/ 2147483647 w 10000"/>
                <a:gd name="T19" fmla="*/ 2147483647 h 10009"/>
                <a:gd name="T20" fmla="*/ 0 w 10000"/>
                <a:gd name="T21" fmla="*/ 2147483647 h 10009"/>
                <a:gd name="T22" fmla="*/ 2147483647 w 10000"/>
                <a:gd name="T23" fmla="*/ 2147483647 h 10009"/>
                <a:gd name="T24" fmla="*/ 2147483647 w 10000"/>
                <a:gd name="T25" fmla="*/ 2147483647 h 10009"/>
                <a:gd name="T26" fmla="*/ 2147483647 w 10000"/>
                <a:gd name="T27" fmla="*/ 2147483647 h 10009"/>
                <a:gd name="T28" fmla="*/ 2147483647 w 10000"/>
                <a:gd name="T29" fmla="*/ 2147483647 h 10009"/>
                <a:gd name="T30" fmla="*/ 2147483647 w 10000"/>
                <a:gd name="T31" fmla="*/ 2147483647 h 10009"/>
                <a:gd name="T32" fmla="*/ 2147483647 w 10000"/>
                <a:gd name="T33" fmla="*/ 2147483647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2147483647 h 10009"/>
                <a:gd name="T74" fmla="*/ 2147483647 w 10000"/>
                <a:gd name="T75" fmla="*/ 2147483647 h 10009"/>
                <a:gd name="T76" fmla="*/ 2147483647 w 10000"/>
                <a:gd name="T77" fmla="*/ 2147483647 h 10009"/>
                <a:gd name="T78" fmla="*/ 2147483647 w 10000"/>
                <a:gd name="T79" fmla="*/ 2147483647 h 10009"/>
                <a:gd name="T80" fmla="*/ 2147483647 w 10000"/>
                <a:gd name="T81" fmla="*/ 2147483647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 name="Freeform 5">
              <a:extLst>
                <a:ext uri="{FF2B5EF4-FFF2-40B4-BE49-F238E27FC236}">
                  <a16:creationId xmlns:a16="http://schemas.microsoft.com/office/drawing/2014/main" id="{68685272-F739-7B8B-000E-B95287B12AB6}"/>
                </a:ext>
              </a:extLst>
            </p:cNvPr>
            <p:cNvSpPr>
              <a:spLocks/>
            </p:cNvSpPr>
            <p:nvPr/>
          </p:nvSpPr>
          <p:spPr bwMode="auto">
            <a:xfrm rot="926903">
              <a:off x="5077044" y="3023579"/>
              <a:ext cx="108398" cy="236943"/>
            </a:xfrm>
            <a:custGeom>
              <a:avLst/>
              <a:gdLst>
                <a:gd name="T0" fmla="*/ 426029799 w 10000"/>
                <a:gd name="T1" fmla="*/ 2147483647 h 10437"/>
                <a:gd name="T2" fmla="*/ 426029799 w 10000"/>
                <a:gd name="T3" fmla="*/ 2147483647 h 10437"/>
                <a:gd name="T4" fmla="*/ 441127138 w 10000"/>
                <a:gd name="T5" fmla="*/ 2147483647 h 10437"/>
                <a:gd name="T6" fmla="*/ 486896829 w 10000"/>
                <a:gd name="T7" fmla="*/ 2147483647 h 10437"/>
                <a:gd name="T8" fmla="*/ 486896829 w 10000"/>
                <a:gd name="T9" fmla="*/ 2147483647 h 10437"/>
                <a:gd name="T10" fmla="*/ 505393367 w 10000"/>
                <a:gd name="T11" fmla="*/ 2147483647 h 10437"/>
                <a:gd name="T12" fmla="*/ 547757218 w 10000"/>
                <a:gd name="T13" fmla="*/ 2147483647 h 10437"/>
                <a:gd name="T14" fmla="*/ 556948788 w 10000"/>
                <a:gd name="T15" fmla="*/ 2147483647 h 10437"/>
                <a:gd name="T16" fmla="*/ 608617535 w 10000"/>
                <a:gd name="T17" fmla="*/ 2147483647 h 10437"/>
                <a:gd name="T18" fmla="*/ 547757218 w 10000"/>
                <a:gd name="T19" fmla="*/ 2147483647 h 10437"/>
                <a:gd name="T20" fmla="*/ 486896829 w 10000"/>
                <a:gd name="T21" fmla="*/ 1175804211 h 10437"/>
                <a:gd name="T22" fmla="*/ 304309174 w 10000"/>
                <a:gd name="T23" fmla="*/ 0 h 10437"/>
                <a:gd name="T24" fmla="*/ 182587736 w 10000"/>
                <a:gd name="T25" fmla="*/ 1175804211 h 10437"/>
                <a:gd name="T26" fmla="*/ 121720705 w 10000"/>
                <a:gd name="T27" fmla="*/ 2147483647 h 10437"/>
                <a:gd name="T28" fmla="*/ 75167108 w 10000"/>
                <a:gd name="T29" fmla="*/ 2147483647 h 10437"/>
                <a:gd name="T30" fmla="*/ 121720705 w 10000"/>
                <a:gd name="T31" fmla="*/ 2147483647 h 10437"/>
                <a:gd name="T32" fmla="*/ 121720705 w 10000"/>
                <a:gd name="T33" fmla="*/ 2147483647 h 10437"/>
                <a:gd name="T34" fmla="*/ 13937767 w 10000"/>
                <a:gd name="T35" fmla="*/ 2147483647 h 10437"/>
                <a:gd name="T36" fmla="*/ 0 w 10000"/>
                <a:gd name="T37" fmla="*/ 2147483647 h 10437"/>
                <a:gd name="T38" fmla="*/ 39560971 w 10000"/>
                <a:gd name="T39" fmla="*/ 2147483647 h 10437"/>
                <a:gd name="T40" fmla="*/ 121720705 w 10000"/>
                <a:gd name="T41" fmla="*/ 2147483647 h 10437"/>
                <a:gd name="T42" fmla="*/ 68959129 w 10000"/>
                <a:gd name="T43" fmla="*/ 2147483647 h 10437"/>
                <a:gd name="T44" fmla="*/ 394566826 w 10000"/>
                <a:gd name="T45" fmla="*/ 2147483647 h 10437"/>
                <a:gd name="T46" fmla="*/ 436863210 w 10000"/>
                <a:gd name="T47" fmla="*/ 2147483647 h 10437"/>
                <a:gd name="T48" fmla="*/ 426029799 w 10000"/>
                <a:gd name="T49" fmla="*/ 2147483647 h 10437"/>
                <a:gd name="T50" fmla="*/ 426029799 w 10000"/>
                <a:gd name="T51" fmla="*/ 2147483647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 name="Freeform 6">
              <a:extLst>
                <a:ext uri="{FF2B5EF4-FFF2-40B4-BE49-F238E27FC236}">
                  <a16:creationId xmlns:a16="http://schemas.microsoft.com/office/drawing/2014/main" id="{42C855D6-B9ED-E20F-FC9C-B5B3F2413FA9}"/>
                </a:ext>
              </a:extLst>
            </p:cNvPr>
            <p:cNvSpPr>
              <a:spLocks/>
            </p:cNvSpPr>
            <p:nvPr/>
          </p:nvSpPr>
          <p:spPr bwMode="auto">
            <a:xfrm>
              <a:off x="5712220" y="2873830"/>
              <a:ext cx="228207" cy="100465"/>
            </a:xfrm>
            <a:custGeom>
              <a:avLst/>
              <a:gdLst>
                <a:gd name="T0" fmla="*/ 2147483647 w 10000"/>
                <a:gd name="T1" fmla="*/ 230353942 h 10000"/>
                <a:gd name="T2" fmla="*/ 2147483647 w 10000"/>
                <a:gd name="T3" fmla="*/ 153542679 h 10000"/>
                <a:gd name="T4" fmla="*/ 2147483647 w 10000"/>
                <a:gd name="T5" fmla="*/ 153542679 h 10000"/>
                <a:gd name="T6" fmla="*/ 2147483647 w 10000"/>
                <a:gd name="T7" fmla="*/ 76771339 h 10000"/>
                <a:gd name="T8" fmla="*/ 2147483647 w 10000"/>
                <a:gd name="T9" fmla="*/ 38383015 h 10000"/>
                <a:gd name="T10" fmla="*/ 2147483647 w 10000"/>
                <a:gd name="T11" fmla="*/ 38383015 h 10000"/>
                <a:gd name="T12" fmla="*/ 2147483647 w 10000"/>
                <a:gd name="T13" fmla="*/ 0 h 10000"/>
                <a:gd name="T14" fmla="*/ 2147483647 w 10000"/>
                <a:gd name="T15" fmla="*/ 38383015 h 10000"/>
                <a:gd name="T16" fmla="*/ 2147483647 w 10000"/>
                <a:gd name="T17" fmla="*/ 38383015 h 10000"/>
                <a:gd name="T18" fmla="*/ 2147483647 w 10000"/>
                <a:gd name="T19" fmla="*/ 76771339 h 10000"/>
                <a:gd name="T20" fmla="*/ 2147483647 w 10000"/>
                <a:gd name="T21" fmla="*/ 115154355 h 10000"/>
                <a:gd name="T22" fmla="*/ 2147483647 w 10000"/>
                <a:gd name="T23" fmla="*/ 191925686 h 10000"/>
                <a:gd name="T24" fmla="*/ 2147483647 w 10000"/>
                <a:gd name="T25" fmla="*/ 230353942 h 10000"/>
                <a:gd name="T26" fmla="*/ 2147483647 w 10000"/>
                <a:gd name="T27" fmla="*/ 230353942 h 10000"/>
                <a:gd name="T28" fmla="*/ 2147483647 w 10000"/>
                <a:gd name="T29" fmla="*/ 268737521 h 10000"/>
                <a:gd name="T30" fmla="*/ 2147483647 w 10000"/>
                <a:gd name="T31" fmla="*/ 268737521 h 10000"/>
                <a:gd name="T32" fmla="*/ 1048843394 w 10000"/>
                <a:gd name="T33" fmla="*/ 268737521 h 10000"/>
                <a:gd name="T34" fmla="*/ 0 w 10000"/>
                <a:gd name="T35" fmla="*/ 268737521 h 10000"/>
                <a:gd name="T36" fmla="*/ 1048843394 w 10000"/>
                <a:gd name="T37" fmla="*/ 307125281 h 10000"/>
                <a:gd name="T38" fmla="*/ 2147483647 w 10000"/>
                <a:gd name="T39" fmla="*/ 383896612 h 10000"/>
                <a:gd name="T40" fmla="*/ 2147483647 w 10000"/>
                <a:gd name="T41" fmla="*/ 422280200 h 10000"/>
                <a:gd name="T42" fmla="*/ 2147483647 w 10000"/>
                <a:gd name="T43" fmla="*/ 383896612 h 10000"/>
                <a:gd name="T44" fmla="*/ 2147483647 w 10000"/>
                <a:gd name="T45" fmla="*/ 383896612 h 10000"/>
                <a:gd name="T46" fmla="*/ 2147483647 w 10000"/>
                <a:gd name="T47" fmla="*/ 422280200 h 10000"/>
                <a:gd name="T48" fmla="*/ 2147483647 w 10000"/>
                <a:gd name="T49" fmla="*/ 422280200 h 10000"/>
                <a:gd name="T50" fmla="*/ 2147483647 w 10000"/>
                <a:gd name="T51" fmla="*/ 422280200 h 10000"/>
                <a:gd name="T52" fmla="*/ 2147483647 w 10000"/>
                <a:gd name="T53" fmla="*/ 345508860 h 10000"/>
                <a:gd name="T54" fmla="*/ 2147483647 w 10000"/>
                <a:gd name="T55" fmla="*/ 345508860 h 10000"/>
                <a:gd name="T56" fmla="*/ 2147483647 w 10000"/>
                <a:gd name="T57" fmla="*/ 230353942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C4B798"/>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 name="Freeform 7">
              <a:extLst>
                <a:ext uri="{FF2B5EF4-FFF2-40B4-BE49-F238E27FC236}">
                  <a16:creationId xmlns:a16="http://schemas.microsoft.com/office/drawing/2014/main" id="{2A49021D-1CFA-01D9-0C89-798AA683673F}"/>
                </a:ext>
              </a:extLst>
            </p:cNvPr>
            <p:cNvSpPr>
              <a:spLocks/>
            </p:cNvSpPr>
            <p:nvPr/>
          </p:nvSpPr>
          <p:spPr bwMode="auto">
            <a:xfrm rot="471028">
              <a:off x="5320465" y="2748723"/>
              <a:ext cx="365131" cy="350677"/>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2147483647 h 10000"/>
                <a:gd name="T24" fmla="*/ 2147483647 w 10043"/>
                <a:gd name="T25" fmla="*/ 2147483647 h 10000"/>
                <a:gd name="T26" fmla="*/ 2147483647 w 10043"/>
                <a:gd name="T27" fmla="*/ 2147483647 h 10000"/>
                <a:gd name="T28" fmla="*/ 2147483647 w 10043"/>
                <a:gd name="T29" fmla="*/ 2147483647 h 10000"/>
                <a:gd name="T30" fmla="*/ 2147483647 w 10043"/>
                <a:gd name="T31" fmla="*/ 2147483647 h 10000"/>
                <a:gd name="T32" fmla="*/ 2147483647 w 10043"/>
                <a:gd name="T33" fmla="*/ 2147483647 h 10000"/>
                <a:gd name="T34" fmla="*/ 2147483647 w 10043"/>
                <a:gd name="T35" fmla="*/ 2147483647 h 10000"/>
                <a:gd name="T36" fmla="*/ 2147483647 w 10043"/>
                <a:gd name="T37" fmla="*/ 2147483647 h 10000"/>
                <a:gd name="T38" fmla="*/ 2147483647 w 10043"/>
                <a:gd name="T39" fmla="*/ 2147483647 h 10000"/>
                <a:gd name="T40" fmla="*/ 2147483647 w 10043"/>
                <a:gd name="T41" fmla="*/ 0 h 10000"/>
                <a:gd name="T42" fmla="*/ 2147483647 w 10043"/>
                <a:gd name="T43" fmla="*/ 2147483647 h 10000"/>
                <a:gd name="T44" fmla="*/ 2147483647 w 10043"/>
                <a:gd name="T45" fmla="*/ 2147483647 h 10000"/>
                <a:gd name="T46" fmla="*/ 2147483647 w 10043"/>
                <a:gd name="T47" fmla="*/ 2147483647 h 10000"/>
                <a:gd name="T48" fmla="*/ 2147483647 w 10043"/>
                <a:gd name="T49" fmla="*/ 2147483647 h 10000"/>
                <a:gd name="T50" fmla="*/ 2147483647 w 10043"/>
                <a:gd name="T51" fmla="*/ 2147483647 h 10000"/>
                <a:gd name="T52" fmla="*/ 2147483647 w 10043"/>
                <a:gd name="T53" fmla="*/ 2147483647 h 10000"/>
                <a:gd name="T54" fmla="*/ 2147483647 w 10043"/>
                <a:gd name="T55" fmla="*/ 2147483647 h 10000"/>
                <a:gd name="T56" fmla="*/ 2147483647 w 10043"/>
                <a:gd name="T57" fmla="*/ 2147483647 h 10000"/>
                <a:gd name="T58" fmla="*/ 2147483647 w 10043"/>
                <a:gd name="T59" fmla="*/ 2147483647 h 10000"/>
                <a:gd name="T60" fmla="*/ 2147483647 w 10043"/>
                <a:gd name="T61" fmla="*/ 2147483647 h 10000"/>
                <a:gd name="T62" fmla="*/ 2147483647 w 10043"/>
                <a:gd name="T63" fmla="*/ 2147483647 h 10000"/>
                <a:gd name="T64" fmla="*/ 2147483647 w 10043"/>
                <a:gd name="T65" fmla="*/ 2147483647 h 10000"/>
                <a:gd name="T66" fmla="*/ 852645632 w 10043"/>
                <a:gd name="T67" fmla="*/ 2147483647 h 10000"/>
                <a:gd name="T68" fmla="*/ 2147483647 w 10043"/>
                <a:gd name="T69" fmla="*/ 2147483647 h 10000"/>
                <a:gd name="T70" fmla="*/ 2147483647 w 10043"/>
                <a:gd name="T71" fmla="*/ 2147483647 h 10000"/>
                <a:gd name="T72" fmla="*/ 2147483647 w 10043"/>
                <a:gd name="T73" fmla="*/ 2147483647 h 10000"/>
                <a:gd name="T74" fmla="*/ 2147483647 w 10043"/>
                <a:gd name="T75" fmla="*/ 2147483647 h 10000"/>
                <a:gd name="T76" fmla="*/ 2147483647 w 10043"/>
                <a:gd name="T77" fmla="*/ 2147483647 h 10000"/>
                <a:gd name="T78" fmla="*/ 2147483647 w 10043"/>
                <a:gd name="T79" fmla="*/ 2147483647 h 10000"/>
                <a:gd name="T80" fmla="*/ 2147483647 w 10043"/>
                <a:gd name="T81" fmla="*/ 2147483647 h 10000"/>
                <a:gd name="T82" fmla="*/ 2147483647 w 10043"/>
                <a:gd name="T83" fmla="*/ 2147483647 h 10000"/>
                <a:gd name="T84" fmla="*/ 2147483647 w 10043"/>
                <a:gd name="T85" fmla="*/ 2147483647 h 10000"/>
                <a:gd name="T86" fmla="*/ 2147483647 w 10043"/>
                <a:gd name="T87" fmla="*/ 2147483647 h 10000"/>
                <a:gd name="T88" fmla="*/ 2147483647 w 10043"/>
                <a:gd name="T89" fmla="*/ 2147483647 h 10000"/>
                <a:gd name="T90" fmla="*/ 2147483647 w 10043"/>
                <a:gd name="T91" fmla="*/ 2147483647 h 10000"/>
                <a:gd name="T92" fmla="*/ 2147483647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 name="Freeform 8">
              <a:extLst>
                <a:ext uri="{FF2B5EF4-FFF2-40B4-BE49-F238E27FC236}">
                  <a16:creationId xmlns:a16="http://schemas.microsoft.com/office/drawing/2014/main" id="{A6631B71-B771-A6AF-E20B-8E9907AA0630}"/>
                </a:ext>
              </a:extLst>
            </p:cNvPr>
            <p:cNvSpPr>
              <a:spLocks/>
            </p:cNvSpPr>
            <p:nvPr/>
          </p:nvSpPr>
          <p:spPr bwMode="auto">
            <a:xfrm>
              <a:off x="5630445" y="2959130"/>
              <a:ext cx="372738" cy="377214"/>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 name="Freeform 9">
              <a:extLst>
                <a:ext uri="{FF2B5EF4-FFF2-40B4-BE49-F238E27FC236}">
                  <a16:creationId xmlns:a16="http://schemas.microsoft.com/office/drawing/2014/main" id="{7E5C13B3-D58F-34AB-9808-F60B37AE3C4F}"/>
                </a:ext>
              </a:extLst>
            </p:cNvPr>
            <p:cNvSpPr>
              <a:spLocks/>
            </p:cNvSpPr>
            <p:nvPr/>
          </p:nvSpPr>
          <p:spPr bwMode="auto">
            <a:xfrm>
              <a:off x="5620937" y="2591393"/>
              <a:ext cx="239617" cy="348781"/>
            </a:xfrm>
            <a:custGeom>
              <a:avLst/>
              <a:gdLst>
                <a:gd name="T0" fmla="*/ 2147483647 w 10045"/>
                <a:gd name="T1" fmla="*/ 2147483647 h 10019"/>
                <a:gd name="T2" fmla="*/ 2147483647 w 10045"/>
                <a:gd name="T3" fmla="*/ 2147483647 h 10019"/>
                <a:gd name="T4" fmla="*/ 2147483647 w 10045"/>
                <a:gd name="T5" fmla="*/ 2147483647 h 10019"/>
                <a:gd name="T6" fmla="*/ 2147483647 w 10045"/>
                <a:gd name="T7" fmla="*/ 2147483647 h 10019"/>
                <a:gd name="T8" fmla="*/ 2147483647 w 10045"/>
                <a:gd name="T9" fmla="*/ 2147483647 h 10019"/>
                <a:gd name="T10" fmla="*/ 1081275730 w 10045"/>
                <a:gd name="T11" fmla="*/ 2147483647 h 10019"/>
                <a:gd name="T12" fmla="*/ 1081275730 w 10045"/>
                <a:gd name="T13" fmla="*/ 2147483647 h 10019"/>
                <a:gd name="T14" fmla="*/ 2147483647 w 10045"/>
                <a:gd name="T15" fmla="*/ 2147483647 h 10019"/>
                <a:gd name="T16" fmla="*/ 1081275730 w 10045"/>
                <a:gd name="T17" fmla="*/ 2147483647 h 10019"/>
                <a:gd name="T18" fmla="*/ 0 w 10045"/>
                <a:gd name="T19" fmla="*/ 2147483647 h 10019"/>
                <a:gd name="T20" fmla="*/ 2147483647 w 10045"/>
                <a:gd name="T21" fmla="*/ 2147483647 h 10019"/>
                <a:gd name="T22" fmla="*/ 2147483647 w 10045"/>
                <a:gd name="T23" fmla="*/ 2147483647 h 10019"/>
                <a:gd name="T24" fmla="*/ 2147483647 w 10045"/>
                <a:gd name="T25" fmla="*/ 2147483647 h 10019"/>
                <a:gd name="T26" fmla="*/ 2147483647 w 10045"/>
                <a:gd name="T27" fmla="*/ 2147483647 h 10019"/>
                <a:gd name="T28" fmla="*/ 2147483647 w 10045"/>
                <a:gd name="T29" fmla="*/ 2147483647 h 10019"/>
                <a:gd name="T30" fmla="*/ 2147483647 w 10045"/>
                <a:gd name="T31" fmla="*/ 2147483647 h 10019"/>
                <a:gd name="T32" fmla="*/ 2147483647 w 10045"/>
                <a:gd name="T33" fmla="*/ 2147483647 h 10019"/>
                <a:gd name="T34" fmla="*/ 2147483647 w 10045"/>
                <a:gd name="T35" fmla="*/ 2147483647 h 10019"/>
                <a:gd name="T36" fmla="*/ 2147483647 w 10045"/>
                <a:gd name="T37" fmla="*/ 2147483647 h 10019"/>
                <a:gd name="T38" fmla="*/ 2147483647 w 10045"/>
                <a:gd name="T39" fmla="*/ 2147483647 h 10019"/>
                <a:gd name="T40" fmla="*/ 2147483647 w 10045"/>
                <a:gd name="T41" fmla="*/ 2147483647 h 10019"/>
                <a:gd name="T42" fmla="*/ 2147483647 w 10045"/>
                <a:gd name="T43" fmla="*/ 2147483647 h 10019"/>
                <a:gd name="T44" fmla="*/ 2147483647 w 10045"/>
                <a:gd name="T45" fmla="*/ 2147483647 h 10019"/>
                <a:gd name="T46" fmla="*/ 2147483647 w 10045"/>
                <a:gd name="T47" fmla="*/ 2147483647 h 10019"/>
                <a:gd name="T48" fmla="*/ 2147483647 w 10045"/>
                <a:gd name="T49" fmla="*/ 2147483647 h 10019"/>
                <a:gd name="T50" fmla="*/ 2147483647 w 10045"/>
                <a:gd name="T51" fmla="*/ 2147483647 h 10019"/>
                <a:gd name="T52" fmla="*/ 2147483647 w 10045"/>
                <a:gd name="T53" fmla="*/ 2147483647 h 10019"/>
                <a:gd name="T54" fmla="*/ 2147483647 w 10045"/>
                <a:gd name="T55" fmla="*/ 2147483647 h 10019"/>
                <a:gd name="T56" fmla="*/ 2147483647 w 10045"/>
                <a:gd name="T57" fmla="*/ 2147483647 h 10019"/>
                <a:gd name="T58" fmla="*/ 2147483647 w 10045"/>
                <a:gd name="T59" fmla="*/ 2147483647 h 10019"/>
                <a:gd name="T60" fmla="*/ 2147483647 w 10045"/>
                <a:gd name="T61" fmla="*/ 2147483647 h 10019"/>
                <a:gd name="T62" fmla="*/ 2147483647 w 10045"/>
                <a:gd name="T63" fmla="*/ 2147483647 h 10019"/>
                <a:gd name="T64" fmla="*/ 2147483647 w 10045"/>
                <a:gd name="T65" fmla="*/ 2147483647 h 10019"/>
                <a:gd name="T66" fmla="*/ 2147483647 w 10045"/>
                <a:gd name="T67" fmla="*/ 2147483647 h 10019"/>
                <a:gd name="T68" fmla="*/ 2147483647 w 10045"/>
                <a:gd name="T69" fmla="*/ 2147483647 h 10019"/>
                <a:gd name="T70" fmla="*/ 2147483647 w 10045"/>
                <a:gd name="T71" fmla="*/ 2147483647 h 10019"/>
                <a:gd name="T72" fmla="*/ 2147483647 w 10045"/>
                <a:gd name="T73" fmla="*/ 2147483647 h 10019"/>
                <a:gd name="T74" fmla="*/ 2147483647 w 10045"/>
                <a:gd name="T75" fmla="*/ 2147483647 h 10019"/>
                <a:gd name="T76" fmla="*/ 2147483647 w 10045"/>
                <a:gd name="T77" fmla="*/ 2147483647 h 10019"/>
                <a:gd name="T78" fmla="*/ 2147483647 w 10045"/>
                <a:gd name="T79" fmla="*/ 2147483647 h 10019"/>
                <a:gd name="T80" fmla="*/ 2147483647 w 10045"/>
                <a:gd name="T81" fmla="*/ 2147483647 h 10019"/>
                <a:gd name="T82" fmla="*/ 2147483647 w 10045"/>
                <a:gd name="T83" fmla="*/ 2147483647 h 10019"/>
                <a:gd name="T84" fmla="*/ 2147483647 w 10045"/>
                <a:gd name="T85" fmla="*/ 2147483647 h 10019"/>
                <a:gd name="T86" fmla="*/ 2147483647 w 10045"/>
                <a:gd name="T87" fmla="*/ 2147483647 h 10019"/>
                <a:gd name="T88" fmla="*/ 2147483647 w 10045"/>
                <a:gd name="T89" fmla="*/ 2147483647 h 10019"/>
                <a:gd name="T90" fmla="*/ 2147483647 w 10045"/>
                <a:gd name="T91" fmla="*/ 2147483647 h 10019"/>
                <a:gd name="T92" fmla="*/ 2147483647 w 10045"/>
                <a:gd name="T93" fmla="*/ 2147483647 h 10019"/>
                <a:gd name="T94" fmla="*/ 2147483647 w 10045"/>
                <a:gd name="T95" fmla="*/ 2147483647 h 10019"/>
                <a:gd name="T96" fmla="*/ 2147483647 w 10045"/>
                <a:gd name="T97" fmla="*/ 2147483647 h 10019"/>
                <a:gd name="T98" fmla="*/ 2147483647 w 10045"/>
                <a:gd name="T99" fmla="*/ 2147483647 h 10019"/>
                <a:gd name="T100" fmla="*/ 2147483647 w 10045"/>
                <a:gd name="T101" fmla="*/ 2147483647 h 10019"/>
                <a:gd name="T102" fmla="*/ 2147483647 w 10045"/>
                <a:gd name="T103" fmla="*/ 0 h 10019"/>
                <a:gd name="T104" fmla="*/ 2147483647 w 10045"/>
                <a:gd name="T105" fmla="*/ 2147483647 h 10019"/>
                <a:gd name="T106" fmla="*/ 2147483647 w 10045"/>
                <a:gd name="T107" fmla="*/ 2147483647 h 10019"/>
                <a:gd name="T108" fmla="*/ 2147483647 w 10045"/>
                <a:gd name="T109" fmla="*/ 2147483647 h 10019"/>
                <a:gd name="T110" fmla="*/ 2147483647 w 10045"/>
                <a:gd name="T111" fmla="*/ 2147483647 h 10019"/>
                <a:gd name="T112" fmla="*/ 2147483647 w 10045"/>
                <a:gd name="T113" fmla="*/ 2147483647 h 10019"/>
                <a:gd name="T114" fmla="*/ 2147483647 w 10045"/>
                <a:gd name="T115" fmla="*/ 2147483647 h 10019"/>
                <a:gd name="T116" fmla="*/ 2147483647 w 10045"/>
                <a:gd name="T117" fmla="*/ 2147483647 h 10019"/>
                <a:gd name="T118" fmla="*/ 2147483647 w 10045"/>
                <a:gd name="T119" fmla="*/ 2147483647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C4B798"/>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 name="Freeform 10">
              <a:extLst>
                <a:ext uri="{FF2B5EF4-FFF2-40B4-BE49-F238E27FC236}">
                  <a16:creationId xmlns:a16="http://schemas.microsoft.com/office/drawing/2014/main" id="{9029E762-8438-693F-AF8D-6B72E3A8077E}"/>
                </a:ext>
              </a:extLst>
            </p:cNvPr>
            <p:cNvSpPr>
              <a:spLocks/>
            </p:cNvSpPr>
            <p:nvPr/>
          </p:nvSpPr>
          <p:spPr bwMode="auto">
            <a:xfrm>
              <a:off x="5590510" y="2663424"/>
              <a:ext cx="91283" cy="121315"/>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C4B798"/>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 name="Freeform 11">
              <a:extLst>
                <a:ext uri="{FF2B5EF4-FFF2-40B4-BE49-F238E27FC236}">
                  <a16:creationId xmlns:a16="http://schemas.microsoft.com/office/drawing/2014/main" id="{B25DEB9E-159F-1BBD-FFC7-F6E4F7066050}"/>
                </a:ext>
              </a:extLst>
            </p:cNvPr>
            <p:cNvSpPr>
              <a:spLocks/>
            </p:cNvSpPr>
            <p:nvPr/>
          </p:nvSpPr>
          <p:spPr bwMode="auto">
            <a:xfrm rot="20966185">
              <a:off x="6046924" y="3180909"/>
              <a:ext cx="190172" cy="195242"/>
            </a:xfrm>
            <a:custGeom>
              <a:avLst/>
              <a:gdLst>
                <a:gd name="T0" fmla="*/ 2147483647 w 9874"/>
                <a:gd name="T1" fmla="*/ 861456484 h 10000"/>
                <a:gd name="T2" fmla="*/ 2147483647 w 9874"/>
                <a:gd name="T3" fmla="*/ 573160271 h 10000"/>
                <a:gd name="T4" fmla="*/ 2147483647 w 9874"/>
                <a:gd name="T5" fmla="*/ 571945092 h 10000"/>
                <a:gd name="T6" fmla="*/ 2147483647 w 9874"/>
                <a:gd name="T7" fmla="*/ 0 h 10000"/>
                <a:gd name="T8" fmla="*/ 2147483647 w 9874"/>
                <a:gd name="T9" fmla="*/ 350414474 h 10000"/>
                <a:gd name="T10" fmla="*/ 2147483647 w 9874"/>
                <a:gd name="T11" fmla="*/ 1282208266 h 10000"/>
                <a:gd name="T12" fmla="*/ 1792679761 w 9874"/>
                <a:gd name="T13" fmla="*/ 1861231051 h 10000"/>
                <a:gd name="T14" fmla="*/ 1792679761 w 9874"/>
                <a:gd name="T15" fmla="*/ 2147483647 h 10000"/>
                <a:gd name="T16" fmla="*/ 1194741583 w 9874"/>
                <a:gd name="T17" fmla="*/ 2147483647 h 10000"/>
                <a:gd name="T18" fmla="*/ 0 w 9874"/>
                <a:gd name="T19" fmla="*/ 2147483647 h 10000"/>
                <a:gd name="T20" fmla="*/ 1194741583 w 9874"/>
                <a:gd name="T21" fmla="*/ 2147483647 h 10000"/>
                <a:gd name="T22" fmla="*/ 2147483647 w 9874"/>
                <a:gd name="T23" fmla="*/ 2147483647 h 10000"/>
                <a:gd name="T24" fmla="*/ 2147483647 w 9874"/>
                <a:gd name="T25" fmla="*/ 2147483647 h 10000"/>
                <a:gd name="T26" fmla="*/ 2147483647 w 9874"/>
                <a:gd name="T27" fmla="*/ 2147483647 h 10000"/>
                <a:gd name="T28" fmla="*/ 2147483647 w 9874"/>
                <a:gd name="T29" fmla="*/ 2147483647 h 10000"/>
                <a:gd name="T30" fmla="*/ 2147483647 w 9874"/>
                <a:gd name="T31" fmla="*/ 2147483647 h 10000"/>
                <a:gd name="T32" fmla="*/ 2147483647 w 9874"/>
                <a:gd name="T33" fmla="*/ 2147483647 h 10000"/>
                <a:gd name="T34" fmla="*/ 2147483647 w 9874"/>
                <a:gd name="T35" fmla="*/ 2147483647 h 10000"/>
                <a:gd name="T36" fmla="*/ 2147483647 w 9874"/>
                <a:gd name="T37" fmla="*/ 2147483647 h 10000"/>
                <a:gd name="T38" fmla="*/ 2147483647 w 9874"/>
                <a:gd name="T39" fmla="*/ 2147483647 h 10000"/>
                <a:gd name="T40" fmla="*/ 2147483647 w 9874"/>
                <a:gd name="T41" fmla="*/ 2147483647 h 10000"/>
                <a:gd name="T42" fmla="*/ 2147483647 w 9874"/>
                <a:gd name="T43" fmla="*/ 2147483647 h 10000"/>
                <a:gd name="T44" fmla="*/ 2147483647 w 9874"/>
                <a:gd name="T45" fmla="*/ 2083902531 h 10000"/>
                <a:gd name="T46" fmla="*/ 2147483647 w 9874"/>
                <a:gd name="T47" fmla="*/ 1331460655 h 10000"/>
                <a:gd name="T48" fmla="*/ 2147483647 w 9874"/>
                <a:gd name="T49" fmla="*/ 1056034845 h 10000"/>
                <a:gd name="T50" fmla="*/ 2147483647 w 9874"/>
                <a:gd name="T51" fmla="*/ 861456484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 name="Freeform 12">
              <a:extLst>
                <a:ext uri="{FF2B5EF4-FFF2-40B4-BE49-F238E27FC236}">
                  <a16:creationId xmlns:a16="http://schemas.microsoft.com/office/drawing/2014/main" id="{4B37EF58-268E-0F86-39CA-FCAF863CAA54}"/>
                </a:ext>
              </a:extLst>
            </p:cNvPr>
            <p:cNvSpPr>
              <a:spLocks/>
            </p:cNvSpPr>
            <p:nvPr/>
          </p:nvSpPr>
          <p:spPr bwMode="auto">
            <a:xfrm>
              <a:off x="6035513" y="2877621"/>
              <a:ext cx="245322" cy="200928"/>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0 h 10000"/>
                <a:gd name="T8" fmla="*/ 2147483647 w 10000"/>
                <a:gd name="T9" fmla="*/ 962987830 h 10000"/>
                <a:gd name="T10" fmla="*/ 2147483647 w 10000"/>
                <a:gd name="T11" fmla="*/ 1505821189 h 10000"/>
                <a:gd name="T12" fmla="*/ 2147483647 w 10000"/>
                <a:gd name="T13" fmla="*/ 962987830 h 10000"/>
                <a:gd name="T14" fmla="*/ 2147483647 w 10000"/>
                <a:gd name="T15" fmla="*/ 2147483647 h 10000"/>
                <a:gd name="T16" fmla="*/ 1839321513 w 10000"/>
                <a:gd name="T17" fmla="*/ 2147483647 h 10000"/>
                <a:gd name="T18" fmla="*/ 1728171895 w 10000"/>
                <a:gd name="T19" fmla="*/ 2147483647 h 10000"/>
                <a:gd name="T20" fmla="*/ 1513069159 w 10000"/>
                <a:gd name="T21" fmla="*/ 2147483647 h 10000"/>
                <a:gd name="T22" fmla="*/ 7214134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2147483647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30" name="Freeform 13">
              <a:extLst>
                <a:ext uri="{FF2B5EF4-FFF2-40B4-BE49-F238E27FC236}">
                  <a16:creationId xmlns:a16="http://schemas.microsoft.com/office/drawing/2014/main" id="{4442A319-6C0F-770E-1B1E-7A1A4C2278AF}"/>
                </a:ext>
              </a:extLst>
            </p:cNvPr>
            <p:cNvSpPr>
              <a:spLocks/>
            </p:cNvSpPr>
            <p:nvPr/>
          </p:nvSpPr>
          <p:spPr bwMode="auto">
            <a:xfrm>
              <a:off x="5788289" y="2784739"/>
              <a:ext cx="190172" cy="98569"/>
            </a:xfrm>
            <a:custGeom>
              <a:avLst/>
              <a:gdLst>
                <a:gd name="T0" fmla="*/ 2147483647 w 10569"/>
                <a:gd name="T1" fmla="*/ 218132199 h 10092"/>
                <a:gd name="T2" fmla="*/ 2147483647 w 10569"/>
                <a:gd name="T3" fmla="*/ 122706788 h 10092"/>
                <a:gd name="T4" fmla="*/ 2147483647 w 10569"/>
                <a:gd name="T5" fmla="*/ 61371189 h 10092"/>
                <a:gd name="T6" fmla="*/ 2147483647 w 10569"/>
                <a:gd name="T7" fmla="*/ 0 h 10092"/>
                <a:gd name="T8" fmla="*/ 2147483647 w 10569"/>
                <a:gd name="T9" fmla="*/ 30665321 h 10092"/>
                <a:gd name="T10" fmla="*/ 2147483647 w 10569"/>
                <a:gd name="T11" fmla="*/ 0 h 10092"/>
                <a:gd name="T12" fmla="*/ 2097951320 w 10569"/>
                <a:gd name="T13" fmla="*/ 30665321 h 10092"/>
                <a:gd name="T14" fmla="*/ 1401434486 w 10569"/>
                <a:gd name="T15" fmla="*/ 61371189 h 10092"/>
                <a:gd name="T16" fmla="*/ 704917667 w 10569"/>
                <a:gd name="T17" fmla="*/ 92041467 h 10092"/>
                <a:gd name="T18" fmla="*/ 8448222 w 10569"/>
                <a:gd name="T19" fmla="*/ 122706788 h 10092"/>
                <a:gd name="T20" fmla="*/ 357065685 w 10569"/>
                <a:gd name="T21" fmla="*/ 164160932 h 10092"/>
                <a:gd name="T22" fmla="*/ 1012965140 w 10569"/>
                <a:gd name="T23" fmla="*/ 220119984 h 10092"/>
                <a:gd name="T24" fmla="*/ 1750099564 w 10569"/>
                <a:gd name="T25" fmla="*/ 306784830 h 10092"/>
                <a:gd name="T26" fmla="*/ 2097951320 w 10569"/>
                <a:gd name="T27" fmla="*/ 337490632 h 10092"/>
                <a:gd name="T28" fmla="*/ 2147483647 w 10569"/>
                <a:gd name="T29" fmla="*/ 371544855 h 10092"/>
                <a:gd name="T30" fmla="*/ 2147483647 w 10569"/>
                <a:gd name="T31" fmla="*/ 367936564 h 10092"/>
                <a:gd name="T32" fmla="*/ 2147483647 w 10569"/>
                <a:gd name="T33" fmla="*/ 337230696 h 10092"/>
                <a:gd name="T34" fmla="*/ 2147483647 w 10569"/>
                <a:gd name="T35" fmla="*/ 346435062 h 10092"/>
                <a:gd name="T36" fmla="*/ 2147483647 w 10569"/>
                <a:gd name="T37" fmla="*/ 347321125 h 10092"/>
                <a:gd name="T38" fmla="*/ 2147483647 w 10569"/>
                <a:gd name="T39" fmla="*/ 353615522 h 10092"/>
                <a:gd name="T40" fmla="*/ 2147483647 w 10569"/>
                <a:gd name="T41" fmla="*/ 369740943 h 10092"/>
                <a:gd name="T42" fmla="*/ 2147483647 w 10569"/>
                <a:gd name="T43" fmla="*/ 344411753 h 10092"/>
                <a:gd name="T44" fmla="*/ 2147483647 w 10569"/>
                <a:gd name="T45" fmla="*/ 359211597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64" name="Freeform 14">
              <a:extLst>
                <a:ext uri="{FF2B5EF4-FFF2-40B4-BE49-F238E27FC236}">
                  <a16:creationId xmlns:a16="http://schemas.microsoft.com/office/drawing/2014/main" id="{11EF98DE-6781-569A-F812-17D4FE5043B0}"/>
                </a:ext>
              </a:extLst>
            </p:cNvPr>
            <p:cNvSpPr>
              <a:spLocks/>
            </p:cNvSpPr>
            <p:nvPr/>
          </p:nvSpPr>
          <p:spPr bwMode="auto">
            <a:xfrm>
              <a:off x="5923311" y="2887099"/>
              <a:ext cx="165451" cy="113733"/>
            </a:xfrm>
            <a:custGeom>
              <a:avLst/>
              <a:gdLst>
                <a:gd name="T0" fmla="*/ 2147483647 w 9980"/>
                <a:gd name="T1" fmla="*/ 0 h 10000"/>
                <a:gd name="T2" fmla="*/ 2147483647 w 9980"/>
                <a:gd name="T3" fmla="*/ 120347451 h 10000"/>
                <a:gd name="T4" fmla="*/ 2048295641 w 9980"/>
                <a:gd name="T5" fmla="*/ 174854502 h 10000"/>
                <a:gd name="T6" fmla="*/ 1295790420 w 9980"/>
                <a:gd name="T7" fmla="*/ 229369258 h 10000"/>
                <a:gd name="T8" fmla="*/ 794318046 w 9980"/>
                <a:gd name="T9" fmla="*/ 209556601 h 10000"/>
                <a:gd name="T10" fmla="*/ 543839063 w 9980"/>
                <a:gd name="T11" fmla="*/ 174854502 h 10000"/>
                <a:gd name="T12" fmla="*/ 292843180 w 9980"/>
                <a:gd name="T13" fmla="*/ 283793289 h 10000"/>
                <a:gd name="T14" fmla="*/ 41849789 w 9980"/>
                <a:gd name="T15" fmla="*/ 447321156 h 10000"/>
                <a:gd name="T16" fmla="*/ 11224449 w 9980"/>
                <a:gd name="T17" fmla="*/ 470376980 h 10000"/>
                <a:gd name="T18" fmla="*/ 159185930 w 9980"/>
                <a:gd name="T19" fmla="*/ 536612402 h 10000"/>
                <a:gd name="T20" fmla="*/ 838699122 w 9980"/>
                <a:gd name="T21" fmla="*/ 744424260 h 10000"/>
                <a:gd name="T22" fmla="*/ 1841683506 w 9980"/>
                <a:gd name="T23" fmla="*/ 792279756 h 10000"/>
                <a:gd name="T24" fmla="*/ 2147483647 w 9980"/>
                <a:gd name="T25" fmla="*/ 746169002 h 10000"/>
                <a:gd name="T26" fmla="*/ 2147483647 w 9980"/>
                <a:gd name="T27" fmla="*/ 678509460 h 10000"/>
                <a:gd name="T28" fmla="*/ 2147483647 w 9980"/>
                <a:gd name="T29" fmla="*/ 678509460 h 10000"/>
                <a:gd name="T30" fmla="*/ 2147483647 w 9980"/>
                <a:gd name="T31" fmla="*/ 610766908 h 10000"/>
                <a:gd name="T32" fmla="*/ 2147483647 w 9980"/>
                <a:gd name="T33" fmla="*/ 392815010 h 10000"/>
                <a:gd name="T34" fmla="*/ 2147483647 w 9980"/>
                <a:gd name="T35" fmla="*/ 120347451 h 10000"/>
                <a:gd name="T36" fmla="*/ 2147483647 w 9980"/>
                <a:gd name="T37" fmla="*/ 9902428 h 10000"/>
                <a:gd name="T38" fmla="*/ 2147483647 w 9980"/>
                <a:gd name="T39" fmla="*/ 26306802 h 10000"/>
                <a:gd name="T40" fmla="*/ 2147483647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66" name="Freeform 15">
              <a:extLst>
                <a:ext uri="{FF2B5EF4-FFF2-40B4-BE49-F238E27FC236}">
                  <a16:creationId xmlns:a16="http://schemas.microsoft.com/office/drawing/2014/main" id="{C1987DFE-A415-4531-3259-4E7CE8F54C9A}"/>
                </a:ext>
              </a:extLst>
            </p:cNvPr>
            <p:cNvSpPr>
              <a:spLocks/>
            </p:cNvSpPr>
            <p:nvPr/>
          </p:nvSpPr>
          <p:spPr bwMode="auto">
            <a:xfrm>
              <a:off x="5929017" y="2839710"/>
              <a:ext cx="159745" cy="83404"/>
            </a:xfrm>
            <a:custGeom>
              <a:avLst/>
              <a:gdLst>
                <a:gd name="T0" fmla="*/ 2147483647 w 10000"/>
                <a:gd name="T1" fmla="*/ 11717197 h 9595"/>
                <a:gd name="T2" fmla="*/ 2117831042 w 10000"/>
                <a:gd name="T3" fmla="*/ 1864984 h 9595"/>
                <a:gd name="T4" fmla="*/ 1670018673 w 10000"/>
                <a:gd name="T5" fmla="*/ 1985706 h 9595"/>
                <a:gd name="T6" fmla="*/ 1192608324 w 10000"/>
                <a:gd name="T7" fmla="*/ 11717197 h 9595"/>
                <a:gd name="T8" fmla="*/ 954346452 w 10000"/>
                <a:gd name="T9" fmla="*/ 56295023 h 9595"/>
                <a:gd name="T10" fmla="*/ 0 w 10000"/>
                <a:gd name="T11" fmla="*/ 100895271 h 9595"/>
                <a:gd name="T12" fmla="*/ 238705181 w 10000"/>
                <a:gd name="T13" fmla="*/ 145472777 h 9595"/>
                <a:gd name="T14" fmla="*/ 413599734 w 10000"/>
                <a:gd name="T15" fmla="*/ 172255509 h 9595"/>
                <a:gd name="T16" fmla="*/ 852527046 w 10000"/>
                <a:gd name="T17" fmla="*/ 192499706 h 9595"/>
                <a:gd name="T18" fmla="*/ 1872358309 w 10000"/>
                <a:gd name="T19" fmla="*/ 165736637 h 9595"/>
                <a:gd name="T20" fmla="*/ 2147483647 w 10000"/>
                <a:gd name="T21" fmla="*/ 153539079 h 9595"/>
                <a:gd name="T22" fmla="*/ 2147483647 w 10000"/>
                <a:gd name="T23" fmla="*/ 109902201 h 9595"/>
                <a:gd name="T24" fmla="*/ 2147483647 w 10000"/>
                <a:gd name="T25" fmla="*/ 118909553 h 9595"/>
                <a:gd name="T26" fmla="*/ 2147483647 w 10000"/>
                <a:gd name="T27" fmla="*/ 99771804 h 9595"/>
                <a:gd name="T28" fmla="*/ 2147483647 w 10000"/>
                <a:gd name="T29" fmla="*/ 78603679 h 9595"/>
                <a:gd name="T30" fmla="*/ 2147483647 w 10000"/>
                <a:gd name="T31" fmla="*/ 43215616 h 9595"/>
                <a:gd name="T32" fmla="*/ 2147483647 w 10000"/>
                <a:gd name="T33" fmla="*/ 24356051 h 9595"/>
                <a:gd name="T34" fmla="*/ 2147483647 w 10000"/>
                <a:gd name="T35" fmla="*/ 11717197 h 9595"/>
                <a:gd name="T36" fmla="*/ 2147483647 w 10000"/>
                <a:gd name="T37" fmla="*/ 11717197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C4B798"/>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67" name="Freeform 16">
              <a:extLst>
                <a:ext uri="{FF2B5EF4-FFF2-40B4-BE49-F238E27FC236}">
                  <a16:creationId xmlns:a16="http://schemas.microsoft.com/office/drawing/2014/main" id="{120B1D60-5289-AEB6-4E2C-F2EEB9A58CB3}"/>
                </a:ext>
              </a:extLst>
            </p:cNvPr>
            <p:cNvSpPr>
              <a:spLocks/>
            </p:cNvSpPr>
            <p:nvPr/>
          </p:nvSpPr>
          <p:spPr bwMode="auto">
            <a:xfrm>
              <a:off x="6107779" y="3055802"/>
              <a:ext cx="218698" cy="168705"/>
            </a:xfrm>
            <a:custGeom>
              <a:avLst/>
              <a:gdLst>
                <a:gd name="T0" fmla="*/ 2147483647 w 10000"/>
                <a:gd name="T1" fmla="*/ 293810106 h 10000"/>
                <a:gd name="T2" fmla="*/ 1846282842 w 10000"/>
                <a:gd name="T3" fmla="*/ 293810106 h 10000"/>
                <a:gd name="T4" fmla="*/ 0 w 10000"/>
                <a:gd name="T5" fmla="*/ 0 h 10000"/>
                <a:gd name="T6" fmla="*/ 0 w 10000"/>
                <a:gd name="T7" fmla="*/ 587019553 h 10000"/>
                <a:gd name="T8" fmla="*/ 924200281 w 10000"/>
                <a:gd name="T9" fmla="*/ 1468447271 h 10000"/>
                <a:gd name="T10" fmla="*/ 1379187541 w 10000"/>
                <a:gd name="T11" fmla="*/ 2147483647 h 10000"/>
                <a:gd name="T12" fmla="*/ 924200281 w 10000"/>
                <a:gd name="T13" fmla="*/ 2147483647 h 10000"/>
                <a:gd name="T14" fmla="*/ 1846282842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2147483647 w 10000"/>
                <a:gd name="T37" fmla="*/ 2147483647 h 10000"/>
                <a:gd name="T38" fmla="*/ 2147483647 w 10000"/>
                <a:gd name="T39" fmla="*/ 2147483647 h 10000"/>
                <a:gd name="T40" fmla="*/ 2147483647 w 10000"/>
                <a:gd name="T41" fmla="*/ 1761659502 h 10000"/>
                <a:gd name="T42" fmla="*/ 2147483647 w 10000"/>
                <a:gd name="T43" fmla="*/ 587019553 h 10000"/>
                <a:gd name="T44" fmla="*/ 2147483647 w 10000"/>
                <a:gd name="T45" fmla="*/ 0 h 10000"/>
                <a:gd name="T46" fmla="*/ 2147483647 w 10000"/>
                <a:gd name="T47" fmla="*/ 293810106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68" name="Freeform 17">
              <a:extLst>
                <a:ext uri="{FF2B5EF4-FFF2-40B4-BE49-F238E27FC236}">
                  <a16:creationId xmlns:a16="http://schemas.microsoft.com/office/drawing/2014/main" id="{85CB2B69-320C-6EF6-0393-45CE021A6498}"/>
                </a:ext>
              </a:extLst>
            </p:cNvPr>
            <p:cNvSpPr>
              <a:spLocks/>
            </p:cNvSpPr>
            <p:nvPr/>
          </p:nvSpPr>
          <p:spPr bwMode="auto">
            <a:xfrm>
              <a:off x="5620937" y="2919323"/>
              <a:ext cx="136924" cy="77718"/>
            </a:xfrm>
            <a:custGeom>
              <a:avLst/>
              <a:gdLst>
                <a:gd name="T0" fmla="*/ 1523412940 w 10000"/>
                <a:gd name="T1" fmla="*/ 20703172 h 11466"/>
                <a:gd name="T2" fmla="*/ 1384973249 w 10000"/>
                <a:gd name="T3" fmla="*/ 13260037 h 11466"/>
                <a:gd name="T4" fmla="*/ 1107889269 w 10000"/>
                <a:gd name="T5" fmla="*/ 5816929 h 11466"/>
                <a:gd name="T6" fmla="*/ 705952907 w 10000"/>
                <a:gd name="T7" fmla="*/ 11598732 h 11466"/>
                <a:gd name="T8" fmla="*/ 629180878 w 10000"/>
                <a:gd name="T9" fmla="*/ 0 h 11466"/>
                <a:gd name="T10" fmla="*/ 415505657 w 10000"/>
                <a:gd name="T11" fmla="*/ 11182239 h 11466"/>
                <a:gd name="T12" fmla="*/ 0 w 10000"/>
                <a:gd name="T13" fmla="*/ 35589387 h 11466"/>
                <a:gd name="T14" fmla="*/ 0 w 10000"/>
                <a:gd name="T15" fmla="*/ 50474506 h 11466"/>
                <a:gd name="T16" fmla="*/ 277065955 w 10000"/>
                <a:gd name="T17" fmla="*/ 50474506 h 11466"/>
                <a:gd name="T18" fmla="*/ 408729233 w 10000"/>
                <a:gd name="T19" fmla="*/ 68272305 h 11466"/>
                <a:gd name="T20" fmla="*/ 553945349 w 10000"/>
                <a:gd name="T21" fmla="*/ 65360750 h 11466"/>
                <a:gd name="T22" fmla="*/ 860112323 w 10000"/>
                <a:gd name="T23" fmla="*/ 53797304 h 11466"/>
                <a:gd name="T24" fmla="*/ 1019100903 w 10000"/>
                <a:gd name="T25" fmla="*/ 60412870 h 11466"/>
                <a:gd name="T26" fmla="*/ 1523412940 w 10000"/>
                <a:gd name="T27" fmla="*/ 50474506 h 11466"/>
                <a:gd name="T28" fmla="*/ 1800478906 w 10000"/>
                <a:gd name="T29" fmla="*/ 43031399 h 11466"/>
                <a:gd name="T30" fmla="*/ 1938918597 w 10000"/>
                <a:gd name="T31" fmla="*/ 43031399 h 11466"/>
                <a:gd name="T32" fmla="*/ 1800478906 w 10000"/>
                <a:gd name="T33" fmla="*/ 35589387 h 11466"/>
                <a:gd name="T34" fmla="*/ 1523412940 w 10000"/>
                <a:gd name="T35" fmla="*/ 2070317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69" name="Freeform 18">
              <a:extLst>
                <a:ext uri="{FF2B5EF4-FFF2-40B4-BE49-F238E27FC236}">
                  <a16:creationId xmlns:a16="http://schemas.microsoft.com/office/drawing/2014/main" id="{8D062CB7-EE21-630C-CA6F-1F664631D07A}"/>
                </a:ext>
              </a:extLst>
            </p:cNvPr>
            <p:cNvSpPr>
              <a:spLocks/>
            </p:cNvSpPr>
            <p:nvPr/>
          </p:nvSpPr>
          <p:spPr bwMode="auto">
            <a:xfrm>
              <a:off x="5552475" y="2744932"/>
              <a:ext cx="85577" cy="89091"/>
            </a:xfrm>
            <a:custGeom>
              <a:avLst/>
              <a:gdLst>
                <a:gd name="T0" fmla="*/ 43091458 w 10056"/>
                <a:gd name="T1" fmla="*/ 105833347 h 10000"/>
                <a:gd name="T2" fmla="*/ 60516545 w 10056"/>
                <a:gd name="T3" fmla="*/ 148181948 h 10000"/>
                <a:gd name="T4" fmla="*/ 95382098 w 10056"/>
                <a:gd name="T5" fmla="*/ 169343381 h 10000"/>
                <a:gd name="T6" fmla="*/ 127165973 w 10056"/>
                <a:gd name="T7" fmla="*/ 196710131 h 10000"/>
                <a:gd name="T8" fmla="*/ 159904912 w 10056"/>
                <a:gd name="T9" fmla="*/ 231533339 h 10000"/>
                <a:gd name="T10" fmla="*/ 180375846 w 10056"/>
                <a:gd name="T11" fmla="*/ 174299266 h 10000"/>
                <a:gd name="T12" fmla="*/ 168237950 w 10056"/>
                <a:gd name="T13" fmla="*/ 131951061 h 10000"/>
                <a:gd name="T14" fmla="*/ 181386826 w 10056"/>
                <a:gd name="T15" fmla="*/ 75990916 h 10000"/>
                <a:gd name="T16" fmla="*/ 155827284 w 10056"/>
                <a:gd name="T17" fmla="*/ 54825744 h 10000"/>
                <a:gd name="T18" fmla="*/ 130232265 w 10056"/>
                <a:gd name="T19" fmla="*/ 42323709 h 10000"/>
                <a:gd name="T20" fmla="*/ 95382098 w 10056"/>
                <a:gd name="T21" fmla="*/ 21161829 h 10000"/>
                <a:gd name="T22" fmla="*/ 60516545 w 10056"/>
                <a:gd name="T23" fmla="*/ 21161829 h 10000"/>
                <a:gd name="T24" fmla="*/ 43091458 w 10056"/>
                <a:gd name="T25" fmla="*/ 0 h 10000"/>
                <a:gd name="T26" fmla="*/ 8243820 w 10056"/>
                <a:gd name="T27" fmla="*/ 21161829 h 10000"/>
                <a:gd name="T28" fmla="*/ 0 w 10056"/>
                <a:gd name="T29" fmla="*/ 22481897 h 10000"/>
                <a:gd name="T30" fmla="*/ 16414107 w 10056"/>
                <a:gd name="T31" fmla="*/ 79716022 h 10000"/>
                <a:gd name="T32" fmla="*/ 43091458 w 10056"/>
                <a:gd name="T33" fmla="*/ 105833347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0" name="Freeform 19">
              <a:extLst>
                <a:ext uri="{FF2B5EF4-FFF2-40B4-BE49-F238E27FC236}">
                  <a16:creationId xmlns:a16="http://schemas.microsoft.com/office/drawing/2014/main" id="{619782BB-D69E-67F1-0997-25E3BEF42720}"/>
                </a:ext>
              </a:extLst>
            </p:cNvPr>
            <p:cNvSpPr>
              <a:spLocks/>
            </p:cNvSpPr>
            <p:nvPr/>
          </p:nvSpPr>
          <p:spPr bwMode="auto">
            <a:xfrm rot="21133526">
              <a:off x="5830127" y="2955339"/>
              <a:ext cx="106497" cy="56867"/>
            </a:xfrm>
            <a:custGeom>
              <a:avLst/>
              <a:gdLst>
                <a:gd name="T0" fmla="*/ 0 w 1912593"/>
                <a:gd name="T1" fmla="*/ 0 h 1229193"/>
                <a:gd name="T2" fmla="*/ 0 w 1912593"/>
                <a:gd name="T3" fmla="*/ 0 h 1229193"/>
                <a:gd name="T4" fmla="*/ 0 w 1912593"/>
                <a:gd name="T5" fmla="*/ 0 h 1229193"/>
                <a:gd name="T6" fmla="*/ 0 w 1912593"/>
                <a:gd name="T7" fmla="*/ 0 h 1229193"/>
                <a:gd name="T8" fmla="*/ 0 w 1912593"/>
                <a:gd name="T9" fmla="*/ 0 h 1229193"/>
                <a:gd name="T10" fmla="*/ 0 w 1912593"/>
                <a:gd name="T11" fmla="*/ 0 h 1229193"/>
                <a:gd name="T12" fmla="*/ 0 w 1912593"/>
                <a:gd name="T13" fmla="*/ 0 h 1229193"/>
                <a:gd name="T14" fmla="*/ 0 w 1912593"/>
                <a:gd name="T15" fmla="*/ 0 h 1229193"/>
                <a:gd name="T16" fmla="*/ 0 w 1912593"/>
                <a:gd name="T17" fmla="*/ 0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1" name="Freeform 20">
              <a:extLst>
                <a:ext uri="{FF2B5EF4-FFF2-40B4-BE49-F238E27FC236}">
                  <a16:creationId xmlns:a16="http://schemas.microsoft.com/office/drawing/2014/main" id="{B8C9FFE0-6E3D-DFF9-F266-6B03C92AE1A7}"/>
                </a:ext>
              </a:extLst>
            </p:cNvPr>
            <p:cNvSpPr>
              <a:spLocks/>
            </p:cNvSpPr>
            <p:nvPr/>
          </p:nvSpPr>
          <p:spPr bwMode="auto">
            <a:xfrm>
              <a:off x="5835832" y="2966712"/>
              <a:ext cx="171155" cy="178182"/>
            </a:xfrm>
            <a:custGeom>
              <a:avLst/>
              <a:gdLst>
                <a:gd name="T0" fmla="*/ 0 w 3644175"/>
                <a:gd name="T1" fmla="*/ 0 h 3780713"/>
                <a:gd name="T2" fmla="*/ 0 w 3644175"/>
                <a:gd name="T3" fmla="*/ 0 h 3780713"/>
                <a:gd name="T4" fmla="*/ 0 w 3644175"/>
                <a:gd name="T5" fmla="*/ 0 h 3780713"/>
                <a:gd name="T6" fmla="*/ 0 w 3644175"/>
                <a:gd name="T7" fmla="*/ 0 h 3780713"/>
                <a:gd name="T8" fmla="*/ 0 w 3644175"/>
                <a:gd name="T9" fmla="*/ 0 h 3780713"/>
                <a:gd name="T10" fmla="*/ 0 w 3644175"/>
                <a:gd name="T11" fmla="*/ 0 h 3780713"/>
                <a:gd name="T12" fmla="*/ 0 w 3644175"/>
                <a:gd name="T13" fmla="*/ 0 h 3780713"/>
                <a:gd name="T14" fmla="*/ 0 w 3644175"/>
                <a:gd name="T15" fmla="*/ 0 h 3780713"/>
                <a:gd name="T16" fmla="*/ 0 w 3644175"/>
                <a:gd name="T17" fmla="*/ 0 h 3780713"/>
                <a:gd name="T18" fmla="*/ 0 w 3644175"/>
                <a:gd name="T19" fmla="*/ 0 h 3780713"/>
                <a:gd name="T20" fmla="*/ 0 w 3644175"/>
                <a:gd name="T21" fmla="*/ 0 h 3780713"/>
                <a:gd name="T22" fmla="*/ 0 w 3644175"/>
                <a:gd name="T23" fmla="*/ 0 h 3780713"/>
                <a:gd name="T24" fmla="*/ 0 w 3644175"/>
                <a:gd name="T25" fmla="*/ 0 h 3780713"/>
                <a:gd name="T26" fmla="*/ 0 w 3644175"/>
                <a:gd name="T27" fmla="*/ 0 h 3780713"/>
                <a:gd name="T28" fmla="*/ 0 w 3644175"/>
                <a:gd name="T29" fmla="*/ 0 h 3780713"/>
                <a:gd name="T30" fmla="*/ 0 w 3644175"/>
                <a:gd name="T31" fmla="*/ 0 h 3780713"/>
                <a:gd name="T32" fmla="*/ 0 w 3644175"/>
                <a:gd name="T33" fmla="*/ 0 h 3780713"/>
                <a:gd name="T34" fmla="*/ 0 w 3644175"/>
                <a:gd name="T35" fmla="*/ 0 h 3780713"/>
                <a:gd name="T36" fmla="*/ 0 w 3644175"/>
                <a:gd name="T37" fmla="*/ 0 h 3780713"/>
                <a:gd name="T38" fmla="*/ 0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2" name="Freeform 21">
              <a:extLst>
                <a:ext uri="{FF2B5EF4-FFF2-40B4-BE49-F238E27FC236}">
                  <a16:creationId xmlns:a16="http://schemas.microsoft.com/office/drawing/2014/main" id="{FCB53ABD-E88A-C549-7773-EB01CCAFFB7E}"/>
                </a:ext>
              </a:extLst>
            </p:cNvPr>
            <p:cNvSpPr>
              <a:spLocks/>
            </p:cNvSpPr>
            <p:nvPr/>
          </p:nvSpPr>
          <p:spPr bwMode="auto">
            <a:xfrm>
              <a:off x="5906196" y="3029265"/>
              <a:ext cx="117907" cy="117524"/>
            </a:xfrm>
            <a:custGeom>
              <a:avLst/>
              <a:gdLst>
                <a:gd name="T0" fmla="*/ 0 w 2398426"/>
                <a:gd name="T1" fmla="*/ 0 h 2488994"/>
                <a:gd name="T2" fmla="*/ 0 w 2398426"/>
                <a:gd name="T3" fmla="*/ 0 h 2488994"/>
                <a:gd name="T4" fmla="*/ 0 w 2398426"/>
                <a:gd name="T5" fmla="*/ 0 h 2488994"/>
                <a:gd name="T6" fmla="*/ 0 w 2398426"/>
                <a:gd name="T7" fmla="*/ 0 h 2488994"/>
                <a:gd name="T8" fmla="*/ 0 w 2398426"/>
                <a:gd name="T9" fmla="*/ 0 h 2488994"/>
                <a:gd name="T10" fmla="*/ 0 w 2398426"/>
                <a:gd name="T11" fmla="*/ 0 h 2488994"/>
                <a:gd name="T12" fmla="*/ 0 w 2398426"/>
                <a:gd name="T13" fmla="*/ 0 h 2488994"/>
                <a:gd name="T14" fmla="*/ 0 w 2398426"/>
                <a:gd name="T15" fmla="*/ 0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3" name="Freeform 22">
              <a:extLst>
                <a:ext uri="{FF2B5EF4-FFF2-40B4-BE49-F238E27FC236}">
                  <a16:creationId xmlns:a16="http://schemas.microsoft.com/office/drawing/2014/main" id="{27CF9829-C15B-CD65-6D4A-BDA6B4AF32F3}"/>
                </a:ext>
              </a:extLst>
            </p:cNvPr>
            <p:cNvSpPr>
              <a:spLocks/>
            </p:cNvSpPr>
            <p:nvPr/>
          </p:nvSpPr>
          <p:spPr bwMode="auto">
            <a:xfrm rot="286500">
              <a:off x="5991773" y="3101296"/>
              <a:ext cx="53248" cy="70136"/>
            </a:xfrm>
            <a:custGeom>
              <a:avLst/>
              <a:gdLst>
                <a:gd name="T0" fmla="*/ 0 w 1259245"/>
                <a:gd name="T1" fmla="*/ 0 h 1506961"/>
                <a:gd name="T2" fmla="*/ 0 w 1259245"/>
                <a:gd name="T3" fmla="*/ 0 h 1506961"/>
                <a:gd name="T4" fmla="*/ 0 w 1259245"/>
                <a:gd name="T5" fmla="*/ 0 h 1506961"/>
                <a:gd name="T6" fmla="*/ 0 w 1259245"/>
                <a:gd name="T7" fmla="*/ 0 h 1506961"/>
                <a:gd name="T8" fmla="*/ 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4" name="Freeform 23">
              <a:extLst>
                <a:ext uri="{FF2B5EF4-FFF2-40B4-BE49-F238E27FC236}">
                  <a16:creationId xmlns:a16="http://schemas.microsoft.com/office/drawing/2014/main" id="{6D283693-4DB6-F919-7294-8B005D72D665}"/>
                </a:ext>
              </a:extLst>
            </p:cNvPr>
            <p:cNvSpPr>
              <a:spLocks/>
            </p:cNvSpPr>
            <p:nvPr/>
          </p:nvSpPr>
          <p:spPr bwMode="auto">
            <a:xfrm>
              <a:off x="5993675" y="2979980"/>
              <a:ext cx="85577" cy="68240"/>
            </a:xfrm>
            <a:custGeom>
              <a:avLst/>
              <a:gdLst>
                <a:gd name="T0" fmla="*/ 0 w 1678899"/>
                <a:gd name="T1" fmla="*/ 0 h 1259174"/>
                <a:gd name="T2" fmla="*/ 0 w 1678899"/>
                <a:gd name="T3" fmla="*/ 0 h 1259174"/>
                <a:gd name="T4" fmla="*/ 0 w 1678899"/>
                <a:gd name="T5" fmla="*/ 0 h 1259174"/>
                <a:gd name="T6" fmla="*/ 0 w 1678899"/>
                <a:gd name="T7" fmla="*/ 0 h 1259174"/>
                <a:gd name="T8" fmla="*/ 0 w 1678899"/>
                <a:gd name="T9" fmla="*/ 0 h 1259174"/>
                <a:gd name="T10" fmla="*/ 0 w 1678899"/>
                <a:gd name="T11" fmla="*/ 0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5" name="Freeform 24">
              <a:extLst>
                <a:ext uri="{FF2B5EF4-FFF2-40B4-BE49-F238E27FC236}">
                  <a16:creationId xmlns:a16="http://schemas.microsoft.com/office/drawing/2014/main" id="{AABF228E-7206-4CFC-BA8F-40A346148D14}"/>
                </a:ext>
              </a:extLst>
            </p:cNvPr>
            <p:cNvSpPr>
              <a:spLocks/>
            </p:cNvSpPr>
            <p:nvPr/>
          </p:nvSpPr>
          <p:spPr bwMode="auto">
            <a:xfrm>
              <a:off x="6008889" y="3042534"/>
              <a:ext cx="119808" cy="115628"/>
            </a:xfrm>
            <a:custGeom>
              <a:avLst/>
              <a:gdLst>
                <a:gd name="T0" fmla="*/ 0 w 2578308"/>
                <a:gd name="T1" fmla="*/ 0 h 2368446"/>
                <a:gd name="T2" fmla="*/ 0 w 2578308"/>
                <a:gd name="T3" fmla="*/ 0 h 2368446"/>
                <a:gd name="T4" fmla="*/ 0 w 2578308"/>
                <a:gd name="T5" fmla="*/ 0 h 2368446"/>
                <a:gd name="T6" fmla="*/ 0 w 2578308"/>
                <a:gd name="T7" fmla="*/ 0 h 2368446"/>
                <a:gd name="T8" fmla="*/ 0 w 2578308"/>
                <a:gd name="T9" fmla="*/ 0 h 2368446"/>
                <a:gd name="T10" fmla="*/ 0 w 2578308"/>
                <a:gd name="T11" fmla="*/ 0 h 2368446"/>
                <a:gd name="T12" fmla="*/ 0 w 2578308"/>
                <a:gd name="T13" fmla="*/ 0 h 2368446"/>
                <a:gd name="T14" fmla="*/ 0 w 2578308"/>
                <a:gd name="T15" fmla="*/ 0 h 2368446"/>
                <a:gd name="T16" fmla="*/ 0 w 2578308"/>
                <a:gd name="T17" fmla="*/ 0 h 2368446"/>
                <a:gd name="T18" fmla="*/ 0 w 2578308"/>
                <a:gd name="T19" fmla="*/ 0 h 2368446"/>
                <a:gd name="T20" fmla="*/ 0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6" name="Freeform 25">
              <a:extLst>
                <a:ext uri="{FF2B5EF4-FFF2-40B4-BE49-F238E27FC236}">
                  <a16:creationId xmlns:a16="http://schemas.microsoft.com/office/drawing/2014/main" id="{98C3EDFB-6EA9-E981-6D7B-4D4B39F7C0D7}"/>
                </a:ext>
              </a:extLst>
            </p:cNvPr>
            <p:cNvSpPr>
              <a:spLocks/>
            </p:cNvSpPr>
            <p:nvPr/>
          </p:nvSpPr>
          <p:spPr bwMode="auto">
            <a:xfrm>
              <a:off x="6041218" y="3114565"/>
              <a:ext cx="47544" cy="58761"/>
            </a:xfrm>
            <a:custGeom>
              <a:avLst/>
              <a:gdLst>
                <a:gd name="T0" fmla="*/ 0 w 1097536"/>
                <a:gd name="T1" fmla="*/ 0 h 1184223"/>
                <a:gd name="T2" fmla="*/ 0 w 1097536"/>
                <a:gd name="T3" fmla="*/ 0 h 1184223"/>
                <a:gd name="T4" fmla="*/ 0 w 1097536"/>
                <a:gd name="T5" fmla="*/ 0 h 1184223"/>
                <a:gd name="T6" fmla="*/ 0 w 1097536"/>
                <a:gd name="T7" fmla="*/ 0 h 1184223"/>
                <a:gd name="T8" fmla="*/ 0 w 1097536"/>
                <a:gd name="T9" fmla="*/ 0 h 1184223"/>
                <a:gd name="T10" fmla="*/ 0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7" name="Freeform 26">
              <a:extLst>
                <a:ext uri="{FF2B5EF4-FFF2-40B4-BE49-F238E27FC236}">
                  <a16:creationId xmlns:a16="http://schemas.microsoft.com/office/drawing/2014/main" id="{B5F639D6-88CF-76D9-7938-4E0503C76234}"/>
                </a:ext>
              </a:extLst>
            </p:cNvPr>
            <p:cNvSpPr>
              <a:spLocks/>
            </p:cNvSpPr>
            <p:nvPr/>
          </p:nvSpPr>
          <p:spPr bwMode="auto">
            <a:xfrm>
              <a:off x="6062137" y="3146789"/>
              <a:ext cx="77970" cy="72031"/>
            </a:xfrm>
            <a:custGeom>
              <a:avLst/>
              <a:gdLst>
                <a:gd name="T0" fmla="*/ 0 w 1852882"/>
                <a:gd name="T1" fmla="*/ 0 h 1521018"/>
                <a:gd name="T2" fmla="*/ 0 w 1852882"/>
                <a:gd name="T3" fmla="*/ 0 h 1521018"/>
                <a:gd name="T4" fmla="*/ 0 w 1852882"/>
                <a:gd name="T5" fmla="*/ 0 h 1521018"/>
                <a:gd name="T6" fmla="*/ 0 w 1852882"/>
                <a:gd name="T7" fmla="*/ 0 h 1521018"/>
                <a:gd name="T8" fmla="*/ 0 w 1852882"/>
                <a:gd name="T9" fmla="*/ 0 h 1521018"/>
                <a:gd name="T10" fmla="*/ 0 w 1852882"/>
                <a:gd name="T11" fmla="*/ 0 h 1521018"/>
                <a:gd name="T12" fmla="*/ 0 w 1852882"/>
                <a:gd name="T13" fmla="*/ 0 h 1521018"/>
                <a:gd name="T14" fmla="*/ 0 w 1852882"/>
                <a:gd name="T15" fmla="*/ 0 h 1521018"/>
                <a:gd name="T16" fmla="*/ 0 w 1852882"/>
                <a:gd name="T17" fmla="*/ 0 h 1521018"/>
                <a:gd name="T18" fmla="*/ 0 w 1852882"/>
                <a:gd name="T19" fmla="*/ 0 h 1521018"/>
                <a:gd name="T20" fmla="*/ 0 w 1852882"/>
                <a:gd name="T21" fmla="*/ 0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8" name="Freeform 27">
              <a:extLst>
                <a:ext uri="{FF2B5EF4-FFF2-40B4-BE49-F238E27FC236}">
                  <a16:creationId xmlns:a16="http://schemas.microsoft.com/office/drawing/2014/main" id="{D65C7DED-6801-B233-ED15-CF1B810ABE99}"/>
                </a:ext>
              </a:extLst>
            </p:cNvPr>
            <p:cNvSpPr>
              <a:spLocks/>
            </p:cNvSpPr>
            <p:nvPr/>
          </p:nvSpPr>
          <p:spPr bwMode="auto">
            <a:xfrm>
              <a:off x="6014594" y="3135416"/>
              <a:ext cx="64659" cy="130794"/>
            </a:xfrm>
            <a:custGeom>
              <a:avLst/>
              <a:gdLst>
                <a:gd name="T0" fmla="*/ 0 w 444747"/>
                <a:gd name="T1" fmla="*/ 6 h 900169"/>
                <a:gd name="T2" fmla="*/ 3 w 444747"/>
                <a:gd name="T3" fmla="*/ 8 h 900169"/>
                <a:gd name="T4" fmla="*/ 3 w 444747"/>
                <a:gd name="T5" fmla="*/ 19 h 900169"/>
                <a:gd name="T6" fmla="*/ 7 w 444747"/>
                <a:gd name="T7" fmla="*/ 24 h 900169"/>
                <a:gd name="T8" fmla="*/ 8 w 444747"/>
                <a:gd name="T9" fmla="*/ 22 h 900169"/>
                <a:gd name="T10" fmla="*/ 10 w 444747"/>
                <a:gd name="T11" fmla="*/ 18 h 900169"/>
                <a:gd name="T12" fmla="*/ 9 w 444747"/>
                <a:gd name="T13" fmla="*/ 16 h 900169"/>
                <a:gd name="T14" fmla="*/ 12 w 444747"/>
                <a:gd name="T15" fmla="*/ 15 h 900169"/>
                <a:gd name="T16" fmla="*/ 8 w 444747"/>
                <a:gd name="T17" fmla="*/ 13 h 900169"/>
                <a:gd name="T18" fmla="*/ 8 w 444747"/>
                <a:gd name="T19" fmla="*/ 7 h 900169"/>
                <a:gd name="T20" fmla="*/ 5 w 444747"/>
                <a:gd name="T21" fmla="*/ 0 h 900169"/>
                <a:gd name="T22" fmla="*/ 0 w 444747"/>
                <a:gd name="T23" fmla="*/ 6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79" name="Freeform 28">
              <a:extLst>
                <a:ext uri="{FF2B5EF4-FFF2-40B4-BE49-F238E27FC236}">
                  <a16:creationId xmlns:a16="http://schemas.microsoft.com/office/drawing/2014/main" id="{CF26EEAA-B95C-B258-49DE-029A0F20F1E7}"/>
                </a:ext>
              </a:extLst>
            </p:cNvPr>
            <p:cNvSpPr>
              <a:spLocks/>
            </p:cNvSpPr>
            <p:nvPr/>
          </p:nvSpPr>
          <p:spPr bwMode="auto">
            <a:xfrm>
              <a:off x="5096062" y="2555377"/>
              <a:ext cx="131218" cy="195242"/>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0" name="Freeform 29">
              <a:extLst>
                <a:ext uri="{FF2B5EF4-FFF2-40B4-BE49-F238E27FC236}">
                  <a16:creationId xmlns:a16="http://schemas.microsoft.com/office/drawing/2014/main" id="{B129769E-7020-583F-A60F-07ABAF2AFA2D}"/>
                </a:ext>
              </a:extLst>
            </p:cNvPr>
            <p:cNvSpPr>
              <a:spLocks/>
            </p:cNvSpPr>
            <p:nvPr/>
          </p:nvSpPr>
          <p:spPr bwMode="auto">
            <a:xfrm>
              <a:off x="6986375" y="961220"/>
              <a:ext cx="522973" cy="665338"/>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1" name="Freeform 30">
              <a:extLst>
                <a:ext uri="{FF2B5EF4-FFF2-40B4-BE49-F238E27FC236}">
                  <a16:creationId xmlns:a16="http://schemas.microsoft.com/office/drawing/2014/main" id="{B9E92FAD-606F-B0D6-1A40-7194CA1A6C5F}"/>
                </a:ext>
              </a:extLst>
            </p:cNvPr>
            <p:cNvSpPr>
              <a:spLocks/>
            </p:cNvSpPr>
            <p:nvPr/>
          </p:nvSpPr>
          <p:spPr bwMode="auto">
            <a:xfrm>
              <a:off x="6676394" y="4875531"/>
              <a:ext cx="199682" cy="413230"/>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2" name="Freeform 31">
              <a:extLst>
                <a:ext uri="{FF2B5EF4-FFF2-40B4-BE49-F238E27FC236}">
                  <a16:creationId xmlns:a16="http://schemas.microsoft.com/office/drawing/2014/main" id="{80C31AA1-7523-3F70-9003-DBAFC512AF0F}"/>
                </a:ext>
              </a:extLst>
            </p:cNvPr>
            <p:cNvSpPr>
              <a:spLocks/>
            </p:cNvSpPr>
            <p:nvPr/>
          </p:nvSpPr>
          <p:spPr bwMode="auto">
            <a:xfrm>
              <a:off x="10363837" y="5827097"/>
              <a:ext cx="214894" cy="244527"/>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3" name="Freeform 32">
              <a:extLst>
                <a:ext uri="{FF2B5EF4-FFF2-40B4-BE49-F238E27FC236}">
                  <a16:creationId xmlns:a16="http://schemas.microsoft.com/office/drawing/2014/main" id="{F0A0CF9D-2722-13AC-373E-F66A79406635}"/>
                </a:ext>
              </a:extLst>
            </p:cNvPr>
            <p:cNvSpPr>
              <a:spLocks/>
            </p:cNvSpPr>
            <p:nvPr/>
          </p:nvSpPr>
          <p:spPr bwMode="auto">
            <a:xfrm>
              <a:off x="10550206" y="5607213"/>
              <a:ext cx="150236" cy="240735"/>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4" name="Freeform 33">
              <a:extLst>
                <a:ext uri="{FF2B5EF4-FFF2-40B4-BE49-F238E27FC236}">
                  <a16:creationId xmlns:a16="http://schemas.microsoft.com/office/drawing/2014/main" id="{D1EDE2D0-B761-1DD0-B9B8-A61F66B2458B}"/>
                </a:ext>
              </a:extLst>
            </p:cNvPr>
            <p:cNvSpPr>
              <a:spLocks/>
            </p:cNvSpPr>
            <p:nvPr/>
          </p:nvSpPr>
          <p:spPr bwMode="auto">
            <a:xfrm>
              <a:off x="8773996" y="4858471"/>
              <a:ext cx="1184773" cy="896595"/>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5" name="Freeform 34">
              <a:extLst>
                <a:ext uri="{FF2B5EF4-FFF2-40B4-BE49-F238E27FC236}">
                  <a16:creationId xmlns:a16="http://schemas.microsoft.com/office/drawing/2014/main" id="{9D3A43C7-A668-AE0F-1497-9178D500AD4E}"/>
                </a:ext>
              </a:extLst>
            </p:cNvPr>
            <p:cNvSpPr>
              <a:spLocks/>
            </p:cNvSpPr>
            <p:nvPr/>
          </p:nvSpPr>
          <p:spPr bwMode="auto">
            <a:xfrm>
              <a:off x="9703938" y="5808141"/>
              <a:ext cx="104595" cy="142167"/>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6" name="Freeform 35">
              <a:extLst>
                <a:ext uri="{FF2B5EF4-FFF2-40B4-BE49-F238E27FC236}">
                  <a16:creationId xmlns:a16="http://schemas.microsoft.com/office/drawing/2014/main" id="{9706FF56-DAA8-6189-3EF5-331B0085E58A}"/>
                </a:ext>
              </a:extLst>
            </p:cNvPr>
            <p:cNvSpPr>
              <a:spLocks/>
            </p:cNvSpPr>
            <p:nvPr/>
          </p:nvSpPr>
          <p:spPr bwMode="auto">
            <a:xfrm>
              <a:off x="8697927" y="4318239"/>
              <a:ext cx="271946" cy="316557"/>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7" name="Freeform 36">
              <a:extLst>
                <a:ext uri="{FF2B5EF4-FFF2-40B4-BE49-F238E27FC236}">
                  <a16:creationId xmlns:a16="http://schemas.microsoft.com/office/drawing/2014/main" id="{56F42735-DDE0-2A37-00FD-C5CBD262C35C}"/>
                </a:ext>
              </a:extLst>
            </p:cNvPr>
            <p:cNvSpPr>
              <a:spLocks/>
            </p:cNvSpPr>
            <p:nvPr/>
          </p:nvSpPr>
          <p:spPr bwMode="auto">
            <a:xfrm>
              <a:off x="8933740" y="4475570"/>
              <a:ext cx="169253" cy="206614"/>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8" name="Freeform 37">
              <a:extLst>
                <a:ext uri="{FF2B5EF4-FFF2-40B4-BE49-F238E27FC236}">
                  <a16:creationId xmlns:a16="http://schemas.microsoft.com/office/drawing/2014/main" id="{8DEB4470-52AB-D0E3-3BC6-6B961B168A3F}"/>
                </a:ext>
              </a:extLst>
            </p:cNvPr>
            <p:cNvSpPr>
              <a:spLocks/>
            </p:cNvSpPr>
            <p:nvPr/>
          </p:nvSpPr>
          <p:spPr bwMode="auto">
            <a:xfrm>
              <a:off x="8549592" y="4710618"/>
              <a:ext cx="317587" cy="72031"/>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9" name="Freeform 38">
              <a:extLst>
                <a:ext uri="{FF2B5EF4-FFF2-40B4-BE49-F238E27FC236}">
                  <a16:creationId xmlns:a16="http://schemas.microsoft.com/office/drawing/2014/main" id="{43806B1A-CB6E-4969-EFAC-75F1EB55DA7F}"/>
                </a:ext>
              </a:extLst>
            </p:cNvPr>
            <p:cNvSpPr>
              <a:spLocks/>
            </p:cNvSpPr>
            <p:nvPr/>
          </p:nvSpPr>
          <p:spPr bwMode="auto">
            <a:xfrm>
              <a:off x="3510024" y="2756305"/>
              <a:ext cx="190172" cy="21419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0" name="Freeform 39">
              <a:extLst>
                <a:ext uri="{FF2B5EF4-FFF2-40B4-BE49-F238E27FC236}">
                  <a16:creationId xmlns:a16="http://schemas.microsoft.com/office/drawing/2014/main" id="{276E81F0-FB01-7150-0202-D315A6ACD9C0}"/>
                </a:ext>
              </a:extLst>
            </p:cNvPr>
            <p:cNvSpPr>
              <a:spLocks/>
            </p:cNvSpPr>
            <p:nvPr/>
          </p:nvSpPr>
          <p:spPr bwMode="auto">
            <a:xfrm>
              <a:off x="2728415" y="3838665"/>
              <a:ext cx="330900" cy="92881"/>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1" name="Freeform 40">
              <a:extLst>
                <a:ext uri="{FF2B5EF4-FFF2-40B4-BE49-F238E27FC236}">
                  <a16:creationId xmlns:a16="http://schemas.microsoft.com/office/drawing/2014/main" id="{700F4801-8AA9-F11F-54D5-7E1E48B5F9C4}"/>
                </a:ext>
              </a:extLst>
            </p:cNvPr>
            <p:cNvSpPr>
              <a:spLocks/>
            </p:cNvSpPr>
            <p:nvPr/>
          </p:nvSpPr>
          <p:spPr bwMode="auto">
            <a:xfrm>
              <a:off x="3059315" y="3941025"/>
              <a:ext cx="205386" cy="56867"/>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2" name="Freeform 41">
              <a:extLst>
                <a:ext uri="{FF2B5EF4-FFF2-40B4-BE49-F238E27FC236}">
                  <a16:creationId xmlns:a16="http://schemas.microsoft.com/office/drawing/2014/main" id="{89E8B305-7F8B-8921-BDA0-839218162EBF}"/>
                </a:ext>
              </a:extLst>
            </p:cNvPr>
            <p:cNvSpPr>
              <a:spLocks/>
            </p:cNvSpPr>
            <p:nvPr/>
          </p:nvSpPr>
          <p:spPr bwMode="auto">
            <a:xfrm>
              <a:off x="5769272" y="3311702"/>
              <a:ext cx="93184" cy="54970"/>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3" name="Freeform 42">
              <a:extLst>
                <a:ext uri="{FF2B5EF4-FFF2-40B4-BE49-F238E27FC236}">
                  <a16:creationId xmlns:a16="http://schemas.microsoft.com/office/drawing/2014/main" id="{E2F5C45F-38D5-61B1-389C-E5C3EB6F38C2}"/>
                </a:ext>
              </a:extLst>
            </p:cNvPr>
            <p:cNvSpPr>
              <a:spLocks/>
            </p:cNvSpPr>
            <p:nvPr/>
          </p:nvSpPr>
          <p:spPr bwMode="auto">
            <a:xfrm>
              <a:off x="5664676" y="3205551"/>
              <a:ext cx="38034" cy="73926"/>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4" name="Freeform 43">
              <a:extLst>
                <a:ext uri="{FF2B5EF4-FFF2-40B4-BE49-F238E27FC236}">
                  <a16:creationId xmlns:a16="http://schemas.microsoft.com/office/drawing/2014/main" id="{C6FFC928-D94A-3556-1944-92E898C39FE8}"/>
                </a:ext>
              </a:extLst>
            </p:cNvPr>
            <p:cNvSpPr>
              <a:spLocks/>
            </p:cNvSpPr>
            <p:nvPr/>
          </p:nvSpPr>
          <p:spPr bwMode="auto">
            <a:xfrm>
              <a:off x="5655168" y="3129729"/>
              <a:ext cx="47542" cy="56867"/>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5" name="Freeform 44">
              <a:extLst>
                <a:ext uri="{FF2B5EF4-FFF2-40B4-BE49-F238E27FC236}">
                  <a16:creationId xmlns:a16="http://schemas.microsoft.com/office/drawing/2014/main" id="{1E9DEF42-907D-6FCF-F4FC-214FB24B1ED4}"/>
                </a:ext>
              </a:extLst>
            </p:cNvPr>
            <p:cNvSpPr>
              <a:spLocks/>
            </p:cNvSpPr>
            <p:nvPr/>
          </p:nvSpPr>
          <p:spPr bwMode="auto">
            <a:xfrm>
              <a:off x="6611735" y="3340135"/>
              <a:ext cx="47544" cy="947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6" name="Rectangle 95">
              <a:extLst>
                <a:ext uri="{FF2B5EF4-FFF2-40B4-BE49-F238E27FC236}">
                  <a16:creationId xmlns:a16="http://schemas.microsoft.com/office/drawing/2014/main" id="{E5621B00-5EF6-4D43-6993-B3A992907297}"/>
                </a:ext>
              </a:extLst>
            </p:cNvPr>
            <p:cNvSpPr>
              <a:spLocks noChangeArrowheads="1"/>
            </p:cNvSpPr>
            <p:nvPr/>
          </p:nvSpPr>
          <p:spPr bwMode="auto">
            <a:xfrm>
              <a:off x="6444383" y="3616885"/>
              <a:ext cx="0" cy="3791"/>
            </a:xfrm>
            <a:prstGeom prst="rect">
              <a:avLst/>
            </a:pr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7" name="Freeform 46">
              <a:extLst>
                <a:ext uri="{FF2B5EF4-FFF2-40B4-BE49-F238E27FC236}">
                  <a16:creationId xmlns:a16="http://schemas.microsoft.com/office/drawing/2014/main" id="{6141F5FE-0092-0983-102B-8B75864C02BD}"/>
                </a:ext>
              </a:extLst>
            </p:cNvPr>
            <p:cNvSpPr>
              <a:spLocks/>
            </p:cNvSpPr>
            <p:nvPr/>
          </p:nvSpPr>
          <p:spPr bwMode="auto">
            <a:xfrm>
              <a:off x="6134403" y="3161953"/>
              <a:ext cx="589534" cy="214198"/>
            </a:xfrm>
            <a:custGeom>
              <a:avLst/>
              <a:gdLst>
                <a:gd name="T0" fmla="*/ 2147483647 w 10616"/>
                <a:gd name="T1" fmla="*/ 2147483647 h 10000"/>
                <a:gd name="T2" fmla="*/ 2147483647 w 10616"/>
                <a:gd name="T3" fmla="*/ 2147483647 h 10000"/>
                <a:gd name="T4" fmla="*/ 2147483647 w 10616"/>
                <a:gd name="T5" fmla="*/ 2147483647 h 10000"/>
                <a:gd name="T6" fmla="*/ 2147483647 w 10616"/>
                <a:gd name="T7" fmla="*/ 2147483647 h 10000"/>
                <a:gd name="T8" fmla="*/ 2147483647 w 10616"/>
                <a:gd name="T9" fmla="*/ 2147483647 h 10000"/>
                <a:gd name="T10" fmla="*/ 2147483647 w 10616"/>
                <a:gd name="T11" fmla="*/ 2147483647 h 10000"/>
                <a:gd name="T12" fmla="*/ 2147483647 w 10616"/>
                <a:gd name="T13" fmla="*/ 2147483647 h 10000"/>
                <a:gd name="T14" fmla="*/ 2147483647 w 10616"/>
                <a:gd name="T15" fmla="*/ 2147483647 h 10000"/>
                <a:gd name="T16" fmla="*/ 2147483647 w 10616"/>
                <a:gd name="T17" fmla="*/ 2147483647 h 10000"/>
                <a:gd name="T18" fmla="*/ 2147483647 w 10616"/>
                <a:gd name="T19" fmla="*/ 2147483647 h 10000"/>
                <a:gd name="T20" fmla="*/ 2147483647 w 10616"/>
                <a:gd name="T21" fmla="*/ 808041496 h 10000"/>
                <a:gd name="T22" fmla="*/ 2147483647 w 10616"/>
                <a:gd name="T23" fmla="*/ 808041496 h 10000"/>
                <a:gd name="T24" fmla="*/ 2147483647 w 10616"/>
                <a:gd name="T25" fmla="*/ 0 h 10000"/>
                <a:gd name="T26" fmla="*/ 2147483647 w 10616"/>
                <a:gd name="T27" fmla="*/ 0 h 10000"/>
                <a:gd name="T28" fmla="*/ 2147483647 w 10616"/>
                <a:gd name="T29" fmla="*/ 2147483647 h 10000"/>
                <a:gd name="T30" fmla="*/ 2147483647 w 10616"/>
                <a:gd name="T31" fmla="*/ 2147483647 h 10000"/>
                <a:gd name="T32" fmla="*/ 2147483647 w 10616"/>
                <a:gd name="T33" fmla="*/ 2147483647 h 10000"/>
                <a:gd name="T34" fmla="*/ 2147483647 w 10616"/>
                <a:gd name="T35" fmla="*/ 2147483647 h 10000"/>
                <a:gd name="T36" fmla="*/ 2147483647 w 10616"/>
                <a:gd name="T37" fmla="*/ 808041496 h 10000"/>
                <a:gd name="T38" fmla="*/ 2147483647 w 10616"/>
                <a:gd name="T39" fmla="*/ 0 h 10000"/>
                <a:gd name="T40" fmla="*/ 2147483647 w 10616"/>
                <a:gd name="T41" fmla="*/ 0 h 10000"/>
                <a:gd name="T42" fmla="*/ 2147483647 w 10616"/>
                <a:gd name="T43" fmla="*/ 0 h 10000"/>
                <a:gd name="T44" fmla="*/ 2147483647 w 10616"/>
                <a:gd name="T45" fmla="*/ 808041496 h 10000"/>
                <a:gd name="T46" fmla="*/ 2147483647 w 10616"/>
                <a:gd name="T47" fmla="*/ 2147483647 h 10000"/>
                <a:gd name="T48" fmla="*/ 2147483647 w 10616"/>
                <a:gd name="T49" fmla="*/ 2147483647 h 10000"/>
                <a:gd name="T50" fmla="*/ 2147483647 w 10616"/>
                <a:gd name="T51" fmla="*/ 2147483647 h 10000"/>
                <a:gd name="T52" fmla="*/ 2147483647 w 10616"/>
                <a:gd name="T53" fmla="*/ 2147483647 h 10000"/>
                <a:gd name="T54" fmla="*/ 2147483647 w 10616"/>
                <a:gd name="T55" fmla="*/ 2147483647 h 10000"/>
                <a:gd name="T56" fmla="*/ 2147483647 w 10616"/>
                <a:gd name="T57" fmla="*/ 2147483647 h 10000"/>
                <a:gd name="T58" fmla="*/ 2147483647 w 10616"/>
                <a:gd name="T59" fmla="*/ 2147483647 h 10000"/>
                <a:gd name="T60" fmla="*/ 2147483647 w 10616"/>
                <a:gd name="T61" fmla="*/ 2147483647 h 10000"/>
                <a:gd name="T62" fmla="*/ 0 w 10616"/>
                <a:gd name="T63" fmla="*/ 2147483647 h 10000"/>
                <a:gd name="T64" fmla="*/ 2147483647 w 10616"/>
                <a:gd name="T65" fmla="*/ 2147483647 h 10000"/>
                <a:gd name="T66" fmla="*/ 2147483647 w 10616"/>
                <a:gd name="T67" fmla="*/ 2147483647 h 10000"/>
                <a:gd name="T68" fmla="*/ 2147483647 w 10616"/>
                <a:gd name="T69" fmla="*/ 2147483647 h 10000"/>
                <a:gd name="T70" fmla="*/ 2147483647 w 10616"/>
                <a:gd name="T71" fmla="*/ 2147483647 h 10000"/>
                <a:gd name="T72" fmla="*/ 2147483647 w 10616"/>
                <a:gd name="T73" fmla="*/ 2147483647 h 10000"/>
                <a:gd name="T74" fmla="*/ 2147483647 w 10616"/>
                <a:gd name="T75" fmla="*/ 2147483647 h 10000"/>
                <a:gd name="T76" fmla="*/ 2147483647 w 10616"/>
                <a:gd name="T77" fmla="*/ 2147483647 h 10000"/>
                <a:gd name="T78" fmla="*/ 2147483647 w 10616"/>
                <a:gd name="T79" fmla="*/ 2147483647 h 10000"/>
                <a:gd name="T80" fmla="*/ 2147483647 w 10616"/>
                <a:gd name="T81" fmla="*/ 2147483647 h 10000"/>
                <a:gd name="T82" fmla="*/ 2147483647 w 10616"/>
                <a:gd name="T83" fmla="*/ 2147483647 h 10000"/>
                <a:gd name="T84" fmla="*/ 2147483647 w 10616"/>
                <a:gd name="T85" fmla="*/ 214748364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C4B798"/>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8" name="Freeform 47">
              <a:extLst>
                <a:ext uri="{FF2B5EF4-FFF2-40B4-BE49-F238E27FC236}">
                  <a16:creationId xmlns:a16="http://schemas.microsoft.com/office/drawing/2014/main" id="{15D903D9-67A5-AFB6-9E31-63767C3AF0E8}"/>
                </a:ext>
              </a:extLst>
            </p:cNvPr>
            <p:cNvSpPr>
              <a:spLocks/>
            </p:cNvSpPr>
            <p:nvPr/>
          </p:nvSpPr>
          <p:spPr bwMode="auto">
            <a:xfrm>
              <a:off x="6431072" y="3340135"/>
              <a:ext cx="216797" cy="174391"/>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99" name="Freeform 48">
              <a:extLst>
                <a:ext uri="{FF2B5EF4-FFF2-40B4-BE49-F238E27FC236}">
                  <a16:creationId xmlns:a16="http://schemas.microsoft.com/office/drawing/2014/main" id="{B9DEBF14-62F0-3440-3F39-A0DDD6E68DF6}"/>
                </a:ext>
              </a:extLst>
            </p:cNvPr>
            <p:cNvSpPr>
              <a:spLocks/>
            </p:cNvSpPr>
            <p:nvPr/>
          </p:nvSpPr>
          <p:spPr bwMode="auto">
            <a:xfrm>
              <a:off x="6402545" y="3478511"/>
              <a:ext cx="152138" cy="138375"/>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0" name="Freeform 49">
              <a:extLst>
                <a:ext uri="{FF2B5EF4-FFF2-40B4-BE49-F238E27FC236}">
                  <a16:creationId xmlns:a16="http://schemas.microsoft.com/office/drawing/2014/main" id="{21D6E5B4-8066-D17F-18E9-EEB214C17486}"/>
                </a:ext>
              </a:extLst>
            </p:cNvPr>
            <p:cNvSpPr>
              <a:spLocks/>
            </p:cNvSpPr>
            <p:nvPr/>
          </p:nvSpPr>
          <p:spPr bwMode="auto">
            <a:xfrm>
              <a:off x="6402545" y="3478511"/>
              <a:ext cx="152138" cy="138375"/>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1" name="Freeform 50">
              <a:extLst>
                <a:ext uri="{FF2B5EF4-FFF2-40B4-BE49-F238E27FC236}">
                  <a16:creationId xmlns:a16="http://schemas.microsoft.com/office/drawing/2014/main" id="{AFD83DEE-38CD-E9DC-69C3-A2F3E46DCDE5}"/>
                </a:ext>
              </a:extLst>
            </p:cNvPr>
            <p:cNvSpPr>
              <a:spLocks/>
            </p:cNvSpPr>
            <p:nvPr/>
          </p:nvSpPr>
          <p:spPr bwMode="auto">
            <a:xfrm>
              <a:off x="6929323" y="3740097"/>
              <a:ext cx="142629" cy="92881"/>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2" name="Freeform 51">
              <a:extLst>
                <a:ext uri="{FF2B5EF4-FFF2-40B4-BE49-F238E27FC236}">
                  <a16:creationId xmlns:a16="http://schemas.microsoft.com/office/drawing/2014/main" id="{2499C17A-E22E-22D8-EFB7-998DE2E21D26}"/>
                </a:ext>
              </a:extLst>
            </p:cNvPr>
            <p:cNvSpPr>
              <a:spLocks/>
            </p:cNvSpPr>
            <p:nvPr/>
          </p:nvSpPr>
          <p:spPr bwMode="auto">
            <a:xfrm>
              <a:off x="6950242" y="3776111"/>
              <a:ext cx="224403" cy="259691"/>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3" name="Freeform 52">
              <a:extLst>
                <a:ext uri="{FF2B5EF4-FFF2-40B4-BE49-F238E27FC236}">
                  <a16:creationId xmlns:a16="http://schemas.microsoft.com/office/drawing/2014/main" id="{281CD3FE-40E4-22C0-2188-DD059758DD65}"/>
                </a:ext>
              </a:extLst>
            </p:cNvPr>
            <p:cNvSpPr>
              <a:spLocks/>
            </p:cNvSpPr>
            <p:nvPr/>
          </p:nvSpPr>
          <p:spPr bwMode="auto">
            <a:xfrm>
              <a:off x="6668787" y="3942920"/>
              <a:ext cx="317588" cy="197137"/>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4" name="Freeform 53">
              <a:extLst>
                <a:ext uri="{FF2B5EF4-FFF2-40B4-BE49-F238E27FC236}">
                  <a16:creationId xmlns:a16="http://schemas.microsoft.com/office/drawing/2014/main" id="{805277DE-FA4B-A5A2-E8AC-4E314DDF9D98}"/>
                </a:ext>
              </a:extLst>
            </p:cNvPr>
            <p:cNvSpPr>
              <a:spLocks/>
            </p:cNvSpPr>
            <p:nvPr/>
          </p:nvSpPr>
          <p:spPr bwMode="auto">
            <a:xfrm>
              <a:off x="6444383" y="3514526"/>
              <a:ext cx="589534" cy="504216"/>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5" name="Freeform 54">
              <a:extLst>
                <a:ext uri="{FF2B5EF4-FFF2-40B4-BE49-F238E27FC236}">
                  <a16:creationId xmlns:a16="http://schemas.microsoft.com/office/drawing/2014/main" id="{AE450526-AF4A-B8A6-BE84-24E18265DD8B}"/>
                </a:ext>
              </a:extLst>
            </p:cNvPr>
            <p:cNvSpPr>
              <a:spLocks/>
            </p:cNvSpPr>
            <p:nvPr/>
          </p:nvSpPr>
          <p:spPr bwMode="auto">
            <a:xfrm>
              <a:off x="6950242" y="3832978"/>
              <a:ext cx="93185" cy="109942"/>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6" name="Freeform 55">
              <a:extLst>
                <a:ext uri="{FF2B5EF4-FFF2-40B4-BE49-F238E27FC236}">
                  <a16:creationId xmlns:a16="http://schemas.microsoft.com/office/drawing/2014/main" id="{A7C9B973-9993-F8A9-4422-0A900A7CBED2}"/>
                </a:ext>
              </a:extLst>
            </p:cNvPr>
            <p:cNvSpPr>
              <a:spLocks/>
            </p:cNvSpPr>
            <p:nvPr/>
          </p:nvSpPr>
          <p:spPr bwMode="auto">
            <a:xfrm>
              <a:off x="6545175" y="3328762"/>
              <a:ext cx="298570" cy="299497"/>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7" name="Freeform 56">
              <a:extLst>
                <a:ext uri="{FF2B5EF4-FFF2-40B4-BE49-F238E27FC236}">
                  <a16:creationId xmlns:a16="http://schemas.microsoft.com/office/drawing/2014/main" id="{AD7BED10-2D51-A74A-17B0-10D7D5DD13EB}"/>
                </a:ext>
              </a:extLst>
            </p:cNvPr>
            <p:cNvSpPr>
              <a:spLocks/>
            </p:cNvSpPr>
            <p:nvPr/>
          </p:nvSpPr>
          <p:spPr bwMode="auto">
            <a:xfrm>
              <a:off x="6716330" y="3247254"/>
              <a:ext cx="562910" cy="509902"/>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8" name="Freeform 57">
              <a:extLst>
                <a:ext uri="{FF2B5EF4-FFF2-40B4-BE49-F238E27FC236}">
                  <a16:creationId xmlns:a16="http://schemas.microsoft.com/office/drawing/2014/main" id="{8F05C5CE-66A7-6342-F0FC-8D549F739E0F}"/>
                </a:ext>
              </a:extLst>
            </p:cNvPr>
            <p:cNvSpPr>
              <a:spLocks/>
            </p:cNvSpPr>
            <p:nvPr/>
          </p:nvSpPr>
          <p:spPr bwMode="auto">
            <a:xfrm>
              <a:off x="6006987" y="2500407"/>
              <a:ext cx="190172" cy="128897"/>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09" name="Freeform 58">
              <a:extLst>
                <a:ext uri="{FF2B5EF4-FFF2-40B4-BE49-F238E27FC236}">
                  <a16:creationId xmlns:a16="http://schemas.microsoft.com/office/drawing/2014/main" id="{D15D80C5-8FAB-0F51-D6D2-93C4B87C51C6}"/>
                </a:ext>
              </a:extLst>
            </p:cNvPr>
            <p:cNvSpPr>
              <a:spLocks/>
            </p:cNvSpPr>
            <p:nvPr/>
          </p:nvSpPr>
          <p:spPr bwMode="auto">
            <a:xfrm>
              <a:off x="6090663" y="2322225"/>
              <a:ext cx="142630" cy="121315"/>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0" name="Freeform 59">
              <a:extLst>
                <a:ext uri="{FF2B5EF4-FFF2-40B4-BE49-F238E27FC236}">
                  <a16:creationId xmlns:a16="http://schemas.microsoft.com/office/drawing/2014/main" id="{E1C6323D-BB8B-C9EB-88F3-7F551553C715}"/>
                </a:ext>
              </a:extLst>
            </p:cNvPr>
            <p:cNvSpPr>
              <a:spLocks/>
            </p:cNvSpPr>
            <p:nvPr/>
          </p:nvSpPr>
          <p:spPr bwMode="auto">
            <a:xfrm>
              <a:off x="6084958" y="2509884"/>
              <a:ext cx="279553" cy="252109"/>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1" name="Freeform 60">
              <a:extLst>
                <a:ext uri="{FF2B5EF4-FFF2-40B4-BE49-F238E27FC236}">
                  <a16:creationId xmlns:a16="http://schemas.microsoft.com/office/drawing/2014/main" id="{E1295DC6-3303-028D-76AE-0F1828CE1C9C}"/>
                </a:ext>
              </a:extLst>
            </p:cNvPr>
            <p:cNvSpPr>
              <a:spLocks/>
            </p:cNvSpPr>
            <p:nvPr/>
          </p:nvSpPr>
          <p:spPr bwMode="auto">
            <a:xfrm>
              <a:off x="6016496" y="2407524"/>
              <a:ext cx="228207" cy="128897"/>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2" name="Freeform 61">
              <a:extLst>
                <a:ext uri="{FF2B5EF4-FFF2-40B4-BE49-F238E27FC236}">
                  <a16:creationId xmlns:a16="http://schemas.microsoft.com/office/drawing/2014/main" id="{BCC0EAC9-BE78-177E-22FB-C36C5ACCB794}"/>
                </a:ext>
              </a:extLst>
            </p:cNvPr>
            <p:cNvSpPr>
              <a:spLocks/>
            </p:cNvSpPr>
            <p:nvPr/>
          </p:nvSpPr>
          <p:spPr bwMode="auto">
            <a:xfrm>
              <a:off x="4936317" y="4140057"/>
              <a:ext cx="226305" cy="168705"/>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3" name="Freeform 62">
              <a:extLst>
                <a:ext uri="{FF2B5EF4-FFF2-40B4-BE49-F238E27FC236}">
                  <a16:creationId xmlns:a16="http://schemas.microsoft.com/office/drawing/2014/main" id="{760113F6-6CB6-BF50-6E8D-7B88B6CB726F}"/>
                </a:ext>
              </a:extLst>
            </p:cNvPr>
            <p:cNvSpPr>
              <a:spLocks/>
            </p:cNvSpPr>
            <p:nvPr/>
          </p:nvSpPr>
          <p:spPr bwMode="auto">
            <a:xfrm>
              <a:off x="4881166" y="4018742"/>
              <a:ext cx="176861" cy="132689"/>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4" name="Freeform 63">
              <a:extLst>
                <a:ext uri="{FF2B5EF4-FFF2-40B4-BE49-F238E27FC236}">
                  <a16:creationId xmlns:a16="http://schemas.microsoft.com/office/drawing/2014/main" id="{4803BD1D-B4F1-87E1-7662-6F6C09B17A89}"/>
                </a:ext>
              </a:extLst>
            </p:cNvPr>
            <p:cNvSpPr>
              <a:spLocks/>
            </p:cNvSpPr>
            <p:nvPr/>
          </p:nvSpPr>
          <p:spPr bwMode="auto">
            <a:xfrm>
              <a:off x="4890675" y="3694603"/>
              <a:ext cx="357524" cy="381005"/>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5" name="Freeform 64">
              <a:extLst>
                <a:ext uri="{FF2B5EF4-FFF2-40B4-BE49-F238E27FC236}">
                  <a16:creationId xmlns:a16="http://schemas.microsoft.com/office/drawing/2014/main" id="{B571B6DC-19A1-5C5D-01A4-D4EA6614519C}"/>
                </a:ext>
              </a:extLst>
            </p:cNvPr>
            <p:cNvSpPr>
              <a:spLocks/>
            </p:cNvSpPr>
            <p:nvPr/>
          </p:nvSpPr>
          <p:spPr bwMode="auto">
            <a:xfrm>
              <a:off x="6121090" y="3535377"/>
              <a:ext cx="338507" cy="326035"/>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6" name="Freeform 65">
              <a:extLst>
                <a:ext uri="{FF2B5EF4-FFF2-40B4-BE49-F238E27FC236}">
                  <a16:creationId xmlns:a16="http://schemas.microsoft.com/office/drawing/2014/main" id="{3E88E31E-7238-A95D-7463-9A7DBCD00B80}"/>
                </a:ext>
              </a:extLst>
            </p:cNvPr>
            <p:cNvSpPr>
              <a:spLocks/>
            </p:cNvSpPr>
            <p:nvPr/>
          </p:nvSpPr>
          <p:spPr bwMode="auto">
            <a:xfrm>
              <a:off x="5658972" y="3478511"/>
              <a:ext cx="490645" cy="464409"/>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7" name="Freeform 66">
              <a:extLst>
                <a:ext uri="{FF2B5EF4-FFF2-40B4-BE49-F238E27FC236}">
                  <a16:creationId xmlns:a16="http://schemas.microsoft.com/office/drawing/2014/main" id="{645C692A-E048-BEE1-769E-064A439818F5}"/>
                </a:ext>
              </a:extLst>
            </p:cNvPr>
            <p:cNvSpPr>
              <a:spLocks/>
            </p:cNvSpPr>
            <p:nvPr/>
          </p:nvSpPr>
          <p:spPr bwMode="auto">
            <a:xfrm>
              <a:off x="5611428" y="3340135"/>
              <a:ext cx="123613" cy="231257"/>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8" name="Freeform 67">
              <a:extLst>
                <a:ext uri="{FF2B5EF4-FFF2-40B4-BE49-F238E27FC236}">
                  <a16:creationId xmlns:a16="http://schemas.microsoft.com/office/drawing/2014/main" id="{36B0C0D4-19C0-167D-4CA3-530987C60225}"/>
                </a:ext>
              </a:extLst>
            </p:cNvPr>
            <p:cNvSpPr>
              <a:spLocks/>
            </p:cNvSpPr>
            <p:nvPr/>
          </p:nvSpPr>
          <p:spPr bwMode="auto">
            <a:xfrm>
              <a:off x="5004779" y="3395106"/>
              <a:ext cx="355622" cy="271063"/>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19" name="Freeform 68">
              <a:extLst>
                <a:ext uri="{FF2B5EF4-FFF2-40B4-BE49-F238E27FC236}">
                  <a16:creationId xmlns:a16="http://schemas.microsoft.com/office/drawing/2014/main" id="{C528751D-7E55-297D-FAFB-873B95F3EE05}"/>
                </a:ext>
              </a:extLst>
            </p:cNvPr>
            <p:cNvSpPr>
              <a:spLocks/>
            </p:cNvSpPr>
            <p:nvPr/>
          </p:nvSpPr>
          <p:spPr bwMode="auto">
            <a:xfrm>
              <a:off x="4898282" y="3666170"/>
              <a:ext cx="245322" cy="212302"/>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0" name="Freeform 69">
              <a:extLst>
                <a:ext uri="{FF2B5EF4-FFF2-40B4-BE49-F238E27FC236}">
                  <a16:creationId xmlns:a16="http://schemas.microsoft.com/office/drawing/2014/main" id="{7314BA6A-0E41-8184-D193-D551577323B6}"/>
                </a:ext>
              </a:extLst>
            </p:cNvPr>
            <p:cNvSpPr>
              <a:spLocks/>
            </p:cNvSpPr>
            <p:nvPr/>
          </p:nvSpPr>
          <p:spPr bwMode="auto">
            <a:xfrm>
              <a:off x="4909693" y="4140057"/>
              <a:ext cx="74167" cy="56867"/>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1" name="Freeform 70">
              <a:extLst>
                <a:ext uri="{FF2B5EF4-FFF2-40B4-BE49-F238E27FC236}">
                  <a16:creationId xmlns:a16="http://schemas.microsoft.com/office/drawing/2014/main" id="{186376DC-784B-95D9-3A27-64C258A32140}"/>
                </a:ext>
              </a:extLst>
            </p:cNvPr>
            <p:cNvSpPr>
              <a:spLocks/>
            </p:cNvSpPr>
            <p:nvPr/>
          </p:nvSpPr>
          <p:spPr bwMode="auto">
            <a:xfrm>
              <a:off x="6046924" y="3815919"/>
              <a:ext cx="486841" cy="595203"/>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2" name="Freeform 71">
              <a:extLst>
                <a:ext uri="{FF2B5EF4-FFF2-40B4-BE49-F238E27FC236}">
                  <a16:creationId xmlns:a16="http://schemas.microsoft.com/office/drawing/2014/main" id="{0D63BD49-B86C-6622-97FB-B4F00EC59D53}"/>
                </a:ext>
              </a:extLst>
            </p:cNvPr>
            <p:cNvSpPr>
              <a:spLocks/>
            </p:cNvSpPr>
            <p:nvPr/>
          </p:nvSpPr>
          <p:spPr bwMode="auto">
            <a:xfrm>
              <a:off x="5143604" y="4206402"/>
              <a:ext cx="178762" cy="176286"/>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3" name="Freeform 72">
              <a:extLst>
                <a:ext uri="{FF2B5EF4-FFF2-40B4-BE49-F238E27FC236}">
                  <a16:creationId xmlns:a16="http://schemas.microsoft.com/office/drawing/2014/main" id="{221A1D08-ECDB-F126-0220-D5521C2BFDB3}"/>
                </a:ext>
              </a:extLst>
            </p:cNvPr>
            <p:cNvSpPr>
              <a:spLocks/>
            </p:cNvSpPr>
            <p:nvPr/>
          </p:nvSpPr>
          <p:spPr bwMode="auto">
            <a:xfrm>
              <a:off x="5052321" y="4272746"/>
              <a:ext cx="127416" cy="109942"/>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4" name="Freeform 73">
              <a:extLst>
                <a:ext uri="{FF2B5EF4-FFF2-40B4-BE49-F238E27FC236}">
                  <a16:creationId xmlns:a16="http://schemas.microsoft.com/office/drawing/2014/main" id="{7C602F8D-354F-1B42-FB58-0C1C7AF12AF4}"/>
                </a:ext>
              </a:extLst>
            </p:cNvPr>
            <p:cNvSpPr>
              <a:spLocks/>
            </p:cNvSpPr>
            <p:nvPr/>
          </p:nvSpPr>
          <p:spPr bwMode="auto">
            <a:xfrm>
              <a:off x="4993369" y="4234835"/>
              <a:ext cx="95086" cy="83404"/>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5" name="Rectangle 124">
              <a:extLst>
                <a:ext uri="{FF2B5EF4-FFF2-40B4-BE49-F238E27FC236}">
                  <a16:creationId xmlns:a16="http://schemas.microsoft.com/office/drawing/2014/main" id="{971F40EC-568D-31FF-A236-DD52DB5C9105}"/>
                </a:ext>
              </a:extLst>
            </p:cNvPr>
            <p:cNvSpPr>
              <a:spLocks noChangeArrowheads="1"/>
            </p:cNvSpPr>
            <p:nvPr/>
          </p:nvSpPr>
          <p:spPr bwMode="auto">
            <a:xfrm>
              <a:off x="5132194" y="3666170"/>
              <a:ext cx="11410" cy="28434"/>
            </a:xfrm>
            <a:prstGeom prst="rect">
              <a:avLst/>
            </a:pr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6" name="Freeform 75">
              <a:extLst>
                <a:ext uri="{FF2B5EF4-FFF2-40B4-BE49-F238E27FC236}">
                  <a16:creationId xmlns:a16="http://schemas.microsoft.com/office/drawing/2014/main" id="{AD4F4812-9506-C916-6CF8-B0519A6DEEC4}"/>
                </a:ext>
              </a:extLst>
            </p:cNvPr>
            <p:cNvSpPr>
              <a:spLocks/>
            </p:cNvSpPr>
            <p:nvPr/>
          </p:nvSpPr>
          <p:spPr bwMode="auto">
            <a:xfrm>
              <a:off x="5132194" y="3340135"/>
              <a:ext cx="614257" cy="60278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7" name="Freeform 76">
              <a:extLst>
                <a:ext uri="{FF2B5EF4-FFF2-40B4-BE49-F238E27FC236}">
                  <a16:creationId xmlns:a16="http://schemas.microsoft.com/office/drawing/2014/main" id="{7C4A6C60-6E91-0DCF-5A18-B67B460738F1}"/>
                </a:ext>
              </a:extLst>
            </p:cNvPr>
            <p:cNvSpPr>
              <a:spLocks/>
            </p:cNvSpPr>
            <p:nvPr/>
          </p:nvSpPr>
          <p:spPr bwMode="auto">
            <a:xfrm>
              <a:off x="5132194" y="3340135"/>
              <a:ext cx="614257" cy="60278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8" name="Freeform 77">
              <a:extLst>
                <a:ext uri="{FF2B5EF4-FFF2-40B4-BE49-F238E27FC236}">
                  <a16:creationId xmlns:a16="http://schemas.microsoft.com/office/drawing/2014/main" id="{6EB4B502-0B6D-2254-FC00-00AC424F1C30}"/>
                </a:ext>
              </a:extLst>
            </p:cNvPr>
            <p:cNvSpPr>
              <a:spLocks/>
            </p:cNvSpPr>
            <p:nvPr/>
          </p:nvSpPr>
          <p:spPr bwMode="auto">
            <a:xfrm>
              <a:off x="6881780" y="3328762"/>
              <a:ext cx="30428" cy="20852"/>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29" name="Freeform 78">
              <a:extLst>
                <a:ext uri="{FF2B5EF4-FFF2-40B4-BE49-F238E27FC236}">
                  <a16:creationId xmlns:a16="http://schemas.microsoft.com/office/drawing/2014/main" id="{A55073A6-077F-63A5-0A19-F70549EB2DC3}"/>
                </a:ext>
              </a:extLst>
            </p:cNvPr>
            <p:cNvSpPr>
              <a:spLocks/>
            </p:cNvSpPr>
            <p:nvPr/>
          </p:nvSpPr>
          <p:spPr bwMode="auto">
            <a:xfrm>
              <a:off x="6838041" y="3283268"/>
              <a:ext cx="17115" cy="28434"/>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0" name="Freeform 79">
              <a:extLst>
                <a:ext uri="{FF2B5EF4-FFF2-40B4-BE49-F238E27FC236}">
                  <a16:creationId xmlns:a16="http://schemas.microsoft.com/office/drawing/2014/main" id="{5CE6972D-6674-CFFE-E7BC-92CDF76C0657}"/>
                </a:ext>
              </a:extLst>
            </p:cNvPr>
            <p:cNvSpPr>
              <a:spLocks/>
            </p:cNvSpPr>
            <p:nvPr/>
          </p:nvSpPr>
          <p:spPr bwMode="auto">
            <a:xfrm>
              <a:off x="6006987" y="1596229"/>
              <a:ext cx="319490" cy="699459"/>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1" name="Freeform 80">
              <a:extLst>
                <a:ext uri="{FF2B5EF4-FFF2-40B4-BE49-F238E27FC236}">
                  <a16:creationId xmlns:a16="http://schemas.microsoft.com/office/drawing/2014/main" id="{A3CF87D1-E6B9-EE79-16A8-767D4204DDE9}"/>
                </a:ext>
              </a:extLst>
            </p:cNvPr>
            <p:cNvSpPr>
              <a:spLocks/>
            </p:cNvSpPr>
            <p:nvPr/>
          </p:nvSpPr>
          <p:spPr bwMode="auto">
            <a:xfrm>
              <a:off x="6335986" y="2705126"/>
              <a:ext cx="19017" cy="947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2" name="Freeform 81">
              <a:extLst>
                <a:ext uri="{FF2B5EF4-FFF2-40B4-BE49-F238E27FC236}">
                  <a16:creationId xmlns:a16="http://schemas.microsoft.com/office/drawing/2014/main" id="{4B561984-4D17-BADE-7620-242FF0705659}"/>
                </a:ext>
              </a:extLst>
            </p:cNvPr>
            <p:cNvSpPr>
              <a:spLocks/>
            </p:cNvSpPr>
            <p:nvPr/>
          </p:nvSpPr>
          <p:spPr bwMode="auto">
            <a:xfrm>
              <a:off x="6214275" y="811471"/>
              <a:ext cx="4543218" cy="2424409"/>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3" name="Freeform 82">
              <a:extLst>
                <a:ext uri="{FF2B5EF4-FFF2-40B4-BE49-F238E27FC236}">
                  <a16:creationId xmlns:a16="http://schemas.microsoft.com/office/drawing/2014/main" id="{899ADED9-562B-CFA3-99FA-7E9B93494790}"/>
                </a:ext>
              </a:extLst>
            </p:cNvPr>
            <p:cNvSpPr>
              <a:spLocks/>
            </p:cNvSpPr>
            <p:nvPr/>
          </p:nvSpPr>
          <p:spPr bwMode="auto">
            <a:xfrm>
              <a:off x="6912207" y="3340135"/>
              <a:ext cx="85578" cy="947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4" name="Freeform 83">
              <a:extLst>
                <a:ext uri="{FF2B5EF4-FFF2-40B4-BE49-F238E27FC236}">
                  <a16:creationId xmlns:a16="http://schemas.microsoft.com/office/drawing/2014/main" id="{DC39689A-6BFC-8A82-8923-3525C7C3A48F}"/>
                </a:ext>
              </a:extLst>
            </p:cNvPr>
            <p:cNvSpPr>
              <a:spLocks/>
            </p:cNvSpPr>
            <p:nvPr/>
          </p:nvSpPr>
          <p:spPr bwMode="auto">
            <a:xfrm>
              <a:off x="6780989" y="2555377"/>
              <a:ext cx="1211398" cy="847312"/>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5" name="Freeform 84">
              <a:extLst>
                <a:ext uri="{FF2B5EF4-FFF2-40B4-BE49-F238E27FC236}">
                  <a16:creationId xmlns:a16="http://schemas.microsoft.com/office/drawing/2014/main" id="{494080DB-631E-F830-AFE2-55ACC758074D}"/>
                </a:ext>
              </a:extLst>
            </p:cNvPr>
            <p:cNvSpPr>
              <a:spLocks/>
            </p:cNvSpPr>
            <p:nvPr/>
          </p:nvSpPr>
          <p:spPr bwMode="auto">
            <a:xfrm>
              <a:off x="6855156" y="3311702"/>
              <a:ext cx="26624" cy="17059"/>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6" name="Rectangle 135">
              <a:extLst>
                <a:ext uri="{FF2B5EF4-FFF2-40B4-BE49-F238E27FC236}">
                  <a16:creationId xmlns:a16="http://schemas.microsoft.com/office/drawing/2014/main" id="{43F8EBF8-8DBB-122A-22CE-9909E2B82360}"/>
                </a:ext>
              </a:extLst>
            </p:cNvPr>
            <p:cNvSpPr>
              <a:spLocks noChangeArrowheads="1"/>
            </p:cNvSpPr>
            <p:nvPr/>
          </p:nvSpPr>
          <p:spPr bwMode="auto">
            <a:xfrm>
              <a:off x="5875768" y="2871935"/>
              <a:ext cx="11410" cy="1895"/>
            </a:xfrm>
            <a:prstGeom prst="rect">
              <a:avLst/>
            </a:pr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7" name="Freeform 86">
              <a:extLst>
                <a:ext uri="{FF2B5EF4-FFF2-40B4-BE49-F238E27FC236}">
                  <a16:creationId xmlns:a16="http://schemas.microsoft.com/office/drawing/2014/main" id="{53E2C424-0D1A-8910-DEE6-468795E5A117}"/>
                </a:ext>
              </a:extLst>
            </p:cNvPr>
            <p:cNvSpPr>
              <a:spLocks/>
            </p:cNvSpPr>
            <p:nvPr/>
          </p:nvSpPr>
          <p:spPr bwMode="auto">
            <a:xfrm>
              <a:off x="5531556" y="1491974"/>
              <a:ext cx="777806" cy="915550"/>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8" name="Freeform 87">
              <a:extLst>
                <a:ext uri="{FF2B5EF4-FFF2-40B4-BE49-F238E27FC236}">
                  <a16:creationId xmlns:a16="http://schemas.microsoft.com/office/drawing/2014/main" id="{32414CA9-B4B7-9820-C69E-B012851FD763}"/>
                </a:ext>
              </a:extLst>
            </p:cNvPr>
            <p:cNvSpPr>
              <a:spLocks/>
            </p:cNvSpPr>
            <p:nvPr/>
          </p:nvSpPr>
          <p:spPr bwMode="auto">
            <a:xfrm>
              <a:off x="5717925" y="1670156"/>
              <a:ext cx="384148" cy="875744"/>
            </a:xfrm>
            <a:custGeom>
              <a:avLst/>
              <a:gdLst>
                <a:gd name="T0" fmla="*/ 329757991 w 10000"/>
                <a:gd name="T1" fmla="*/ 900343932 h 9895"/>
                <a:gd name="T2" fmla="*/ 321712352 w 10000"/>
                <a:gd name="T3" fmla="*/ 642988176 h 9895"/>
                <a:gd name="T4" fmla="*/ 305620110 w 10000"/>
                <a:gd name="T5" fmla="*/ 257355682 h 9895"/>
                <a:gd name="T6" fmla="*/ 281514137 w 10000"/>
                <a:gd name="T7" fmla="*/ 214195752 h 9895"/>
                <a:gd name="T8" fmla="*/ 249329623 w 10000"/>
                <a:gd name="T9" fmla="*/ 0 h 9895"/>
                <a:gd name="T10" fmla="*/ 233237382 w 10000"/>
                <a:gd name="T11" fmla="*/ 128677878 h 9895"/>
                <a:gd name="T12" fmla="*/ 217145140 w 10000"/>
                <a:gd name="T13" fmla="*/ 214195752 h 9895"/>
                <a:gd name="T14" fmla="*/ 176947920 w 10000"/>
                <a:gd name="T15" fmla="*/ 385627008 h 9895"/>
                <a:gd name="T16" fmla="*/ 144763406 w 10000"/>
                <a:gd name="T17" fmla="*/ 471551434 h 9895"/>
                <a:gd name="T18" fmla="*/ 144763406 w 10000"/>
                <a:gd name="T19" fmla="*/ 685741627 h 9895"/>
                <a:gd name="T20" fmla="*/ 112612851 w 10000"/>
                <a:gd name="T21" fmla="*/ 1028615184 h 9895"/>
                <a:gd name="T22" fmla="*/ 88473944 w 10000"/>
                <a:gd name="T23" fmla="*/ 1328729803 h 9895"/>
                <a:gd name="T24" fmla="*/ 80428336 w 10000"/>
                <a:gd name="T25" fmla="*/ 1586085559 h 9895"/>
                <a:gd name="T26" fmla="*/ 48243854 w 10000"/>
                <a:gd name="T27" fmla="*/ 1757522301 h 9895"/>
                <a:gd name="T28" fmla="*/ 32184514 w 10000"/>
                <a:gd name="T29" fmla="*/ 1971718053 h 9895"/>
                <a:gd name="T30" fmla="*/ 32184514 w 10000"/>
                <a:gd name="T31" fmla="*/ 2147483647 h 9895"/>
                <a:gd name="T32" fmla="*/ 32184514 w 10000"/>
                <a:gd name="T33" fmla="*/ 2147483647 h 9895"/>
                <a:gd name="T34" fmla="*/ 32184514 w 10000"/>
                <a:gd name="T35" fmla="*/ 2147483647 h 9895"/>
                <a:gd name="T36" fmla="*/ 8045607 w 10000"/>
                <a:gd name="T37" fmla="*/ 2147483647 h 9895"/>
                <a:gd name="T38" fmla="*/ 16092241 w 10000"/>
                <a:gd name="T39" fmla="*/ 2147483647 h 9895"/>
                <a:gd name="T40" fmla="*/ 57377416 w 10000"/>
                <a:gd name="T41" fmla="*/ 2147483647 h 9895"/>
                <a:gd name="T42" fmla="*/ 62950940 w 10000"/>
                <a:gd name="T43" fmla="*/ 2147483647 h 9895"/>
                <a:gd name="T44" fmla="*/ 80428336 w 10000"/>
                <a:gd name="T45" fmla="*/ 2147483647 h 9895"/>
                <a:gd name="T46" fmla="*/ 104566217 w 10000"/>
                <a:gd name="T47" fmla="*/ 2147483647 h 9895"/>
                <a:gd name="T48" fmla="*/ 144763406 w 10000"/>
                <a:gd name="T49" fmla="*/ 2147483647 h 9895"/>
                <a:gd name="T50" fmla="*/ 152810071 w 10000"/>
                <a:gd name="T51" fmla="*/ 2147483647 h 9895"/>
                <a:gd name="T52" fmla="*/ 193040161 w 10000"/>
                <a:gd name="T53" fmla="*/ 2147483647 h 9895"/>
                <a:gd name="T54" fmla="*/ 184994553 w 10000"/>
                <a:gd name="T55" fmla="*/ 2147483647 h 9895"/>
                <a:gd name="T56" fmla="*/ 168902312 w 10000"/>
                <a:gd name="T57" fmla="*/ 2147483647 h 9895"/>
                <a:gd name="T58" fmla="*/ 193040161 w 10000"/>
                <a:gd name="T59" fmla="*/ 1971718053 h 9895"/>
                <a:gd name="T60" fmla="*/ 265421864 w 10000"/>
                <a:gd name="T61" fmla="*/ 1714768849 h 9895"/>
                <a:gd name="T62" fmla="*/ 265421864 w 10000"/>
                <a:gd name="T63" fmla="*/ 1457407681 h 9895"/>
                <a:gd name="T64" fmla="*/ 305620110 w 10000"/>
                <a:gd name="T65" fmla="*/ 1157293062 h 9895"/>
                <a:gd name="T66" fmla="*/ 329757991 w 10000"/>
                <a:gd name="T67" fmla="*/ 1157293062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39" name="Freeform 88">
              <a:extLst>
                <a:ext uri="{FF2B5EF4-FFF2-40B4-BE49-F238E27FC236}">
                  <a16:creationId xmlns:a16="http://schemas.microsoft.com/office/drawing/2014/main" id="{0A128569-F9F2-2E8F-CF0E-7D42266A5A99}"/>
                </a:ext>
              </a:extLst>
            </p:cNvPr>
            <p:cNvSpPr>
              <a:spLocks/>
            </p:cNvSpPr>
            <p:nvPr/>
          </p:nvSpPr>
          <p:spPr bwMode="auto">
            <a:xfrm>
              <a:off x="6046924" y="2705126"/>
              <a:ext cx="534384" cy="343094"/>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0" name="Freeform 89">
              <a:extLst>
                <a:ext uri="{FF2B5EF4-FFF2-40B4-BE49-F238E27FC236}">
                  <a16:creationId xmlns:a16="http://schemas.microsoft.com/office/drawing/2014/main" id="{44A4AB93-EA8F-BE1E-C780-D7E679C1E02A}"/>
                </a:ext>
              </a:extLst>
            </p:cNvPr>
            <p:cNvSpPr>
              <a:spLocks/>
            </p:cNvSpPr>
            <p:nvPr/>
          </p:nvSpPr>
          <p:spPr bwMode="auto">
            <a:xfrm>
              <a:off x="6355003" y="2705126"/>
              <a:ext cx="66560" cy="36015"/>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1" name="Freeform 90">
              <a:extLst>
                <a:ext uri="{FF2B5EF4-FFF2-40B4-BE49-F238E27FC236}">
                  <a16:creationId xmlns:a16="http://schemas.microsoft.com/office/drawing/2014/main" id="{5C4B5BAA-2731-8136-2C16-4FC9E639C9E8}"/>
                </a:ext>
              </a:extLst>
            </p:cNvPr>
            <p:cNvSpPr>
              <a:spLocks/>
            </p:cNvSpPr>
            <p:nvPr/>
          </p:nvSpPr>
          <p:spPr bwMode="auto">
            <a:xfrm>
              <a:off x="5980363" y="2555377"/>
              <a:ext cx="93185" cy="56867"/>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2" name="Freeform 91">
              <a:extLst>
                <a:ext uri="{FF2B5EF4-FFF2-40B4-BE49-F238E27FC236}">
                  <a16:creationId xmlns:a16="http://schemas.microsoft.com/office/drawing/2014/main" id="{DB9AF728-D595-3084-0B6B-F3A8D05BC180}"/>
                </a:ext>
              </a:extLst>
            </p:cNvPr>
            <p:cNvSpPr>
              <a:spLocks/>
            </p:cNvSpPr>
            <p:nvPr/>
          </p:nvSpPr>
          <p:spPr bwMode="auto">
            <a:xfrm>
              <a:off x="5811110" y="2583811"/>
              <a:ext cx="290963" cy="259690"/>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3" name="Freeform 92">
              <a:extLst>
                <a:ext uri="{FF2B5EF4-FFF2-40B4-BE49-F238E27FC236}">
                  <a16:creationId xmlns:a16="http://schemas.microsoft.com/office/drawing/2014/main" id="{E9C50441-194C-35B7-ECB1-92EE89994637}"/>
                </a:ext>
              </a:extLst>
            </p:cNvPr>
            <p:cNvSpPr>
              <a:spLocks/>
            </p:cNvSpPr>
            <p:nvPr/>
          </p:nvSpPr>
          <p:spPr bwMode="auto">
            <a:xfrm>
              <a:off x="5396534" y="3804545"/>
              <a:ext cx="471628" cy="34688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4" name="Freeform 93">
              <a:extLst>
                <a:ext uri="{FF2B5EF4-FFF2-40B4-BE49-F238E27FC236}">
                  <a16:creationId xmlns:a16="http://schemas.microsoft.com/office/drawing/2014/main" id="{E693DF5C-78BF-9B0E-A1BA-0828FA2AE9C1}"/>
                </a:ext>
              </a:extLst>
            </p:cNvPr>
            <p:cNvSpPr>
              <a:spLocks/>
            </p:cNvSpPr>
            <p:nvPr/>
          </p:nvSpPr>
          <p:spPr bwMode="auto">
            <a:xfrm>
              <a:off x="5396534" y="3804545"/>
              <a:ext cx="471628" cy="346885"/>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5" name="Freeform 94">
              <a:extLst>
                <a:ext uri="{FF2B5EF4-FFF2-40B4-BE49-F238E27FC236}">
                  <a16:creationId xmlns:a16="http://schemas.microsoft.com/office/drawing/2014/main" id="{F94A4955-A26A-67D8-1773-8B35151743E9}"/>
                </a:ext>
              </a:extLst>
            </p:cNvPr>
            <p:cNvSpPr>
              <a:spLocks/>
            </p:cNvSpPr>
            <p:nvPr/>
          </p:nvSpPr>
          <p:spPr bwMode="auto">
            <a:xfrm>
              <a:off x="5031403" y="3757156"/>
              <a:ext cx="488742" cy="458723"/>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6" name="Freeform 95">
              <a:extLst>
                <a:ext uri="{FF2B5EF4-FFF2-40B4-BE49-F238E27FC236}">
                  <a16:creationId xmlns:a16="http://schemas.microsoft.com/office/drawing/2014/main" id="{F9FCB28D-9CF8-FB17-5B6F-165BC43FFEC2}"/>
                </a:ext>
              </a:extLst>
            </p:cNvPr>
            <p:cNvSpPr>
              <a:spLocks/>
            </p:cNvSpPr>
            <p:nvPr/>
          </p:nvSpPr>
          <p:spPr bwMode="auto">
            <a:xfrm>
              <a:off x="6621244" y="4179864"/>
              <a:ext cx="281455" cy="37911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7" name="Freeform 96">
              <a:extLst>
                <a:ext uri="{FF2B5EF4-FFF2-40B4-BE49-F238E27FC236}">
                  <a16:creationId xmlns:a16="http://schemas.microsoft.com/office/drawing/2014/main" id="{A88C766E-F59B-88BE-F97D-0AF8FB3D5870}"/>
                </a:ext>
              </a:extLst>
            </p:cNvPr>
            <p:cNvSpPr>
              <a:spLocks/>
            </p:cNvSpPr>
            <p:nvPr/>
          </p:nvSpPr>
          <p:spPr bwMode="auto">
            <a:xfrm>
              <a:off x="5811110" y="4151430"/>
              <a:ext cx="38034" cy="147853"/>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8" name="Freeform 97">
              <a:extLst>
                <a:ext uri="{FF2B5EF4-FFF2-40B4-BE49-F238E27FC236}">
                  <a16:creationId xmlns:a16="http://schemas.microsoft.com/office/drawing/2014/main" id="{239D5036-1B46-2E6E-3B84-CC16F4270EB3}"/>
                </a:ext>
              </a:extLst>
            </p:cNvPr>
            <p:cNvSpPr>
              <a:spLocks/>
            </p:cNvSpPr>
            <p:nvPr/>
          </p:nvSpPr>
          <p:spPr bwMode="auto">
            <a:xfrm>
              <a:off x="5811110" y="4151430"/>
              <a:ext cx="38034" cy="147853"/>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49" name="Freeform 98">
              <a:extLst>
                <a:ext uri="{FF2B5EF4-FFF2-40B4-BE49-F238E27FC236}">
                  <a16:creationId xmlns:a16="http://schemas.microsoft.com/office/drawing/2014/main" id="{6C8C0F8B-FC03-5358-17C7-5FE6BB4E7798}"/>
                </a:ext>
              </a:extLst>
            </p:cNvPr>
            <p:cNvSpPr>
              <a:spLocks/>
            </p:cNvSpPr>
            <p:nvPr/>
          </p:nvSpPr>
          <p:spPr bwMode="auto">
            <a:xfrm>
              <a:off x="5792093" y="3815919"/>
              <a:ext cx="309980" cy="48336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0" name="Freeform 99">
              <a:extLst>
                <a:ext uri="{FF2B5EF4-FFF2-40B4-BE49-F238E27FC236}">
                  <a16:creationId xmlns:a16="http://schemas.microsoft.com/office/drawing/2014/main" id="{4362C13D-DE97-F931-189C-DF7B294B8665}"/>
                </a:ext>
              </a:extLst>
            </p:cNvPr>
            <p:cNvSpPr>
              <a:spLocks/>
            </p:cNvSpPr>
            <p:nvPr/>
          </p:nvSpPr>
          <p:spPr bwMode="auto">
            <a:xfrm>
              <a:off x="5792093" y="3815919"/>
              <a:ext cx="309980" cy="483365"/>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1" name="Freeform 100">
              <a:extLst>
                <a:ext uri="{FF2B5EF4-FFF2-40B4-BE49-F238E27FC236}">
                  <a16:creationId xmlns:a16="http://schemas.microsoft.com/office/drawing/2014/main" id="{AD6088F5-B47B-EB38-11FC-375FFA61CB69}"/>
                </a:ext>
              </a:extLst>
            </p:cNvPr>
            <p:cNvSpPr>
              <a:spLocks/>
            </p:cNvSpPr>
            <p:nvPr/>
          </p:nvSpPr>
          <p:spPr bwMode="auto">
            <a:xfrm>
              <a:off x="5887179" y="5184506"/>
              <a:ext cx="477332" cy="422707"/>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2" name="Freeform 101">
              <a:extLst>
                <a:ext uri="{FF2B5EF4-FFF2-40B4-BE49-F238E27FC236}">
                  <a16:creationId xmlns:a16="http://schemas.microsoft.com/office/drawing/2014/main" id="{0086720D-F1CB-6340-0EBD-144D7999F24A}"/>
                </a:ext>
              </a:extLst>
            </p:cNvPr>
            <p:cNvSpPr>
              <a:spLocks/>
            </p:cNvSpPr>
            <p:nvPr/>
          </p:nvSpPr>
          <p:spPr bwMode="auto">
            <a:xfrm>
              <a:off x="5989872" y="5046130"/>
              <a:ext cx="283356" cy="280541"/>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3" name="Freeform 102">
              <a:extLst>
                <a:ext uri="{FF2B5EF4-FFF2-40B4-BE49-F238E27FC236}">
                  <a16:creationId xmlns:a16="http://schemas.microsoft.com/office/drawing/2014/main" id="{C5FD5C60-BE61-8DE4-C1A4-A9FA03551F0D}"/>
                </a:ext>
              </a:extLst>
            </p:cNvPr>
            <p:cNvSpPr>
              <a:spLocks/>
            </p:cNvSpPr>
            <p:nvPr/>
          </p:nvSpPr>
          <p:spPr bwMode="auto">
            <a:xfrm>
              <a:off x="6280835" y="4830037"/>
              <a:ext cx="321392" cy="504216"/>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4" name="Freeform 103">
              <a:extLst>
                <a:ext uri="{FF2B5EF4-FFF2-40B4-BE49-F238E27FC236}">
                  <a16:creationId xmlns:a16="http://schemas.microsoft.com/office/drawing/2014/main" id="{7BED8046-AFCA-804C-724F-CA9229E5C1F8}"/>
                </a:ext>
              </a:extLst>
            </p:cNvPr>
            <p:cNvSpPr>
              <a:spLocks/>
            </p:cNvSpPr>
            <p:nvPr/>
          </p:nvSpPr>
          <p:spPr bwMode="auto">
            <a:xfrm>
              <a:off x="6280835" y="4541914"/>
              <a:ext cx="311883" cy="316557"/>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5" name="Freeform 104">
              <a:extLst>
                <a:ext uri="{FF2B5EF4-FFF2-40B4-BE49-F238E27FC236}">
                  <a16:creationId xmlns:a16="http://schemas.microsoft.com/office/drawing/2014/main" id="{9A28F8BF-F3F5-2E9F-BCAF-52C86D75C1CB}"/>
                </a:ext>
              </a:extLst>
            </p:cNvPr>
            <p:cNvSpPr>
              <a:spLocks/>
            </p:cNvSpPr>
            <p:nvPr/>
          </p:nvSpPr>
          <p:spPr bwMode="auto">
            <a:xfrm>
              <a:off x="5754058" y="4689767"/>
              <a:ext cx="357524" cy="356363"/>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6" name="Freeform 105">
              <a:extLst>
                <a:ext uri="{FF2B5EF4-FFF2-40B4-BE49-F238E27FC236}">
                  <a16:creationId xmlns:a16="http://schemas.microsoft.com/office/drawing/2014/main" id="{781FB2DC-669E-9922-C782-141FB13B8A66}"/>
                </a:ext>
              </a:extLst>
            </p:cNvPr>
            <p:cNvSpPr>
              <a:spLocks/>
            </p:cNvSpPr>
            <p:nvPr/>
          </p:nvSpPr>
          <p:spPr bwMode="auto">
            <a:xfrm>
              <a:off x="5754058" y="4354255"/>
              <a:ext cx="555303" cy="549710"/>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7" name="Freeform 106">
              <a:extLst>
                <a:ext uri="{FF2B5EF4-FFF2-40B4-BE49-F238E27FC236}">
                  <a16:creationId xmlns:a16="http://schemas.microsoft.com/office/drawing/2014/main" id="{38B1200C-E691-EAB1-8D96-346A28821D72}"/>
                </a:ext>
              </a:extLst>
            </p:cNvPr>
            <p:cNvSpPr>
              <a:spLocks/>
            </p:cNvSpPr>
            <p:nvPr/>
          </p:nvSpPr>
          <p:spPr bwMode="auto">
            <a:xfrm>
              <a:off x="6374020" y="3980831"/>
              <a:ext cx="443101" cy="422708"/>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8" name="Freeform 107">
              <a:extLst>
                <a:ext uri="{FF2B5EF4-FFF2-40B4-BE49-F238E27FC236}">
                  <a16:creationId xmlns:a16="http://schemas.microsoft.com/office/drawing/2014/main" id="{1150B6C3-29C0-C80F-9F46-02267FDB8B85}"/>
                </a:ext>
              </a:extLst>
            </p:cNvPr>
            <p:cNvSpPr>
              <a:spLocks/>
            </p:cNvSpPr>
            <p:nvPr/>
          </p:nvSpPr>
          <p:spPr bwMode="auto">
            <a:xfrm>
              <a:off x="6402545" y="4373210"/>
              <a:ext cx="245323" cy="280541"/>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59" name="Freeform 108">
              <a:extLst>
                <a:ext uri="{FF2B5EF4-FFF2-40B4-BE49-F238E27FC236}">
                  <a16:creationId xmlns:a16="http://schemas.microsoft.com/office/drawing/2014/main" id="{678C3AEA-B8E9-411E-F050-16280E3DE5EF}"/>
                </a:ext>
              </a:extLst>
            </p:cNvPr>
            <p:cNvSpPr>
              <a:spLocks/>
            </p:cNvSpPr>
            <p:nvPr/>
          </p:nvSpPr>
          <p:spPr bwMode="auto">
            <a:xfrm>
              <a:off x="6138206" y="4979786"/>
              <a:ext cx="226305" cy="21419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0" name="Freeform 109">
              <a:extLst>
                <a:ext uri="{FF2B5EF4-FFF2-40B4-BE49-F238E27FC236}">
                  <a16:creationId xmlns:a16="http://schemas.microsoft.com/office/drawing/2014/main" id="{1F6B1426-1EA2-E6F5-CFCA-BFAFB4F67FEB}"/>
                </a:ext>
              </a:extLst>
            </p:cNvPr>
            <p:cNvSpPr>
              <a:spLocks/>
            </p:cNvSpPr>
            <p:nvPr/>
          </p:nvSpPr>
          <p:spPr bwMode="auto">
            <a:xfrm>
              <a:off x="6054530" y="4403539"/>
              <a:ext cx="405067" cy="650173"/>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1" name="Freeform 110">
              <a:extLst>
                <a:ext uri="{FF2B5EF4-FFF2-40B4-BE49-F238E27FC236}">
                  <a16:creationId xmlns:a16="http://schemas.microsoft.com/office/drawing/2014/main" id="{B4F98E35-127A-A685-E607-7D3DA5666DB1}"/>
                </a:ext>
              </a:extLst>
            </p:cNvPr>
            <p:cNvSpPr>
              <a:spLocks/>
            </p:cNvSpPr>
            <p:nvPr/>
          </p:nvSpPr>
          <p:spPr bwMode="auto">
            <a:xfrm>
              <a:off x="5248200" y="4066131"/>
              <a:ext cx="224403" cy="16870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2" name="Freeform 111">
              <a:extLst>
                <a:ext uri="{FF2B5EF4-FFF2-40B4-BE49-F238E27FC236}">
                  <a16:creationId xmlns:a16="http://schemas.microsoft.com/office/drawing/2014/main" id="{E41CD47D-3853-AE9E-D654-90958BD632C0}"/>
                </a:ext>
              </a:extLst>
            </p:cNvPr>
            <p:cNvSpPr>
              <a:spLocks/>
            </p:cNvSpPr>
            <p:nvPr/>
          </p:nvSpPr>
          <p:spPr bwMode="auto">
            <a:xfrm>
              <a:off x="5248200" y="4066131"/>
              <a:ext cx="224403" cy="168703"/>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3" name="Freeform 112">
              <a:extLst>
                <a:ext uri="{FF2B5EF4-FFF2-40B4-BE49-F238E27FC236}">
                  <a16:creationId xmlns:a16="http://schemas.microsoft.com/office/drawing/2014/main" id="{F23DCA6A-9D57-DA80-BEC0-DB077321E723}"/>
                </a:ext>
              </a:extLst>
            </p:cNvPr>
            <p:cNvSpPr>
              <a:spLocks/>
            </p:cNvSpPr>
            <p:nvPr/>
          </p:nvSpPr>
          <p:spPr bwMode="auto">
            <a:xfrm>
              <a:off x="5396534" y="4189341"/>
              <a:ext cx="28525" cy="7582"/>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4" name="Freeform 113">
              <a:extLst>
                <a:ext uri="{FF2B5EF4-FFF2-40B4-BE49-F238E27FC236}">
                  <a16:creationId xmlns:a16="http://schemas.microsoft.com/office/drawing/2014/main" id="{C9377439-9882-6FC5-1F84-ED751964E5A4}"/>
                </a:ext>
              </a:extLst>
            </p:cNvPr>
            <p:cNvSpPr>
              <a:spLocks/>
            </p:cNvSpPr>
            <p:nvPr/>
          </p:nvSpPr>
          <p:spPr bwMode="auto">
            <a:xfrm>
              <a:off x="5396534" y="4189341"/>
              <a:ext cx="28525" cy="7582"/>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5" name="Freeform 114">
              <a:extLst>
                <a:ext uri="{FF2B5EF4-FFF2-40B4-BE49-F238E27FC236}">
                  <a16:creationId xmlns:a16="http://schemas.microsoft.com/office/drawing/2014/main" id="{3ED4E5C9-392E-35D6-2DD2-2A18B7BEFB1B}"/>
                </a:ext>
              </a:extLst>
            </p:cNvPr>
            <p:cNvSpPr>
              <a:spLocks/>
            </p:cNvSpPr>
            <p:nvPr/>
          </p:nvSpPr>
          <p:spPr bwMode="auto">
            <a:xfrm>
              <a:off x="5303349" y="4196924"/>
              <a:ext cx="121710" cy="157331"/>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6" name="Freeform 115">
              <a:extLst>
                <a:ext uri="{FF2B5EF4-FFF2-40B4-BE49-F238E27FC236}">
                  <a16:creationId xmlns:a16="http://schemas.microsoft.com/office/drawing/2014/main" id="{111C43E3-228D-1999-4E27-0E5803C88A8F}"/>
                </a:ext>
              </a:extLst>
            </p:cNvPr>
            <p:cNvSpPr>
              <a:spLocks/>
            </p:cNvSpPr>
            <p:nvPr/>
          </p:nvSpPr>
          <p:spPr bwMode="auto">
            <a:xfrm>
              <a:off x="5484013" y="4075608"/>
              <a:ext cx="355622" cy="318452"/>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7" name="Freeform 116">
              <a:extLst>
                <a:ext uri="{FF2B5EF4-FFF2-40B4-BE49-F238E27FC236}">
                  <a16:creationId xmlns:a16="http://schemas.microsoft.com/office/drawing/2014/main" id="{97FB5190-25C2-C731-FB7E-820896466AD7}"/>
                </a:ext>
              </a:extLst>
            </p:cNvPr>
            <p:cNvSpPr>
              <a:spLocks/>
            </p:cNvSpPr>
            <p:nvPr/>
          </p:nvSpPr>
          <p:spPr bwMode="auto">
            <a:xfrm>
              <a:off x="5830127" y="4196924"/>
              <a:ext cx="384148" cy="22367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8" name="Freeform 117">
              <a:extLst>
                <a:ext uri="{FF2B5EF4-FFF2-40B4-BE49-F238E27FC236}">
                  <a16:creationId xmlns:a16="http://schemas.microsoft.com/office/drawing/2014/main" id="{B7AF07EF-7722-3BF5-8F92-A3DD1E5FFF8C}"/>
                </a:ext>
              </a:extLst>
            </p:cNvPr>
            <p:cNvSpPr>
              <a:spLocks/>
            </p:cNvSpPr>
            <p:nvPr/>
          </p:nvSpPr>
          <p:spPr bwMode="auto">
            <a:xfrm>
              <a:off x="5717925" y="4403539"/>
              <a:ext cx="233913" cy="278645"/>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69" name="Freeform 118">
              <a:extLst>
                <a:ext uri="{FF2B5EF4-FFF2-40B4-BE49-F238E27FC236}">
                  <a16:creationId xmlns:a16="http://schemas.microsoft.com/office/drawing/2014/main" id="{CF73B408-D80D-3B05-C78E-F8655BCB0F05}"/>
                </a:ext>
              </a:extLst>
            </p:cNvPr>
            <p:cNvSpPr>
              <a:spLocks/>
            </p:cNvSpPr>
            <p:nvPr/>
          </p:nvSpPr>
          <p:spPr bwMode="auto">
            <a:xfrm>
              <a:off x="5670382" y="4460406"/>
              <a:ext cx="140728" cy="15543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0" name="Freeform 119">
              <a:extLst>
                <a:ext uri="{FF2B5EF4-FFF2-40B4-BE49-F238E27FC236}">
                  <a16:creationId xmlns:a16="http://schemas.microsoft.com/office/drawing/2014/main" id="{906D04E9-E187-B088-F748-D2169CCE4F31}"/>
                </a:ext>
              </a:extLst>
            </p:cNvPr>
            <p:cNvSpPr>
              <a:spLocks/>
            </p:cNvSpPr>
            <p:nvPr/>
          </p:nvSpPr>
          <p:spPr bwMode="auto">
            <a:xfrm>
              <a:off x="5632348" y="4151430"/>
              <a:ext cx="224403" cy="3089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1" name="Freeform 120">
              <a:extLst>
                <a:ext uri="{FF2B5EF4-FFF2-40B4-BE49-F238E27FC236}">
                  <a16:creationId xmlns:a16="http://schemas.microsoft.com/office/drawing/2014/main" id="{B9C4315E-EEA2-CDCE-5909-111084E25C1C}"/>
                </a:ext>
              </a:extLst>
            </p:cNvPr>
            <p:cNvSpPr>
              <a:spLocks/>
            </p:cNvSpPr>
            <p:nvPr/>
          </p:nvSpPr>
          <p:spPr bwMode="auto">
            <a:xfrm>
              <a:off x="5632348" y="4151430"/>
              <a:ext cx="224403" cy="308975"/>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2" name="Freeform 121">
              <a:extLst>
                <a:ext uri="{FF2B5EF4-FFF2-40B4-BE49-F238E27FC236}">
                  <a16:creationId xmlns:a16="http://schemas.microsoft.com/office/drawing/2014/main" id="{CFA9A193-E5AD-25E5-7556-8E7B37DD2A45}"/>
                </a:ext>
              </a:extLst>
            </p:cNvPr>
            <p:cNvSpPr>
              <a:spLocks/>
            </p:cNvSpPr>
            <p:nvPr/>
          </p:nvSpPr>
          <p:spPr bwMode="auto">
            <a:xfrm>
              <a:off x="5425059" y="4140057"/>
              <a:ext cx="76069" cy="187660"/>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3" name="Freeform 122">
              <a:extLst>
                <a:ext uri="{FF2B5EF4-FFF2-40B4-BE49-F238E27FC236}">
                  <a16:creationId xmlns:a16="http://schemas.microsoft.com/office/drawing/2014/main" id="{3F7FE0E3-8319-7862-3357-352F841AE112}"/>
                </a:ext>
              </a:extLst>
            </p:cNvPr>
            <p:cNvSpPr>
              <a:spLocks/>
            </p:cNvSpPr>
            <p:nvPr/>
          </p:nvSpPr>
          <p:spPr bwMode="auto">
            <a:xfrm>
              <a:off x="5396534" y="4189341"/>
              <a:ext cx="66560" cy="147853"/>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4" name="Freeform 123">
              <a:extLst>
                <a:ext uri="{FF2B5EF4-FFF2-40B4-BE49-F238E27FC236}">
                  <a16:creationId xmlns:a16="http://schemas.microsoft.com/office/drawing/2014/main" id="{A4776601-760E-B700-C0F8-A146BAAD3809}"/>
                </a:ext>
              </a:extLst>
            </p:cNvPr>
            <p:cNvSpPr>
              <a:spLocks/>
            </p:cNvSpPr>
            <p:nvPr/>
          </p:nvSpPr>
          <p:spPr bwMode="auto">
            <a:xfrm>
              <a:off x="5746451" y="5019592"/>
              <a:ext cx="384148" cy="38858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5" name="Freeform 124">
              <a:extLst>
                <a:ext uri="{FF2B5EF4-FFF2-40B4-BE49-F238E27FC236}">
                  <a16:creationId xmlns:a16="http://schemas.microsoft.com/office/drawing/2014/main" id="{A2448B77-24B9-0500-EE2B-74497010C143}"/>
                </a:ext>
              </a:extLst>
            </p:cNvPr>
            <p:cNvSpPr>
              <a:spLocks/>
            </p:cNvSpPr>
            <p:nvPr/>
          </p:nvSpPr>
          <p:spPr bwMode="auto">
            <a:xfrm>
              <a:off x="5425059" y="3954293"/>
              <a:ext cx="95086" cy="111838"/>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6" name="Freeform 125">
              <a:extLst>
                <a:ext uri="{FF2B5EF4-FFF2-40B4-BE49-F238E27FC236}">
                  <a16:creationId xmlns:a16="http://schemas.microsoft.com/office/drawing/2014/main" id="{B2585DF3-98B5-B643-7008-786F2B4CEDD4}"/>
                </a:ext>
              </a:extLst>
            </p:cNvPr>
            <p:cNvSpPr>
              <a:spLocks/>
            </p:cNvSpPr>
            <p:nvPr/>
          </p:nvSpPr>
          <p:spPr bwMode="auto">
            <a:xfrm>
              <a:off x="265683" y="1478705"/>
              <a:ext cx="810134" cy="1101315"/>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7" name="Freeform 126">
              <a:extLst>
                <a:ext uri="{FF2B5EF4-FFF2-40B4-BE49-F238E27FC236}">
                  <a16:creationId xmlns:a16="http://schemas.microsoft.com/office/drawing/2014/main" id="{F2BAE8AC-8DFC-7315-51FD-47C15760AB6A}"/>
                </a:ext>
              </a:extLst>
            </p:cNvPr>
            <p:cNvSpPr>
              <a:spLocks/>
            </p:cNvSpPr>
            <p:nvPr/>
          </p:nvSpPr>
          <p:spPr bwMode="auto">
            <a:xfrm>
              <a:off x="1075817" y="1433211"/>
              <a:ext cx="2538801" cy="1734429"/>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8" name="Freeform 127">
              <a:extLst>
                <a:ext uri="{FF2B5EF4-FFF2-40B4-BE49-F238E27FC236}">
                  <a16:creationId xmlns:a16="http://schemas.microsoft.com/office/drawing/2014/main" id="{BA7789D7-8FA1-FCD4-EDFD-6665AD217AA9}"/>
                </a:ext>
              </a:extLst>
            </p:cNvPr>
            <p:cNvSpPr>
              <a:spLocks/>
            </p:cNvSpPr>
            <p:nvPr/>
          </p:nvSpPr>
          <p:spPr bwMode="auto">
            <a:xfrm>
              <a:off x="1555052" y="2877621"/>
              <a:ext cx="1719158" cy="88522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79" name="Freeform 128">
              <a:extLst>
                <a:ext uri="{FF2B5EF4-FFF2-40B4-BE49-F238E27FC236}">
                  <a16:creationId xmlns:a16="http://schemas.microsoft.com/office/drawing/2014/main" id="{D10AF1E8-2621-0AC7-BFF4-82A4C053C3CD}"/>
                </a:ext>
              </a:extLst>
            </p:cNvPr>
            <p:cNvSpPr>
              <a:spLocks/>
            </p:cNvSpPr>
            <p:nvPr/>
          </p:nvSpPr>
          <p:spPr bwMode="auto">
            <a:xfrm>
              <a:off x="2652346" y="4079399"/>
              <a:ext cx="133121" cy="134585"/>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0" name="Freeform 129">
              <a:extLst>
                <a:ext uri="{FF2B5EF4-FFF2-40B4-BE49-F238E27FC236}">
                  <a16:creationId xmlns:a16="http://schemas.microsoft.com/office/drawing/2014/main" id="{9B6E10BF-4711-40B0-3158-0CC2B178AF54}"/>
                </a:ext>
              </a:extLst>
            </p:cNvPr>
            <p:cNvSpPr>
              <a:spLocks/>
            </p:cNvSpPr>
            <p:nvPr/>
          </p:nvSpPr>
          <p:spPr bwMode="auto">
            <a:xfrm>
              <a:off x="2699890" y="4202611"/>
              <a:ext cx="114103" cy="83404"/>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1" name="Freeform 130">
              <a:extLst>
                <a:ext uri="{FF2B5EF4-FFF2-40B4-BE49-F238E27FC236}">
                  <a16:creationId xmlns:a16="http://schemas.microsoft.com/office/drawing/2014/main" id="{77856297-C096-5037-716F-80A4DE61B969}"/>
                </a:ext>
              </a:extLst>
            </p:cNvPr>
            <p:cNvSpPr>
              <a:spLocks/>
            </p:cNvSpPr>
            <p:nvPr/>
          </p:nvSpPr>
          <p:spPr bwMode="auto">
            <a:xfrm>
              <a:off x="2804484" y="4249999"/>
              <a:ext cx="169254" cy="72031"/>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2" name="Freeform 131">
              <a:extLst>
                <a:ext uri="{FF2B5EF4-FFF2-40B4-BE49-F238E27FC236}">
                  <a16:creationId xmlns:a16="http://schemas.microsoft.com/office/drawing/2014/main" id="{33056417-A028-BFCE-7663-B22CF171E53B}"/>
                </a:ext>
              </a:extLst>
            </p:cNvPr>
            <p:cNvSpPr>
              <a:spLocks/>
            </p:cNvSpPr>
            <p:nvPr/>
          </p:nvSpPr>
          <p:spPr bwMode="auto">
            <a:xfrm>
              <a:off x="2916686" y="4166595"/>
              <a:ext cx="348015" cy="454960"/>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connsiteX0" fmla="*/ 10000 w 10000"/>
                <a:gd name="connsiteY0" fmla="*/ 8293 h 11045"/>
                <a:gd name="connsiteX1" fmla="*/ 10000 w 10000"/>
                <a:gd name="connsiteY1" fmla="*/ 8293 h 11045"/>
                <a:gd name="connsiteX2" fmla="*/ 10000 w 10000"/>
                <a:gd name="connsiteY2" fmla="*/ 6585 h 11045"/>
                <a:gd name="connsiteX3" fmla="*/ 9459 w 10000"/>
                <a:gd name="connsiteY3" fmla="*/ 5610 h 11045"/>
                <a:gd name="connsiteX4" fmla="*/ 9730 w 10000"/>
                <a:gd name="connsiteY4" fmla="*/ 5122 h 11045"/>
                <a:gd name="connsiteX5" fmla="*/ 8378 w 10000"/>
                <a:gd name="connsiteY5" fmla="*/ 4878 h 11045"/>
                <a:gd name="connsiteX6" fmla="*/ 5676 w 10000"/>
                <a:gd name="connsiteY6" fmla="*/ 3902 h 11045"/>
                <a:gd name="connsiteX7" fmla="*/ 5135 w 10000"/>
                <a:gd name="connsiteY7" fmla="*/ 2683 h 11045"/>
                <a:gd name="connsiteX8" fmla="*/ 5405 w 10000"/>
                <a:gd name="connsiteY8" fmla="*/ 732 h 11045"/>
                <a:gd name="connsiteX9" fmla="*/ 6486 w 10000"/>
                <a:gd name="connsiteY9" fmla="*/ 244 h 11045"/>
                <a:gd name="connsiteX10" fmla="*/ 6486 w 10000"/>
                <a:gd name="connsiteY10" fmla="*/ 0 h 11045"/>
                <a:gd name="connsiteX11" fmla="*/ 4595 w 10000"/>
                <a:gd name="connsiteY11" fmla="*/ 488 h 11045"/>
                <a:gd name="connsiteX12" fmla="*/ 3514 w 10000"/>
                <a:gd name="connsiteY12" fmla="*/ 976 h 11045"/>
                <a:gd name="connsiteX13" fmla="*/ 2973 w 10000"/>
                <a:gd name="connsiteY13" fmla="*/ 2195 h 11045"/>
                <a:gd name="connsiteX14" fmla="*/ 2432 w 10000"/>
                <a:gd name="connsiteY14" fmla="*/ 2439 h 11045"/>
                <a:gd name="connsiteX15" fmla="*/ 1622 w 10000"/>
                <a:gd name="connsiteY15" fmla="*/ 3171 h 11045"/>
                <a:gd name="connsiteX16" fmla="*/ 811 w 10000"/>
                <a:gd name="connsiteY16" fmla="*/ 3902 h 11045"/>
                <a:gd name="connsiteX17" fmla="*/ 1081 w 10000"/>
                <a:gd name="connsiteY17" fmla="*/ 4390 h 11045"/>
                <a:gd name="connsiteX18" fmla="*/ 1351 w 10000"/>
                <a:gd name="connsiteY18" fmla="*/ 5610 h 11045"/>
                <a:gd name="connsiteX19" fmla="*/ 1351 w 10000"/>
                <a:gd name="connsiteY19" fmla="*/ 6341 h 11045"/>
                <a:gd name="connsiteX20" fmla="*/ 1622 w 10000"/>
                <a:gd name="connsiteY20" fmla="*/ 7317 h 11045"/>
                <a:gd name="connsiteX21" fmla="*/ 541 w 10000"/>
                <a:gd name="connsiteY21" fmla="*/ 8049 h 11045"/>
                <a:gd name="connsiteX22" fmla="*/ 0 w 10000"/>
                <a:gd name="connsiteY22" fmla="*/ 8537 h 11045"/>
                <a:gd name="connsiteX23" fmla="*/ 2162 w 10000"/>
                <a:gd name="connsiteY23" fmla="*/ 9268 h 11045"/>
                <a:gd name="connsiteX24" fmla="*/ 7669 w 10000"/>
                <a:gd name="connsiteY24" fmla="*/ 11045 h 11045"/>
                <a:gd name="connsiteX0" fmla="*/ 10000 w 10000"/>
                <a:gd name="connsiteY0" fmla="*/ 8293 h 11941"/>
                <a:gd name="connsiteX1" fmla="*/ 10000 w 10000"/>
                <a:gd name="connsiteY1" fmla="*/ 8293 h 11941"/>
                <a:gd name="connsiteX2" fmla="*/ 10000 w 10000"/>
                <a:gd name="connsiteY2" fmla="*/ 6585 h 11941"/>
                <a:gd name="connsiteX3" fmla="*/ 9459 w 10000"/>
                <a:gd name="connsiteY3" fmla="*/ 5610 h 11941"/>
                <a:gd name="connsiteX4" fmla="*/ 9730 w 10000"/>
                <a:gd name="connsiteY4" fmla="*/ 5122 h 11941"/>
                <a:gd name="connsiteX5" fmla="*/ 8378 w 10000"/>
                <a:gd name="connsiteY5" fmla="*/ 4878 h 11941"/>
                <a:gd name="connsiteX6" fmla="*/ 5676 w 10000"/>
                <a:gd name="connsiteY6" fmla="*/ 3902 h 11941"/>
                <a:gd name="connsiteX7" fmla="*/ 5135 w 10000"/>
                <a:gd name="connsiteY7" fmla="*/ 2683 h 11941"/>
                <a:gd name="connsiteX8" fmla="*/ 5405 w 10000"/>
                <a:gd name="connsiteY8" fmla="*/ 732 h 11941"/>
                <a:gd name="connsiteX9" fmla="*/ 6486 w 10000"/>
                <a:gd name="connsiteY9" fmla="*/ 244 h 11941"/>
                <a:gd name="connsiteX10" fmla="*/ 6486 w 10000"/>
                <a:gd name="connsiteY10" fmla="*/ 0 h 11941"/>
                <a:gd name="connsiteX11" fmla="*/ 4595 w 10000"/>
                <a:gd name="connsiteY11" fmla="*/ 488 h 11941"/>
                <a:gd name="connsiteX12" fmla="*/ 3514 w 10000"/>
                <a:gd name="connsiteY12" fmla="*/ 976 h 11941"/>
                <a:gd name="connsiteX13" fmla="*/ 2973 w 10000"/>
                <a:gd name="connsiteY13" fmla="*/ 2195 h 11941"/>
                <a:gd name="connsiteX14" fmla="*/ 2432 w 10000"/>
                <a:gd name="connsiteY14" fmla="*/ 2439 h 11941"/>
                <a:gd name="connsiteX15" fmla="*/ 1622 w 10000"/>
                <a:gd name="connsiteY15" fmla="*/ 3171 h 11941"/>
                <a:gd name="connsiteX16" fmla="*/ 811 w 10000"/>
                <a:gd name="connsiteY16" fmla="*/ 3902 h 11941"/>
                <a:gd name="connsiteX17" fmla="*/ 1081 w 10000"/>
                <a:gd name="connsiteY17" fmla="*/ 4390 h 11941"/>
                <a:gd name="connsiteX18" fmla="*/ 1351 w 10000"/>
                <a:gd name="connsiteY18" fmla="*/ 5610 h 11941"/>
                <a:gd name="connsiteX19" fmla="*/ 1351 w 10000"/>
                <a:gd name="connsiteY19" fmla="*/ 6341 h 11941"/>
                <a:gd name="connsiteX20" fmla="*/ 1622 w 10000"/>
                <a:gd name="connsiteY20" fmla="*/ 7317 h 11941"/>
                <a:gd name="connsiteX21" fmla="*/ 541 w 10000"/>
                <a:gd name="connsiteY21" fmla="*/ 8049 h 11941"/>
                <a:gd name="connsiteX22" fmla="*/ 0 w 10000"/>
                <a:gd name="connsiteY22" fmla="*/ 8537 h 11941"/>
                <a:gd name="connsiteX23" fmla="*/ 2162 w 10000"/>
                <a:gd name="connsiteY23" fmla="*/ 9268 h 11941"/>
                <a:gd name="connsiteX24" fmla="*/ 7669 w 10000"/>
                <a:gd name="connsiteY24" fmla="*/ 11941 h 1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00" h="11941">
                  <a:moveTo>
                    <a:pt x="10000" y="8293"/>
                  </a:moveTo>
                  <a:lnTo>
                    <a:pt x="10000" y="8293"/>
                  </a:lnTo>
                  <a:lnTo>
                    <a:pt x="10000" y="6585"/>
                  </a:lnTo>
                  <a:lnTo>
                    <a:pt x="9459" y="5610"/>
                  </a:lnTo>
                  <a:cubicBezTo>
                    <a:pt x="9549" y="5447"/>
                    <a:pt x="9640" y="5285"/>
                    <a:pt x="9730" y="5122"/>
                  </a:cubicBezTo>
                  <a:lnTo>
                    <a:pt x="8378" y="4878"/>
                  </a:lnTo>
                  <a:lnTo>
                    <a:pt x="5676" y="3902"/>
                  </a:lnTo>
                  <a:lnTo>
                    <a:pt x="5135" y="2683"/>
                  </a:lnTo>
                  <a:lnTo>
                    <a:pt x="5405" y="732"/>
                  </a:lnTo>
                  <a:lnTo>
                    <a:pt x="6486" y="244"/>
                  </a:lnTo>
                  <a:lnTo>
                    <a:pt x="6486" y="0"/>
                  </a:lnTo>
                  <a:lnTo>
                    <a:pt x="4595" y="488"/>
                  </a:lnTo>
                  <a:lnTo>
                    <a:pt x="3514" y="976"/>
                  </a:lnTo>
                  <a:lnTo>
                    <a:pt x="2973" y="2195"/>
                  </a:lnTo>
                  <a:lnTo>
                    <a:pt x="2432" y="2439"/>
                  </a:lnTo>
                  <a:lnTo>
                    <a:pt x="1622" y="3171"/>
                  </a:lnTo>
                  <a:lnTo>
                    <a:pt x="811" y="3902"/>
                  </a:lnTo>
                  <a:lnTo>
                    <a:pt x="1081" y="4390"/>
                  </a:lnTo>
                  <a:lnTo>
                    <a:pt x="1351" y="5610"/>
                  </a:lnTo>
                  <a:lnTo>
                    <a:pt x="1351" y="6341"/>
                  </a:lnTo>
                  <a:lnTo>
                    <a:pt x="1622" y="7317"/>
                  </a:lnTo>
                  <a:lnTo>
                    <a:pt x="541" y="8049"/>
                  </a:lnTo>
                  <a:lnTo>
                    <a:pt x="0" y="8537"/>
                  </a:lnTo>
                  <a:lnTo>
                    <a:pt x="2162" y="9268"/>
                  </a:lnTo>
                  <a:cubicBezTo>
                    <a:pt x="3243" y="10000"/>
                    <a:pt x="7669" y="11941"/>
                    <a:pt x="7669" y="11941"/>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3" name="Freeform 132">
              <a:extLst>
                <a:ext uri="{FF2B5EF4-FFF2-40B4-BE49-F238E27FC236}">
                  <a16:creationId xmlns:a16="http://schemas.microsoft.com/office/drawing/2014/main" id="{ECCF1AFE-C688-6D98-C538-754A8E6EE2F0}"/>
                </a:ext>
              </a:extLst>
            </p:cNvPr>
            <p:cNvSpPr>
              <a:spLocks/>
            </p:cNvSpPr>
            <p:nvPr/>
          </p:nvSpPr>
          <p:spPr bwMode="auto">
            <a:xfrm>
              <a:off x="2604803" y="4052862"/>
              <a:ext cx="180663" cy="83404"/>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4" name="Freeform 133">
              <a:extLst>
                <a:ext uri="{FF2B5EF4-FFF2-40B4-BE49-F238E27FC236}">
                  <a16:creationId xmlns:a16="http://schemas.microsoft.com/office/drawing/2014/main" id="{3BD11D5F-2DD8-DD55-7C86-DD6648FA176A}"/>
                </a:ext>
              </a:extLst>
            </p:cNvPr>
            <p:cNvSpPr>
              <a:spLocks/>
            </p:cNvSpPr>
            <p:nvPr/>
          </p:nvSpPr>
          <p:spPr bwMode="auto">
            <a:xfrm>
              <a:off x="2509717" y="4003577"/>
              <a:ext cx="142629" cy="117524"/>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5" name="Freeform 134">
              <a:extLst>
                <a:ext uri="{FF2B5EF4-FFF2-40B4-BE49-F238E27FC236}">
                  <a16:creationId xmlns:a16="http://schemas.microsoft.com/office/drawing/2014/main" id="{31BCEC7D-AD24-1CB2-A6B4-CC21B7F6EF46}"/>
                </a:ext>
              </a:extLst>
            </p:cNvPr>
            <p:cNvSpPr>
              <a:spLocks/>
            </p:cNvSpPr>
            <p:nvPr/>
          </p:nvSpPr>
          <p:spPr bwMode="auto">
            <a:xfrm>
              <a:off x="1779455" y="3510734"/>
              <a:ext cx="903318" cy="589517"/>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6" name="Freeform 135">
              <a:extLst>
                <a:ext uri="{FF2B5EF4-FFF2-40B4-BE49-F238E27FC236}">
                  <a16:creationId xmlns:a16="http://schemas.microsoft.com/office/drawing/2014/main" id="{FDB9075F-6B0B-53F1-025F-957CF370E416}"/>
                </a:ext>
              </a:extLst>
            </p:cNvPr>
            <p:cNvSpPr>
              <a:spLocks/>
            </p:cNvSpPr>
            <p:nvPr/>
          </p:nvSpPr>
          <p:spPr bwMode="auto">
            <a:xfrm rot="20747712">
              <a:off x="3257094" y="1148879"/>
              <a:ext cx="973683" cy="1070986"/>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7" name="Freeform 136">
              <a:extLst>
                <a:ext uri="{FF2B5EF4-FFF2-40B4-BE49-F238E27FC236}">
                  <a16:creationId xmlns:a16="http://schemas.microsoft.com/office/drawing/2014/main" id="{D4EF38E1-7049-7D10-0221-029A1CD6B7C6}"/>
                </a:ext>
              </a:extLst>
            </p:cNvPr>
            <p:cNvSpPr>
              <a:spLocks/>
            </p:cNvSpPr>
            <p:nvPr/>
          </p:nvSpPr>
          <p:spPr bwMode="auto">
            <a:xfrm>
              <a:off x="2098945" y="1437003"/>
              <a:ext cx="49445" cy="43598"/>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8" name="Freeform 137">
              <a:extLst>
                <a:ext uri="{FF2B5EF4-FFF2-40B4-BE49-F238E27FC236}">
                  <a16:creationId xmlns:a16="http://schemas.microsoft.com/office/drawing/2014/main" id="{680967A9-836C-08A0-6CD9-340BC7FEBF1B}"/>
                </a:ext>
              </a:extLst>
            </p:cNvPr>
            <p:cNvSpPr>
              <a:spLocks/>
            </p:cNvSpPr>
            <p:nvPr/>
          </p:nvSpPr>
          <p:spPr bwMode="auto">
            <a:xfrm>
              <a:off x="2521128" y="1789575"/>
              <a:ext cx="0" cy="5687"/>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89" name="Freeform 138">
              <a:extLst>
                <a:ext uri="{FF2B5EF4-FFF2-40B4-BE49-F238E27FC236}">
                  <a16:creationId xmlns:a16="http://schemas.microsoft.com/office/drawing/2014/main" id="{52E5A8FC-35A5-E89F-6350-A2B2DD5777B9}"/>
                </a:ext>
              </a:extLst>
            </p:cNvPr>
            <p:cNvSpPr>
              <a:spLocks/>
            </p:cNvSpPr>
            <p:nvPr/>
          </p:nvSpPr>
          <p:spPr bwMode="auto">
            <a:xfrm>
              <a:off x="2949015" y="1829382"/>
              <a:ext cx="3803" cy="7582"/>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0" name="Freeform 139">
              <a:extLst>
                <a:ext uri="{FF2B5EF4-FFF2-40B4-BE49-F238E27FC236}">
                  <a16:creationId xmlns:a16="http://schemas.microsoft.com/office/drawing/2014/main" id="{97A4C4CA-D65B-D165-61F0-6D3760CE8A4E}"/>
                </a:ext>
              </a:extLst>
            </p:cNvPr>
            <p:cNvSpPr>
              <a:spLocks/>
            </p:cNvSpPr>
            <p:nvPr/>
          </p:nvSpPr>
          <p:spPr bwMode="auto">
            <a:xfrm>
              <a:off x="2528734" y="1330852"/>
              <a:ext cx="17115" cy="17061"/>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1" name="Freeform 140">
              <a:extLst>
                <a:ext uri="{FF2B5EF4-FFF2-40B4-BE49-F238E27FC236}">
                  <a16:creationId xmlns:a16="http://schemas.microsoft.com/office/drawing/2014/main" id="{160B1369-9B3E-D980-D4C7-E771EEF1AF62}"/>
                </a:ext>
              </a:extLst>
            </p:cNvPr>
            <p:cNvSpPr>
              <a:spLocks/>
            </p:cNvSpPr>
            <p:nvPr/>
          </p:nvSpPr>
          <p:spPr bwMode="auto">
            <a:xfrm>
              <a:off x="2753138" y="1890040"/>
              <a:ext cx="173056" cy="144062"/>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2" name="Freeform 141">
              <a:extLst>
                <a:ext uri="{FF2B5EF4-FFF2-40B4-BE49-F238E27FC236}">
                  <a16:creationId xmlns:a16="http://schemas.microsoft.com/office/drawing/2014/main" id="{BC77AFED-4878-71D5-EA86-9C6782E4792B}"/>
                </a:ext>
              </a:extLst>
            </p:cNvPr>
            <p:cNvSpPr>
              <a:spLocks/>
            </p:cNvSpPr>
            <p:nvPr/>
          </p:nvSpPr>
          <p:spPr bwMode="auto">
            <a:xfrm>
              <a:off x="2614311" y="1457854"/>
              <a:ext cx="716950" cy="477679"/>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3" name="Freeform 142">
              <a:extLst>
                <a:ext uri="{FF2B5EF4-FFF2-40B4-BE49-F238E27FC236}">
                  <a16:creationId xmlns:a16="http://schemas.microsoft.com/office/drawing/2014/main" id="{7326ED21-0EDC-A57E-90C8-670E1D17EB9E}"/>
                </a:ext>
              </a:extLst>
            </p:cNvPr>
            <p:cNvSpPr>
              <a:spLocks/>
            </p:cNvSpPr>
            <p:nvPr/>
          </p:nvSpPr>
          <p:spPr bwMode="auto">
            <a:xfrm>
              <a:off x="1994349" y="1378241"/>
              <a:ext cx="190172" cy="174391"/>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4" name="Freeform 143">
              <a:extLst>
                <a:ext uri="{FF2B5EF4-FFF2-40B4-BE49-F238E27FC236}">
                  <a16:creationId xmlns:a16="http://schemas.microsoft.com/office/drawing/2014/main" id="{B4BFF802-07B8-8980-DC36-F11CEA2D311A}"/>
                </a:ext>
              </a:extLst>
            </p:cNvPr>
            <p:cNvSpPr>
              <a:spLocks/>
            </p:cNvSpPr>
            <p:nvPr/>
          </p:nvSpPr>
          <p:spPr bwMode="auto">
            <a:xfrm>
              <a:off x="2195932" y="1313792"/>
              <a:ext cx="173057" cy="111837"/>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5" name="Freeform 144">
              <a:extLst>
                <a:ext uri="{FF2B5EF4-FFF2-40B4-BE49-F238E27FC236}">
                  <a16:creationId xmlns:a16="http://schemas.microsoft.com/office/drawing/2014/main" id="{1524C93F-4858-7593-33BE-E2A5F4758A7B}"/>
                </a:ext>
              </a:extLst>
            </p:cNvPr>
            <p:cNvSpPr>
              <a:spLocks/>
            </p:cNvSpPr>
            <p:nvPr/>
          </p:nvSpPr>
          <p:spPr bwMode="auto">
            <a:xfrm>
              <a:off x="2123667" y="1255030"/>
              <a:ext cx="131220" cy="73927"/>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6" name="Freeform 145">
              <a:extLst>
                <a:ext uri="{FF2B5EF4-FFF2-40B4-BE49-F238E27FC236}">
                  <a16:creationId xmlns:a16="http://schemas.microsoft.com/office/drawing/2014/main" id="{15A5ED38-B415-01F6-8A39-53B98A457E66}"/>
                </a:ext>
              </a:extLst>
            </p:cNvPr>
            <p:cNvSpPr>
              <a:spLocks/>
            </p:cNvSpPr>
            <p:nvPr/>
          </p:nvSpPr>
          <p:spPr bwMode="auto">
            <a:xfrm>
              <a:off x="2382301" y="1328957"/>
              <a:ext cx="110300" cy="9667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7" name="Freeform 146">
              <a:extLst>
                <a:ext uri="{FF2B5EF4-FFF2-40B4-BE49-F238E27FC236}">
                  <a16:creationId xmlns:a16="http://schemas.microsoft.com/office/drawing/2014/main" id="{8BB001B0-7053-1CEE-33A1-98AC0C2DACA9}"/>
                </a:ext>
              </a:extLst>
            </p:cNvPr>
            <p:cNvSpPr>
              <a:spLocks/>
            </p:cNvSpPr>
            <p:nvPr/>
          </p:nvSpPr>
          <p:spPr bwMode="auto">
            <a:xfrm>
              <a:off x="2494503" y="1387718"/>
              <a:ext cx="43739" cy="54972"/>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8" name="Freeform 147">
              <a:extLst>
                <a:ext uri="{FF2B5EF4-FFF2-40B4-BE49-F238E27FC236}">
                  <a16:creationId xmlns:a16="http://schemas.microsoft.com/office/drawing/2014/main" id="{FC3C6326-9132-9A0A-717A-63424CD1BDF1}"/>
                </a:ext>
              </a:extLst>
            </p:cNvPr>
            <p:cNvSpPr>
              <a:spLocks/>
            </p:cNvSpPr>
            <p:nvPr/>
          </p:nvSpPr>
          <p:spPr bwMode="auto">
            <a:xfrm>
              <a:off x="2483093" y="1311896"/>
              <a:ext cx="258634" cy="123211"/>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199" name="Freeform 148">
              <a:extLst>
                <a:ext uri="{FF2B5EF4-FFF2-40B4-BE49-F238E27FC236}">
                  <a16:creationId xmlns:a16="http://schemas.microsoft.com/office/drawing/2014/main" id="{2305DCD7-617D-8F9E-FD24-1994251CD831}"/>
                </a:ext>
              </a:extLst>
            </p:cNvPr>
            <p:cNvSpPr>
              <a:spLocks/>
            </p:cNvSpPr>
            <p:nvPr/>
          </p:nvSpPr>
          <p:spPr bwMode="auto">
            <a:xfrm>
              <a:off x="2279608" y="1234179"/>
              <a:ext cx="53248" cy="45493"/>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0" name="Freeform 149">
              <a:extLst>
                <a:ext uri="{FF2B5EF4-FFF2-40B4-BE49-F238E27FC236}">
                  <a16:creationId xmlns:a16="http://schemas.microsoft.com/office/drawing/2014/main" id="{D519F685-F7B0-D865-F901-40616108DCDA}"/>
                </a:ext>
              </a:extLst>
            </p:cNvPr>
            <p:cNvSpPr>
              <a:spLocks/>
            </p:cNvSpPr>
            <p:nvPr/>
          </p:nvSpPr>
          <p:spPr bwMode="auto">
            <a:xfrm flipV="1">
              <a:off x="2483093" y="946056"/>
              <a:ext cx="258634" cy="386692"/>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1" name="Freeform 150">
              <a:extLst>
                <a:ext uri="{FF2B5EF4-FFF2-40B4-BE49-F238E27FC236}">
                  <a16:creationId xmlns:a16="http://schemas.microsoft.com/office/drawing/2014/main" id="{ED68DC98-42EE-7558-E0ED-F6B696080D11}"/>
                </a:ext>
              </a:extLst>
            </p:cNvPr>
            <p:cNvSpPr>
              <a:spLocks/>
            </p:cNvSpPr>
            <p:nvPr/>
          </p:nvSpPr>
          <p:spPr bwMode="auto">
            <a:xfrm>
              <a:off x="2488798" y="1266403"/>
              <a:ext cx="43740" cy="20852"/>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2" name="Freeform 151">
              <a:extLst>
                <a:ext uri="{FF2B5EF4-FFF2-40B4-BE49-F238E27FC236}">
                  <a16:creationId xmlns:a16="http://schemas.microsoft.com/office/drawing/2014/main" id="{01DD3B91-A1BF-0642-A50F-9D209BE9A903}"/>
                </a:ext>
              </a:extLst>
            </p:cNvPr>
            <p:cNvSpPr>
              <a:spLocks/>
            </p:cNvSpPr>
            <p:nvPr/>
          </p:nvSpPr>
          <p:spPr bwMode="auto">
            <a:xfrm>
              <a:off x="2465977" y="1211433"/>
              <a:ext cx="39937" cy="56867"/>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3" name="Freeform 152">
              <a:extLst>
                <a:ext uri="{FF2B5EF4-FFF2-40B4-BE49-F238E27FC236}">
                  <a16:creationId xmlns:a16="http://schemas.microsoft.com/office/drawing/2014/main" id="{22FDCF25-EB0E-A314-922B-43F053B7FA2B}"/>
                </a:ext>
              </a:extLst>
            </p:cNvPr>
            <p:cNvSpPr>
              <a:spLocks/>
            </p:cNvSpPr>
            <p:nvPr/>
          </p:nvSpPr>
          <p:spPr bwMode="auto">
            <a:xfrm>
              <a:off x="2386105" y="1184895"/>
              <a:ext cx="72266" cy="81508"/>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4" name="Freeform 153">
              <a:extLst>
                <a:ext uri="{FF2B5EF4-FFF2-40B4-BE49-F238E27FC236}">
                  <a16:creationId xmlns:a16="http://schemas.microsoft.com/office/drawing/2014/main" id="{D30B0055-B2AC-DADD-7DB5-5F80835CFA4B}"/>
                </a:ext>
              </a:extLst>
            </p:cNvPr>
            <p:cNvSpPr>
              <a:spLocks/>
            </p:cNvSpPr>
            <p:nvPr/>
          </p:nvSpPr>
          <p:spPr bwMode="auto">
            <a:xfrm>
              <a:off x="2095141" y="1480601"/>
              <a:ext cx="323293" cy="280541"/>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5" name="Freeform 154">
              <a:extLst>
                <a:ext uri="{FF2B5EF4-FFF2-40B4-BE49-F238E27FC236}">
                  <a16:creationId xmlns:a16="http://schemas.microsoft.com/office/drawing/2014/main" id="{C97F61C3-0800-D268-6791-51126687EEC3}"/>
                </a:ext>
              </a:extLst>
            </p:cNvPr>
            <p:cNvSpPr>
              <a:spLocks/>
            </p:cNvSpPr>
            <p:nvPr/>
          </p:nvSpPr>
          <p:spPr bwMode="auto">
            <a:xfrm>
              <a:off x="3327458" y="4030115"/>
              <a:ext cx="43739" cy="22747"/>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6" name="Freeform 155">
              <a:extLst>
                <a:ext uri="{FF2B5EF4-FFF2-40B4-BE49-F238E27FC236}">
                  <a16:creationId xmlns:a16="http://schemas.microsoft.com/office/drawing/2014/main" id="{3F4CA252-C977-89EA-8EA9-88EFFE4D67BD}"/>
                </a:ext>
              </a:extLst>
            </p:cNvPr>
            <p:cNvSpPr>
              <a:spLocks/>
            </p:cNvSpPr>
            <p:nvPr/>
          </p:nvSpPr>
          <p:spPr bwMode="auto">
            <a:xfrm>
              <a:off x="4576890" y="1912786"/>
              <a:ext cx="157844" cy="60658"/>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7" name="Freeform 156">
              <a:extLst>
                <a:ext uri="{FF2B5EF4-FFF2-40B4-BE49-F238E27FC236}">
                  <a16:creationId xmlns:a16="http://schemas.microsoft.com/office/drawing/2014/main" id="{E7A90363-AD23-850C-36E4-E2A74F8D319A}"/>
                </a:ext>
              </a:extLst>
            </p:cNvPr>
            <p:cNvSpPr>
              <a:spLocks/>
            </p:cNvSpPr>
            <p:nvPr/>
          </p:nvSpPr>
          <p:spPr bwMode="auto">
            <a:xfrm>
              <a:off x="9363530" y="4460406"/>
              <a:ext cx="258634" cy="221779"/>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08" name="Freeform 157">
              <a:extLst>
                <a:ext uri="{FF2B5EF4-FFF2-40B4-BE49-F238E27FC236}">
                  <a16:creationId xmlns:a16="http://schemas.microsoft.com/office/drawing/2014/main" id="{4425053E-79BE-EFCF-B87A-653A6E9DED27}"/>
                </a:ext>
              </a:extLst>
            </p:cNvPr>
            <p:cNvSpPr>
              <a:spLocks/>
            </p:cNvSpPr>
            <p:nvPr/>
          </p:nvSpPr>
          <p:spPr bwMode="auto">
            <a:xfrm>
              <a:off x="9622164" y="4513481"/>
              <a:ext cx="209190" cy="202823"/>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grpSp>
          <p:nvGrpSpPr>
            <p:cNvPr id="209" name="Group 208">
              <a:extLst>
                <a:ext uri="{FF2B5EF4-FFF2-40B4-BE49-F238E27FC236}">
                  <a16:creationId xmlns:a16="http://schemas.microsoft.com/office/drawing/2014/main" id="{A1BE1528-2D2D-CD2C-663A-BA92E7D44FA3}"/>
                </a:ext>
              </a:extLst>
            </p:cNvPr>
            <p:cNvGrpSpPr>
              <a:grpSpLocks/>
            </p:cNvGrpSpPr>
            <p:nvPr/>
          </p:nvGrpSpPr>
          <p:grpSpPr bwMode="auto">
            <a:xfrm>
              <a:off x="5143604" y="2377195"/>
              <a:ext cx="300472" cy="439768"/>
              <a:chOff x="2201" y="1250"/>
              <a:chExt cx="133" cy="193"/>
            </a:xfrm>
            <a:grpFill/>
          </p:grpSpPr>
          <p:sp>
            <p:nvSpPr>
              <p:cNvPr id="249" name="Freeform 198">
                <a:extLst>
                  <a:ext uri="{FF2B5EF4-FFF2-40B4-BE49-F238E27FC236}">
                    <a16:creationId xmlns:a16="http://schemas.microsoft.com/office/drawing/2014/main" id="{557A1949-B218-F082-ABDE-914C32C76AE1}"/>
                  </a:ext>
                </a:extLst>
              </p:cNvPr>
              <p:cNvSpPr>
                <a:spLocks/>
              </p:cNvSpPr>
              <p:nvPr/>
            </p:nvSpPr>
            <p:spPr bwMode="auto">
              <a:xfrm>
                <a:off x="2234" y="1250"/>
                <a:ext cx="100" cy="193"/>
              </a:xfrm>
              <a:custGeom>
                <a:avLst/>
                <a:gdLst>
                  <a:gd name="T0" fmla="*/ 543767 w 24"/>
                  <a:gd name="T1" fmla="*/ 2833725 h 47"/>
                  <a:gd name="T2" fmla="*/ 371667 w 24"/>
                  <a:gd name="T3" fmla="*/ 2675083 h 47"/>
                  <a:gd name="T4" fmla="*/ 915658 w 24"/>
                  <a:gd name="T5" fmla="*/ 2344646 h 47"/>
                  <a:gd name="T6" fmla="*/ 826458 w 24"/>
                  <a:gd name="T7" fmla="*/ 2028208 h 47"/>
                  <a:gd name="T8" fmla="*/ 722154 w 24"/>
                  <a:gd name="T9" fmla="*/ 1773736 h 47"/>
                  <a:gd name="T10" fmla="*/ 282692 w 24"/>
                  <a:gd name="T11" fmla="*/ 1773736 h 47"/>
                  <a:gd name="T12" fmla="*/ 371667 w 24"/>
                  <a:gd name="T13" fmla="*/ 1299416 h 47"/>
                  <a:gd name="T14" fmla="*/ 89200 w 24"/>
                  <a:gd name="T15" fmla="*/ 1457232 h 47"/>
                  <a:gd name="T16" fmla="*/ 0 w 24"/>
                  <a:gd name="T17" fmla="*/ 1044943 h 47"/>
                  <a:gd name="T18" fmla="*/ 0 w 24"/>
                  <a:gd name="T19" fmla="*/ 651445 h 47"/>
                  <a:gd name="T20" fmla="*/ 89200 w 24"/>
                  <a:gd name="T21" fmla="*/ 316438 h 47"/>
                  <a:gd name="T22" fmla="*/ 460867 w 24"/>
                  <a:gd name="T23" fmla="*/ 0 h 47"/>
                  <a:gd name="T24" fmla="*/ 722154 w 24"/>
                  <a:gd name="T25" fmla="*/ 77060 h 47"/>
                  <a:gd name="T26" fmla="*/ 632950 w 24"/>
                  <a:gd name="T27" fmla="*/ 493916 h 47"/>
                  <a:gd name="T28" fmla="*/ 1177883 w 24"/>
                  <a:gd name="T29" fmla="*/ 493916 h 47"/>
                  <a:gd name="T30" fmla="*/ 1004638 w 24"/>
                  <a:gd name="T31" fmla="*/ 887418 h 47"/>
                  <a:gd name="T32" fmla="*/ 826458 w 24"/>
                  <a:gd name="T33" fmla="*/ 1222355 h 47"/>
                  <a:gd name="T34" fmla="*/ 1177883 w 24"/>
                  <a:gd name="T35" fmla="*/ 1376492 h 47"/>
                  <a:gd name="T36" fmla="*/ 1548613 w 24"/>
                  <a:gd name="T37" fmla="*/ 1951148 h 47"/>
                  <a:gd name="T38" fmla="*/ 1721929 w 24"/>
                  <a:gd name="T39" fmla="*/ 2344646 h 47"/>
                  <a:gd name="T40" fmla="*/ 1721929 w 24"/>
                  <a:gd name="T41" fmla="*/ 2579252 h 47"/>
                  <a:gd name="T42" fmla="*/ 2093613 w 24"/>
                  <a:gd name="T43" fmla="*/ 2579252 h 47"/>
                  <a:gd name="T44" fmla="*/ 2004342 w 24"/>
                  <a:gd name="T45" fmla="*/ 3150228 h 47"/>
                  <a:gd name="T46" fmla="*/ 2182796 w 24"/>
                  <a:gd name="T47" fmla="*/ 3227223 h 47"/>
                  <a:gd name="T48" fmla="*/ 1548613 w 24"/>
                  <a:gd name="T49" fmla="*/ 3485436 h 47"/>
                  <a:gd name="T50" fmla="*/ 1004638 w 24"/>
                  <a:gd name="T51" fmla="*/ 3562497 h 47"/>
                  <a:gd name="T52" fmla="*/ 722154 w 24"/>
                  <a:gd name="T53" fmla="*/ 3644078 h 47"/>
                  <a:gd name="T54" fmla="*/ 371667 w 24"/>
                  <a:gd name="T55" fmla="*/ 3644078 h 47"/>
                  <a:gd name="T56" fmla="*/ 89200 w 24"/>
                  <a:gd name="T57" fmla="*/ 3721139 h 47"/>
                  <a:gd name="T58" fmla="*/ 460867 w 24"/>
                  <a:gd name="T59" fmla="*/ 3384752 h 47"/>
                  <a:gd name="T60" fmla="*/ 543767 w 24"/>
                  <a:gd name="T61" fmla="*/ 3073151 h 47"/>
                  <a:gd name="T62" fmla="*/ 282692 w 24"/>
                  <a:gd name="T63" fmla="*/ 2991521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50" name="Freeform 199">
                <a:extLst>
                  <a:ext uri="{FF2B5EF4-FFF2-40B4-BE49-F238E27FC236}">
                    <a16:creationId xmlns:a16="http://schemas.microsoft.com/office/drawing/2014/main" id="{1ADD531B-59AF-4728-2673-6EA2DDB47189}"/>
                  </a:ext>
                </a:extLst>
              </p:cNvPr>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6350" cap="flat" cmpd="sng">
                <a:solidFill>
                  <a:srgbClr val="FFFFFF"/>
                </a:solidFill>
                <a:prstDash val="solid"/>
                <a:miter/>
                <a:headEnd type="none" w="med" len="med"/>
                <a:tailEnd type="none" w="med" len="me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grpSp>
        <p:sp>
          <p:nvSpPr>
            <p:cNvPr id="210" name="Freeform 159">
              <a:extLst>
                <a:ext uri="{FF2B5EF4-FFF2-40B4-BE49-F238E27FC236}">
                  <a16:creationId xmlns:a16="http://schemas.microsoft.com/office/drawing/2014/main" id="{0A5B33DC-BFD6-3D4E-1718-B7A23097E4FF}"/>
                </a:ext>
              </a:extLst>
            </p:cNvPr>
            <p:cNvSpPr>
              <a:spLocks/>
            </p:cNvSpPr>
            <p:nvPr/>
          </p:nvSpPr>
          <p:spPr bwMode="auto">
            <a:xfrm>
              <a:off x="6320772" y="3391315"/>
              <a:ext cx="87479" cy="53075"/>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1" name="Freeform 160">
              <a:extLst>
                <a:ext uri="{FF2B5EF4-FFF2-40B4-BE49-F238E27FC236}">
                  <a16:creationId xmlns:a16="http://schemas.microsoft.com/office/drawing/2014/main" id="{6C3871A5-757F-A572-477F-4D4A4A62B91F}"/>
                </a:ext>
              </a:extLst>
            </p:cNvPr>
            <p:cNvSpPr>
              <a:spLocks/>
            </p:cNvSpPr>
            <p:nvPr/>
          </p:nvSpPr>
          <p:spPr bwMode="auto">
            <a:xfrm>
              <a:off x="7598730" y="2657737"/>
              <a:ext cx="1806638" cy="1251063"/>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053 w 10000"/>
                <a:gd name="connsiteY23" fmla="*/ 1364 h 10000"/>
                <a:gd name="connsiteX24" fmla="*/ 7032 w 10000"/>
                <a:gd name="connsiteY24" fmla="*/ 1333 h 10000"/>
                <a:gd name="connsiteX25" fmla="*/ 6926 w 10000"/>
                <a:gd name="connsiteY25" fmla="*/ 1636 h 10000"/>
                <a:gd name="connsiteX26" fmla="*/ 6926 w 10000"/>
                <a:gd name="connsiteY26" fmla="*/ 2000 h 10000"/>
                <a:gd name="connsiteX27" fmla="*/ 7389 w 10000"/>
                <a:gd name="connsiteY27" fmla="*/ 2091 h 10000"/>
                <a:gd name="connsiteX28" fmla="*/ 7495 w 10000"/>
                <a:gd name="connsiteY28" fmla="*/ 2394 h 10000"/>
                <a:gd name="connsiteX29" fmla="*/ 7032 w 10000"/>
                <a:gd name="connsiteY29" fmla="*/ 2606 h 10000"/>
                <a:gd name="connsiteX30" fmla="*/ 6653 w 10000"/>
                <a:gd name="connsiteY30" fmla="*/ 2848 h 10000"/>
                <a:gd name="connsiteX31" fmla="*/ 6295 w 10000"/>
                <a:gd name="connsiteY31" fmla="*/ 3061 h 10000"/>
                <a:gd name="connsiteX32" fmla="*/ 6189 w 10000"/>
                <a:gd name="connsiteY32" fmla="*/ 3576 h 10000"/>
                <a:gd name="connsiteX33" fmla="*/ 5621 w 10000"/>
                <a:gd name="connsiteY33" fmla="*/ 3667 h 10000"/>
                <a:gd name="connsiteX34" fmla="*/ 5053 w 10000"/>
                <a:gd name="connsiteY34" fmla="*/ 4182 h 10000"/>
                <a:gd name="connsiteX35" fmla="*/ 4526 w 10000"/>
                <a:gd name="connsiteY35" fmla="*/ 3818 h 10000"/>
                <a:gd name="connsiteX36" fmla="*/ 3895 w 10000"/>
                <a:gd name="connsiteY36" fmla="*/ 3727 h 10000"/>
                <a:gd name="connsiteX37" fmla="*/ 3432 w 10000"/>
                <a:gd name="connsiteY37" fmla="*/ 3061 h 10000"/>
                <a:gd name="connsiteX38" fmla="*/ 2758 w 10000"/>
                <a:gd name="connsiteY38" fmla="*/ 2758 h 10000"/>
                <a:gd name="connsiteX39" fmla="*/ 2695 w 10000"/>
                <a:gd name="connsiteY39" fmla="*/ 2000 h 10000"/>
                <a:gd name="connsiteX40" fmla="*/ 2379 w 10000"/>
                <a:gd name="connsiteY40" fmla="*/ 1788 h 10000"/>
                <a:gd name="connsiteX41" fmla="*/ 2337 w 10000"/>
                <a:gd name="connsiteY41" fmla="*/ 1727 h 10000"/>
                <a:gd name="connsiteX42" fmla="*/ 2316 w 10000"/>
                <a:gd name="connsiteY42" fmla="*/ 1758 h 10000"/>
                <a:gd name="connsiteX43" fmla="*/ 2295 w 10000"/>
                <a:gd name="connsiteY43" fmla="*/ 1818 h 10000"/>
                <a:gd name="connsiteX44" fmla="*/ 2295 w 10000"/>
                <a:gd name="connsiteY44" fmla="*/ 1848 h 10000"/>
                <a:gd name="connsiteX45" fmla="*/ 2295 w 10000"/>
                <a:gd name="connsiteY45" fmla="*/ 1879 h 10000"/>
                <a:gd name="connsiteX46" fmla="*/ 2295 w 10000"/>
                <a:gd name="connsiteY46" fmla="*/ 1848 h 10000"/>
                <a:gd name="connsiteX47" fmla="*/ 2295 w 10000"/>
                <a:gd name="connsiteY47" fmla="*/ 1818 h 10000"/>
                <a:gd name="connsiteX48" fmla="*/ 2337 w 10000"/>
                <a:gd name="connsiteY48" fmla="*/ 1727 h 10000"/>
                <a:gd name="connsiteX49" fmla="*/ 2295 w 10000"/>
                <a:gd name="connsiteY49" fmla="*/ 1636 h 10000"/>
                <a:gd name="connsiteX50" fmla="*/ 2189 w 10000"/>
                <a:gd name="connsiteY50" fmla="*/ 1727 h 10000"/>
                <a:gd name="connsiteX51" fmla="*/ 2189 w 10000"/>
                <a:gd name="connsiteY51" fmla="*/ 1879 h 10000"/>
                <a:gd name="connsiteX52" fmla="*/ 2189 w 10000"/>
                <a:gd name="connsiteY52" fmla="*/ 1727 h 10000"/>
                <a:gd name="connsiteX53" fmla="*/ 2021 w 10000"/>
                <a:gd name="connsiteY53" fmla="*/ 1788 h 10000"/>
                <a:gd name="connsiteX54" fmla="*/ 1916 w 10000"/>
                <a:gd name="connsiteY54" fmla="*/ 2242 h 10000"/>
                <a:gd name="connsiteX55" fmla="*/ 1495 w 10000"/>
                <a:gd name="connsiteY55" fmla="*/ 2152 h 10000"/>
                <a:gd name="connsiteX56" fmla="*/ 1389 w 10000"/>
                <a:gd name="connsiteY56" fmla="*/ 2909 h 10000"/>
                <a:gd name="connsiteX57" fmla="*/ 1032 w 10000"/>
                <a:gd name="connsiteY57" fmla="*/ 3000 h 10000"/>
                <a:gd name="connsiteX58" fmla="*/ 926 w 10000"/>
                <a:gd name="connsiteY58" fmla="*/ 3879 h 10000"/>
                <a:gd name="connsiteX59" fmla="*/ 716 w 10000"/>
                <a:gd name="connsiteY59" fmla="*/ 4182 h 10000"/>
                <a:gd name="connsiteX60" fmla="*/ 463 w 10000"/>
                <a:gd name="connsiteY60" fmla="*/ 4485 h 10000"/>
                <a:gd name="connsiteX61" fmla="*/ 42 w 10000"/>
                <a:gd name="connsiteY61" fmla="*/ 4636 h 10000"/>
                <a:gd name="connsiteX62" fmla="*/ 0 w 10000"/>
                <a:gd name="connsiteY62" fmla="*/ 4939 h 10000"/>
                <a:gd name="connsiteX63" fmla="*/ 105 w 10000"/>
                <a:gd name="connsiteY63" fmla="*/ 5061 h 10000"/>
                <a:gd name="connsiteX64" fmla="*/ 147 w 10000"/>
                <a:gd name="connsiteY64" fmla="*/ 5303 h 10000"/>
                <a:gd name="connsiteX65" fmla="*/ 42 w 10000"/>
                <a:gd name="connsiteY65" fmla="*/ 5364 h 10000"/>
                <a:gd name="connsiteX66" fmla="*/ 147 w 10000"/>
                <a:gd name="connsiteY66" fmla="*/ 5515 h 10000"/>
                <a:gd name="connsiteX67" fmla="*/ 316 w 10000"/>
                <a:gd name="connsiteY67" fmla="*/ 5606 h 10000"/>
                <a:gd name="connsiteX68" fmla="*/ 463 w 10000"/>
                <a:gd name="connsiteY68" fmla="*/ 5909 h 10000"/>
                <a:gd name="connsiteX69" fmla="*/ 674 w 10000"/>
                <a:gd name="connsiteY69" fmla="*/ 5909 h 10000"/>
                <a:gd name="connsiteX70" fmla="*/ 989 w 10000"/>
                <a:gd name="connsiteY70" fmla="*/ 5909 h 10000"/>
                <a:gd name="connsiteX71" fmla="*/ 1032 w 10000"/>
                <a:gd name="connsiteY71" fmla="*/ 6030 h 10000"/>
                <a:gd name="connsiteX72" fmla="*/ 821 w 10000"/>
                <a:gd name="connsiteY72" fmla="*/ 6485 h 10000"/>
                <a:gd name="connsiteX73" fmla="*/ 884 w 10000"/>
                <a:gd name="connsiteY73" fmla="*/ 6727 h 10000"/>
                <a:gd name="connsiteX74" fmla="*/ 779 w 10000"/>
                <a:gd name="connsiteY74" fmla="*/ 6939 h 10000"/>
                <a:gd name="connsiteX75" fmla="*/ 884 w 10000"/>
                <a:gd name="connsiteY75" fmla="*/ 7242 h 10000"/>
                <a:gd name="connsiteX76" fmla="*/ 1137 w 10000"/>
                <a:gd name="connsiteY76" fmla="*/ 7394 h 10000"/>
                <a:gd name="connsiteX77" fmla="*/ 1095 w 10000"/>
                <a:gd name="connsiteY77" fmla="*/ 7455 h 10000"/>
                <a:gd name="connsiteX78" fmla="*/ 1200 w 10000"/>
                <a:gd name="connsiteY78" fmla="*/ 7455 h 10000"/>
                <a:gd name="connsiteX79" fmla="*/ 1558 w 10000"/>
                <a:gd name="connsiteY79" fmla="*/ 7697 h 10000"/>
                <a:gd name="connsiteX80" fmla="*/ 1874 w 10000"/>
                <a:gd name="connsiteY80" fmla="*/ 7909 h 10000"/>
                <a:gd name="connsiteX81" fmla="*/ 2189 w 10000"/>
                <a:gd name="connsiteY81" fmla="*/ 8000 h 10000"/>
                <a:gd name="connsiteX82" fmla="*/ 2295 w 10000"/>
                <a:gd name="connsiteY82" fmla="*/ 8121 h 10000"/>
                <a:gd name="connsiteX83" fmla="*/ 2379 w 10000"/>
                <a:gd name="connsiteY83" fmla="*/ 8121 h 10000"/>
                <a:gd name="connsiteX84" fmla="*/ 2547 w 10000"/>
                <a:gd name="connsiteY84" fmla="*/ 8273 h 10000"/>
                <a:gd name="connsiteX85" fmla="*/ 2758 w 10000"/>
                <a:gd name="connsiteY85" fmla="*/ 8273 h 10000"/>
                <a:gd name="connsiteX86" fmla="*/ 2968 w 10000"/>
                <a:gd name="connsiteY86" fmla="*/ 8273 h 10000"/>
                <a:gd name="connsiteX87" fmla="*/ 3116 w 10000"/>
                <a:gd name="connsiteY87" fmla="*/ 8000 h 10000"/>
                <a:gd name="connsiteX88" fmla="*/ 3326 w 10000"/>
                <a:gd name="connsiteY88" fmla="*/ 7758 h 10000"/>
                <a:gd name="connsiteX89" fmla="*/ 3579 w 10000"/>
                <a:gd name="connsiteY89" fmla="*/ 7758 h 10000"/>
                <a:gd name="connsiteX90" fmla="*/ 3789 w 10000"/>
                <a:gd name="connsiteY90" fmla="*/ 8000 h 10000"/>
                <a:gd name="connsiteX91" fmla="*/ 3895 w 10000"/>
                <a:gd name="connsiteY91" fmla="*/ 8000 h 10000"/>
                <a:gd name="connsiteX92" fmla="*/ 4000 w 10000"/>
                <a:gd name="connsiteY92" fmla="*/ 8061 h 10000"/>
                <a:gd name="connsiteX93" fmla="*/ 4063 w 10000"/>
                <a:gd name="connsiteY93" fmla="*/ 8424 h 10000"/>
                <a:gd name="connsiteX94" fmla="*/ 3958 w 10000"/>
                <a:gd name="connsiteY94" fmla="*/ 8879 h 10000"/>
                <a:gd name="connsiteX95" fmla="*/ 3958 w 10000"/>
                <a:gd name="connsiteY95" fmla="*/ 9030 h 10000"/>
                <a:gd name="connsiteX96" fmla="*/ 4105 w 10000"/>
                <a:gd name="connsiteY96" fmla="*/ 9091 h 10000"/>
                <a:gd name="connsiteX97" fmla="*/ 4211 w 10000"/>
                <a:gd name="connsiteY97" fmla="*/ 9333 h 10000"/>
                <a:gd name="connsiteX98" fmla="*/ 4211 w 10000"/>
                <a:gd name="connsiteY98" fmla="*/ 9485 h 10000"/>
                <a:gd name="connsiteX99" fmla="*/ 4463 w 10000"/>
                <a:gd name="connsiteY99" fmla="*/ 9636 h 10000"/>
                <a:gd name="connsiteX100" fmla="*/ 4421 w 10000"/>
                <a:gd name="connsiteY100" fmla="*/ 9697 h 10000"/>
                <a:gd name="connsiteX101" fmla="*/ 4674 w 10000"/>
                <a:gd name="connsiteY101" fmla="*/ 9636 h 10000"/>
                <a:gd name="connsiteX102" fmla="*/ 4737 w 10000"/>
                <a:gd name="connsiteY102" fmla="*/ 9333 h 10000"/>
                <a:gd name="connsiteX103" fmla="*/ 5263 w 10000"/>
                <a:gd name="connsiteY103" fmla="*/ 9333 h 10000"/>
                <a:gd name="connsiteX104" fmla="*/ 5453 w 10000"/>
                <a:gd name="connsiteY104" fmla="*/ 9545 h 10000"/>
                <a:gd name="connsiteX105" fmla="*/ 5516 w 10000"/>
                <a:gd name="connsiteY105" fmla="*/ 9788 h 10000"/>
                <a:gd name="connsiteX106" fmla="*/ 5621 w 10000"/>
                <a:gd name="connsiteY106" fmla="*/ 9697 h 10000"/>
                <a:gd name="connsiteX107" fmla="*/ 5979 w 10000"/>
                <a:gd name="connsiteY107" fmla="*/ 10000 h 10000"/>
                <a:gd name="connsiteX108" fmla="*/ 5979 w 10000"/>
                <a:gd name="connsiteY108" fmla="*/ 9788 h 10000"/>
                <a:gd name="connsiteX109" fmla="*/ 6400 w 10000"/>
                <a:gd name="connsiteY109" fmla="*/ 9545 h 10000"/>
                <a:gd name="connsiteX110" fmla="*/ 6442 w 10000"/>
                <a:gd name="connsiteY110" fmla="*/ 9485 h 10000"/>
                <a:gd name="connsiteX111" fmla="*/ 6547 w 10000"/>
                <a:gd name="connsiteY111" fmla="*/ 9394 h 10000"/>
                <a:gd name="connsiteX112" fmla="*/ 6653 w 10000"/>
                <a:gd name="connsiteY112" fmla="*/ 9485 h 10000"/>
                <a:gd name="connsiteX113" fmla="*/ 6863 w 10000"/>
                <a:gd name="connsiteY113" fmla="*/ 9333 h 10000"/>
                <a:gd name="connsiteX114" fmla="*/ 7137 w 10000"/>
                <a:gd name="connsiteY114" fmla="*/ 9091 h 10000"/>
                <a:gd name="connsiteX115" fmla="*/ 7389 w 10000"/>
                <a:gd name="connsiteY115" fmla="*/ 8818 h 10000"/>
                <a:gd name="connsiteX116" fmla="*/ 7495 w 10000"/>
                <a:gd name="connsiteY116" fmla="*/ 8515 h 10000"/>
                <a:gd name="connsiteX117" fmla="*/ 7642 w 10000"/>
                <a:gd name="connsiteY117" fmla="*/ 8212 h 10000"/>
                <a:gd name="connsiteX118" fmla="*/ 7811 w 10000"/>
                <a:gd name="connsiteY118" fmla="*/ 7758 h 10000"/>
                <a:gd name="connsiteX119" fmla="*/ 7811 w 10000"/>
                <a:gd name="connsiteY119" fmla="*/ 7545 h 10000"/>
                <a:gd name="connsiteX120" fmla="*/ 7747 w 10000"/>
                <a:gd name="connsiteY120" fmla="*/ 7394 h 10000"/>
                <a:gd name="connsiteX121" fmla="*/ 7811 w 10000"/>
                <a:gd name="connsiteY121" fmla="*/ 7152 h 10000"/>
                <a:gd name="connsiteX122" fmla="*/ 7747 w 10000"/>
                <a:gd name="connsiteY122" fmla="*/ 6879 h 10000"/>
                <a:gd name="connsiteX123" fmla="*/ 7495 w 10000"/>
                <a:gd name="connsiteY123" fmla="*/ 6121 h 10000"/>
                <a:gd name="connsiteX124" fmla="*/ 7537 w 10000"/>
                <a:gd name="connsiteY124" fmla="*/ 6030 h 10000"/>
                <a:gd name="connsiteX125" fmla="*/ 7747 w 10000"/>
                <a:gd name="connsiteY125" fmla="*/ 5667 h 10000"/>
                <a:gd name="connsiteX126" fmla="*/ 7916 w 10000"/>
                <a:gd name="connsiteY126" fmla="*/ 5606 h 10000"/>
                <a:gd name="connsiteX127" fmla="*/ 7937 w 10000"/>
                <a:gd name="connsiteY127" fmla="*/ 5576 h 10000"/>
                <a:gd name="connsiteX128" fmla="*/ 7937 w 10000"/>
                <a:gd name="connsiteY128" fmla="*/ 5515 h 10000"/>
                <a:gd name="connsiteX129" fmla="*/ 7916 w 10000"/>
                <a:gd name="connsiteY129" fmla="*/ 5455 h 10000"/>
                <a:gd name="connsiteX130" fmla="*/ 7642 w 10000"/>
                <a:gd name="connsiteY130" fmla="*/ 5364 h 10000"/>
                <a:gd name="connsiteX131" fmla="*/ 7495 w 10000"/>
                <a:gd name="connsiteY131" fmla="*/ 5455 h 10000"/>
                <a:gd name="connsiteX132" fmla="*/ 7389 w 10000"/>
                <a:gd name="connsiteY132" fmla="*/ 5364 h 10000"/>
                <a:gd name="connsiteX133" fmla="*/ 7284 w 10000"/>
                <a:gd name="connsiteY133" fmla="*/ 5152 h 10000"/>
                <a:gd name="connsiteX134" fmla="*/ 7179 w 10000"/>
                <a:gd name="connsiteY134" fmla="*/ 5000 h 10000"/>
                <a:gd name="connsiteX135" fmla="*/ 7432 w 10000"/>
                <a:gd name="connsiteY135" fmla="*/ 4848 h 10000"/>
                <a:gd name="connsiteX136" fmla="*/ 7600 w 10000"/>
                <a:gd name="connsiteY136" fmla="*/ 4636 h 10000"/>
                <a:gd name="connsiteX137" fmla="*/ 7853 w 10000"/>
                <a:gd name="connsiteY137" fmla="*/ 4394 h 10000"/>
                <a:gd name="connsiteX138" fmla="*/ 7958 w 10000"/>
                <a:gd name="connsiteY138" fmla="*/ 4394 h 10000"/>
                <a:gd name="connsiteX139" fmla="*/ 7811 w 10000"/>
                <a:gd name="connsiteY139" fmla="*/ 4697 h 10000"/>
                <a:gd name="connsiteX140" fmla="*/ 7916 w 10000"/>
                <a:gd name="connsiteY140" fmla="*/ 4848 h 10000"/>
                <a:gd name="connsiteX141" fmla="*/ 8021 w 10000"/>
                <a:gd name="connsiteY141" fmla="*/ 4788 h 10000"/>
                <a:gd name="connsiteX142" fmla="*/ 8274 w 10000"/>
                <a:gd name="connsiteY142" fmla="*/ 4636 h 10000"/>
                <a:gd name="connsiteX143" fmla="*/ 8337 w 10000"/>
                <a:gd name="connsiteY143" fmla="*/ 4303 h 10000"/>
                <a:gd name="connsiteX144" fmla="*/ 8484 w 10000"/>
                <a:gd name="connsiteY144" fmla="*/ 4121 h 10000"/>
                <a:gd name="connsiteX145" fmla="*/ 8632 w 10000"/>
                <a:gd name="connsiteY145" fmla="*/ 4273 h 10000"/>
                <a:gd name="connsiteX146" fmla="*/ 8611 w 10000"/>
                <a:gd name="connsiteY146" fmla="*/ 3970 h 10000"/>
                <a:gd name="connsiteX147" fmla="*/ 8821 w 10000"/>
                <a:gd name="connsiteY147" fmla="*/ 3788 h 10000"/>
                <a:gd name="connsiteX148" fmla="*/ 9095 w 10000"/>
                <a:gd name="connsiteY148" fmla="*/ 3848 h 10000"/>
                <a:gd name="connsiteX149" fmla="*/ 9221 w 10000"/>
                <a:gd name="connsiteY149" fmla="*/ 3727 h 10000"/>
                <a:gd name="connsiteX150" fmla="*/ 9368 w 10000"/>
                <a:gd name="connsiteY150" fmla="*/ 3818 h 10000"/>
                <a:gd name="connsiteX151" fmla="*/ 9474 w 10000"/>
                <a:gd name="connsiteY151" fmla="*/ 3000 h 10000"/>
                <a:gd name="connsiteX152" fmla="*/ 9726 w 10000"/>
                <a:gd name="connsiteY152" fmla="*/ 2909 h 10000"/>
                <a:gd name="connsiteX153" fmla="*/ 10000 w 10000"/>
                <a:gd name="connsiteY153" fmla="*/ 1788 h 10000"/>
                <a:gd name="connsiteX154" fmla="*/ 9368 w 10000"/>
                <a:gd name="connsiteY154"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053 w 10000"/>
                <a:gd name="connsiteY23" fmla="*/ 1364 h 10000"/>
                <a:gd name="connsiteX24" fmla="*/ 6926 w 10000"/>
                <a:gd name="connsiteY24" fmla="*/ 1636 h 10000"/>
                <a:gd name="connsiteX25" fmla="*/ 6926 w 10000"/>
                <a:gd name="connsiteY25" fmla="*/ 2000 h 10000"/>
                <a:gd name="connsiteX26" fmla="*/ 7389 w 10000"/>
                <a:gd name="connsiteY26" fmla="*/ 2091 h 10000"/>
                <a:gd name="connsiteX27" fmla="*/ 7495 w 10000"/>
                <a:gd name="connsiteY27" fmla="*/ 2394 h 10000"/>
                <a:gd name="connsiteX28" fmla="*/ 7032 w 10000"/>
                <a:gd name="connsiteY28" fmla="*/ 2606 h 10000"/>
                <a:gd name="connsiteX29" fmla="*/ 6653 w 10000"/>
                <a:gd name="connsiteY29" fmla="*/ 2848 h 10000"/>
                <a:gd name="connsiteX30" fmla="*/ 6295 w 10000"/>
                <a:gd name="connsiteY30" fmla="*/ 3061 h 10000"/>
                <a:gd name="connsiteX31" fmla="*/ 6189 w 10000"/>
                <a:gd name="connsiteY31" fmla="*/ 3576 h 10000"/>
                <a:gd name="connsiteX32" fmla="*/ 5621 w 10000"/>
                <a:gd name="connsiteY32" fmla="*/ 3667 h 10000"/>
                <a:gd name="connsiteX33" fmla="*/ 5053 w 10000"/>
                <a:gd name="connsiteY33" fmla="*/ 4182 h 10000"/>
                <a:gd name="connsiteX34" fmla="*/ 4526 w 10000"/>
                <a:gd name="connsiteY34" fmla="*/ 3818 h 10000"/>
                <a:gd name="connsiteX35" fmla="*/ 3895 w 10000"/>
                <a:gd name="connsiteY35" fmla="*/ 3727 h 10000"/>
                <a:gd name="connsiteX36" fmla="*/ 3432 w 10000"/>
                <a:gd name="connsiteY36" fmla="*/ 3061 h 10000"/>
                <a:gd name="connsiteX37" fmla="*/ 2758 w 10000"/>
                <a:gd name="connsiteY37" fmla="*/ 2758 h 10000"/>
                <a:gd name="connsiteX38" fmla="*/ 2695 w 10000"/>
                <a:gd name="connsiteY38" fmla="*/ 2000 h 10000"/>
                <a:gd name="connsiteX39" fmla="*/ 2379 w 10000"/>
                <a:gd name="connsiteY39" fmla="*/ 1788 h 10000"/>
                <a:gd name="connsiteX40" fmla="*/ 2337 w 10000"/>
                <a:gd name="connsiteY40" fmla="*/ 1727 h 10000"/>
                <a:gd name="connsiteX41" fmla="*/ 2316 w 10000"/>
                <a:gd name="connsiteY41" fmla="*/ 1758 h 10000"/>
                <a:gd name="connsiteX42" fmla="*/ 2295 w 10000"/>
                <a:gd name="connsiteY42" fmla="*/ 1818 h 10000"/>
                <a:gd name="connsiteX43" fmla="*/ 2295 w 10000"/>
                <a:gd name="connsiteY43" fmla="*/ 1848 h 10000"/>
                <a:gd name="connsiteX44" fmla="*/ 2295 w 10000"/>
                <a:gd name="connsiteY44" fmla="*/ 1879 h 10000"/>
                <a:gd name="connsiteX45" fmla="*/ 2295 w 10000"/>
                <a:gd name="connsiteY45" fmla="*/ 1848 h 10000"/>
                <a:gd name="connsiteX46" fmla="*/ 2295 w 10000"/>
                <a:gd name="connsiteY46" fmla="*/ 1818 h 10000"/>
                <a:gd name="connsiteX47" fmla="*/ 2337 w 10000"/>
                <a:gd name="connsiteY47" fmla="*/ 1727 h 10000"/>
                <a:gd name="connsiteX48" fmla="*/ 2295 w 10000"/>
                <a:gd name="connsiteY48" fmla="*/ 1636 h 10000"/>
                <a:gd name="connsiteX49" fmla="*/ 2189 w 10000"/>
                <a:gd name="connsiteY49" fmla="*/ 1727 h 10000"/>
                <a:gd name="connsiteX50" fmla="*/ 2189 w 10000"/>
                <a:gd name="connsiteY50" fmla="*/ 1879 h 10000"/>
                <a:gd name="connsiteX51" fmla="*/ 2189 w 10000"/>
                <a:gd name="connsiteY51" fmla="*/ 1727 h 10000"/>
                <a:gd name="connsiteX52" fmla="*/ 2021 w 10000"/>
                <a:gd name="connsiteY52" fmla="*/ 1788 h 10000"/>
                <a:gd name="connsiteX53" fmla="*/ 1916 w 10000"/>
                <a:gd name="connsiteY53" fmla="*/ 2242 h 10000"/>
                <a:gd name="connsiteX54" fmla="*/ 1495 w 10000"/>
                <a:gd name="connsiteY54" fmla="*/ 2152 h 10000"/>
                <a:gd name="connsiteX55" fmla="*/ 1389 w 10000"/>
                <a:gd name="connsiteY55" fmla="*/ 2909 h 10000"/>
                <a:gd name="connsiteX56" fmla="*/ 1032 w 10000"/>
                <a:gd name="connsiteY56" fmla="*/ 3000 h 10000"/>
                <a:gd name="connsiteX57" fmla="*/ 926 w 10000"/>
                <a:gd name="connsiteY57" fmla="*/ 3879 h 10000"/>
                <a:gd name="connsiteX58" fmla="*/ 716 w 10000"/>
                <a:gd name="connsiteY58" fmla="*/ 4182 h 10000"/>
                <a:gd name="connsiteX59" fmla="*/ 463 w 10000"/>
                <a:gd name="connsiteY59" fmla="*/ 4485 h 10000"/>
                <a:gd name="connsiteX60" fmla="*/ 42 w 10000"/>
                <a:gd name="connsiteY60" fmla="*/ 4636 h 10000"/>
                <a:gd name="connsiteX61" fmla="*/ 0 w 10000"/>
                <a:gd name="connsiteY61" fmla="*/ 4939 h 10000"/>
                <a:gd name="connsiteX62" fmla="*/ 105 w 10000"/>
                <a:gd name="connsiteY62" fmla="*/ 5061 h 10000"/>
                <a:gd name="connsiteX63" fmla="*/ 147 w 10000"/>
                <a:gd name="connsiteY63" fmla="*/ 5303 h 10000"/>
                <a:gd name="connsiteX64" fmla="*/ 42 w 10000"/>
                <a:gd name="connsiteY64" fmla="*/ 5364 h 10000"/>
                <a:gd name="connsiteX65" fmla="*/ 147 w 10000"/>
                <a:gd name="connsiteY65" fmla="*/ 5515 h 10000"/>
                <a:gd name="connsiteX66" fmla="*/ 316 w 10000"/>
                <a:gd name="connsiteY66" fmla="*/ 5606 h 10000"/>
                <a:gd name="connsiteX67" fmla="*/ 463 w 10000"/>
                <a:gd name="connsiteY67" fmla="*/ 5909 h 10000"/>
                <a:gd name="connsiteX68" fmla="*/ 674 w 10000"/>
                <a:gd name="connsiteY68" fmla="*/ 5909 h 10000"/>
                <a:gd name="connsiteX69" fmla="*/ 989 w 10000"/>
                <a:gd name="connsiteY69" fmla="*/ 5909 h 10000"/>
                <a:gd name="connsiteX70" fmla="*/ 1032 w 10000"/>
                <a:gd name="connsiteY70" fmla="*/ 6030 h 10000"/>
                <a:gd name="connsiteX71" fmla="*/ 821 w 10000"/>
                <a:gd name="connsiteY71" fmla="*/ 6485 h 10000"/>
                <a:gd name="connsiteX72" fmla="*/ 884 w 10000"/>
                <a:gd name="connsiteY72" fmla="*/ 6727 h 10000"/>
                <a:gd name="connsiteX73" fmla="*/ 779 w 10000"/>
                <a:gd name="connsiteY73" fmla="*/ 6939 h 10000"/>
                <a:gd name="connsiteX74" fmla="*/ 884 w 10000"/>
                <a:gd name="connsiteY74" fmla="*/ 7242 h 10000"/>
                <a:gd name="connsiteX75" fmla="*/ 1137 w 10000"/>
                <a:gd name="connsiteY75" fmla="*/ 7394 h 10000"/>
                <a:gd name="connsiteX76" fmla="*/ 1095 w 10000"/>
                <a:gd name="connsiteY76" fmla="*/ 7455 h 10000"/>
                <a:gd name="connsiteX77" fmla="*/ 1200 w 10000"/>
                <a:gd name="connsiteY77" fmla="*/ 7455 h 10000"/>
                <a:gd name="connsiteX78" fmla="*/ 1558 w 10000"/>
                <a:gd name="connsiteY78" fmla="*/ 7697 h 10000"/>
                <a:gd name="connsiteX79" fmla="*/ 1874 w 10000"/>
                <a:gd name="connsiteY79" fmla="*/ 7909 h 10000"/>
                <a:gd name="connsiteX80" fmla="*/ 2189 w 10000"/>
                <a:gd name="connsiteY80" fmla="*/ 8000 h 10000"/>
                <a:gd name="connsiteX81" fmla="*/ 2295 w 10000"/>
                <a:gd name="connsiteY81" fmla="*/ 8121 h 10000"/>
                <a:gd name="connsiteX82" fmla="*/ 2379 w 10000"/>
                <a:gd name="connsiteY82" fmla="*/ 8121 h 10000"/>
                <a:gd name="connsiteX83" fmla="*/ 2547 w 10000"/>
                <a:gd name="connsiteY83" fmla="*/ 8273 h 10000"/>
                <a:gd name="connsiteX84" fmla="*/ 2758 w 10000"/>
                <a:gd name="connsiteY84" fmla="*/ 8273 h 10000"/>
                <a:gd name="connsiteX85" fmla="*/ 2968 w 10000"/>
                <a:gd name="connsiteY85" fmla="*/ 8273 h 10000"/>
                <a:gd name="connsiteX86" fmla="*/ 3116 w 10000"/>
                <a:gd name="connsiteY86" fmla="*/ 8000 h 10000"/>
                <a:gd name="connsiteX87" fmla="*/ 3326 w 10000"/>
                <a:gd name="connsiteY87" fmla="*/ 7758 h 10000"/>
                <a:gd name="connsiteX88" fmla="*/ 3579 w 10000"/>
                <a:gd name="connsiteY88" fmla="*/ 7758 h 10000"/>
                <a:gd name="connsiteX89" fmla="*/ 3789 w 10000"/>
                <a:gd name="connsiteY89" fmla="*/ 8000 h 10000"/>
                <a:gd name="connsiteX90" fmla="*/ 3895 w 10000"/>
                <a:gd name="connsiteY90" fmla="*/ 8000 h 10000"/>
                <a:gd name="connsiteX91" fmla="*/ 4000 w 10000"/>
                <a:gd name="connsiteY91" fmla="*/ 8061 h 10000"/>
                <a:gd name="connsiteX92" fmla="*/ 4063 w 10000"/>
                <a:gd name="connsiteY92" fmla="*/ 8424 h 10000"/>
                <a:gd name="connsiteX93" fmla="*/ 3958 w 10000"/>
                <a:gd name="connsiteY93" fmla="*/ 8879 h 10000"/>
                <a:gd name="connsiteX94" fmla="*/ 3958 w 10000"/>
                <a:gd name="connsiteY94" fmla="*/ 9030 h 10000"/>
                <a:gd name="connsiteX95" fmla="*/ 4105 w 10000"/>
                <a:gd name="connsiteY95" fmla="*/ 9091 h 10000"/>
                <a:gd name="connsiteX96" fmla="*/ 4211 w 10000"/>
                <a:gd name="connsiteY96" fmla="*/ 9333 h 10000"/>
                <a:gd name="connsiteX97" fmla="*/ 4211 w 10000"/>
                <a:gd name="connsiteY97" fmla="*/ 9485 h 10000"/>
                <a:gd name="connsiteX98" fmla="*/ 4463 w 10000"/>
                <a:gd name="connsiteY98" fmla="*/ 9636 h 10000"/>
                <a:gd name="connsiteX99" fmla="*/ 4421 w 10000"/>
                <a:gd name="connsiteY99" fmla="*/ 9697 h 10000"/>
                <a:gd name="connsiteX100" fmla="*/ 4674 w 10000"/>
                <a:gd name="connsiteY100" fmla="*/ 9636 h 10000"/>
                <a:gd name="connsiteX101" fmla="*/ 4737 w 10000"/>
                <a:gd name="connsiteY101" fmla="*/ 9333 h 10000"/>
                <a:gd name="connsiteX102" fmla="*/ 5263 w 10000"/>
                <a:gd name="connsiteY102" fmla="*/ 9333 h 10000"/>
                <a:gd name="connsiteX103" fmla="*/ 5453 w 10000"/>
                <a:gd name="connsiteY103" fmla="*/ 9545 h 10000"/>
                <a:gd name="connsiteX104" fmla="*/ 5516 w 10000"/>
                <a:gd name="connsiteY104" fmla="*/ 9788 h 10000"/>
                <a:gd name="connsiteX105" fmla="*/ 5621 w 10000"/>
                <a:gd name="connsiteY105" fmla="*/ 9697 h 10000"/>
                <a:gd name="connsiteX106" fmla="*/ 5979 w 10000"/>
                <a:gd name="connsiteY106" fmla="*/ 10000 h 10000"/>
                <a:gd name="connsiteX107" fmla="*/ 5979 w 10000"/>
                <a:gd name="connsiteY107" fmla="*/ 9788 h 10000"/>
                <a:gd name="connsiteX108" fmla="*/ 6400 w 10000"/>
                <a:gd name="connsiteY108" fmla="*/ 9545 h 10000"/>
                <a:gd name="connsiteX109" fmla="*/ 6442 w 10000"/>
                <a:gd name="connsiteY109" fmla="*/ 9485 h 10000"/>
                <a:gd name="connsiteX110" fmla="*/ 6547 w 10000"/>
                <a:gd name="connsiteY110" fmla="*/ 9394 h 10000"/>
                <a:gd name="connsiteX111" fmla="*/ 6653 w 10000"/>
                <a:gd name="connsiteY111" fmla="*/ 9485 h 10000"/>
                <a:gd name="connsiteX112" fmla="*/ 6863 w 10000"/>
                <a:gd name="connsiteY112" fmla="*/ 9333 h 10000"/>
                <a:gd name="connsiteX113" fmla="*/ 7137 w 10000"/>
                <a:gd name="connsiteY113" fmla="*/ 9091 h 10000"/>
                <a:gd name="connsiteX114" fmla="*/ 7389 w 10000"/>
                <a:gd name="connsiteY114" fmla="*/ 8818 h 10000"/>
                <a:gd name="connsiteX115" fmla="*/ 7495 w 10000"/>
                <a:gd name="connsiteY115" fmla="*/ 8515 h 10000"/>
                <a:gd name="connsiteX116" fmla="*/ 7642 w 10000"/>
                <a:gd name="connsiteY116" fmla="*/ 8212 h 10000"/>
                <a:gd name="connsiteX117" fmla="*/ 7811 w 10000"/>
                <a:gd name="connsiteY117" fmla="*/ 7758 h 10000"/>
                <a:gd name="connsiteX118" fmla="*/ 7811 w 10000"/>
                <a:gd name="connsiteY118" fmla="*/ 7545 h 10000"/>
                <a:gd name="connsiteX119" fmla="*/ 7747 w 10000"/>
                <a:gd name="connsiteY119" fmla="*/ 7394 h 10000"/>
                <a:gd name="connsiteX120" fmla="*/ 7811 w 10000"/>
                <a:gd name="connsiteY120" fmla="*/ 7152 h 10000"/>
                <a:gd name="connsiteX121" fmla="*/ 7747 w 10000"/>
                <a:gd name="connsiteY121" fmla="*/ 6879 h 10000"/>
                <a:gd name="connsiteX122" fmla="*/ 7495 w 10000"/>
                <a:gd name="connsiteY122" fmla="*/ 6121 h 10000"/>
                <a:gd name="connsiteX123" fmla="*/ 7537 w 10000"/>
                <a:gd name="connsiteY123" fmla="*/ 6030 h 10000"/>
                <a:gd name="connsiteX124" fmla="*/ 7747 w 10000"/>
                <a:gd name="connsiteY124" fmla="*/ 5667 h 10000"/>
                <a:gd name="connsiteX125" fmla="*/ 7916 w 10000"/>
                <a:gd name="connsiteY125" fmla="*/ 5606 h 10000"/>
                <a:gd name="connsiteX126" fmla="*/ 7937 w 10000"/>
                <a:gd name="connsiteY126" fmla="*/ 5576 h 10000"/>
                <a:gd name="connsiteX127" fmla="*/ 7937 w 10000"/>
                <a:gd name="connsiteY127" fmla="*/ 5515 h 10000"/>
                <a:gd name="connsiteX128" fmla="*/ 7916 w 10000"/>
                <a:gd name="connsiteY128" fmla="*/ 5455 h 10000"/>
                <a:gd name="connsiteX129" fmla="*/ 7642 w 10000"/>
                <a:gd name="connsiteY129" fmla="*/ 5364 h 10000"/>
                <a:gd name="connsiteX130" fmla="*/ 7495 w 10000"/>
                <a:gd name="connsiteY130" fmla="*/ 5455 h 10000"/>
                <a:gd name="connsiteX131" fmla="*/ 7389 w 10000"/>
                <a:gd name="connsiteY131" fmla="*/ 5364 h 10000"/>
                <a:gd name="connsiteX132" fmla="*/ 7284 w 10000"/>
                <a:gd name="connsiteY132" fmla="*/ 5152 h 10000"/>
                <a:gd name="connsiteX133" fmla="*/ 7179 w 10000"/>
                <a:gd name="connsiteY133" fmla="*/ 5000 h 10000"/>
                <a:gd name="connsiteX134" fmla="*/ 7432 w 10000"/>
                <a:gd name="connsiteY134" fmla="*/ 4848 h 10000"/>
                <a:gd name="connsiteX135" fmla="*/ 7600 w 10000"/>
                <a:gd name="connsiteY135" fmla="*/ 4636 h 10000"/>
                <a:gd name="connsiteX136" fmla="*/ 7853 w 10000"/>
                <a:gd name="connsiteY136" fmla="*/ 4394 h 10000"/>
                <a:gd name="connsiteX137" fmla="*/ 7958 w 10000"/>
                <a:gd name="connsiteY137" fmla="*/ 4394 h 10000"/>
                <a:gd name="connsiteX138" fmla="*/ 7811 w 10000"/>
                <a:gd name="connsiteY138" fmla="*/ 4697 h 10000"/>
                <a:gd name="connsiteX139" fmla="*/ 7916 w 10000"/>
                <a:gd name="connsiteY139" fmla="*/ 4848 h 10000"/>
                <a:gd name="connsiteX140" fmla="*/ 8021 w 10000"/>
                <a:gd name="connsiteY140" fmla="*/ 4788 h 10000"/>
                <a:gd name="connsiteX141" fmla="*/ 8274 w 10000"/>
                <a:gd name="connsiteY141" fmla="*/ 4636 h 10000"/>
                <a:gd name="connsiteX142" fmla="*/ 8337 w 10000"/>
                <a:gd name="connsiteY142" fmla="*/ 4303 h 10000"/>
                <a:gd name="connsiteX143" fmla="*/ 8484 w 10000"/>
                <a:gd name="connsiteY143" fmla="*/ 4121 h 10000"/>
                <a:gd name="connsiteX144" fmla="*/ 8632 w 10000"/>
                <a:gd name="connsiteY144" fmla="*/ 4273 h 10000"/>
                <a:gd name="connsiteX145" fmla="*/ 8611 w 10000"/>
                <a:gd name="connsiteY145" fmla="*/ 3970 h 10000"/>
                <a:gd name="connsiteX146" fmla="*/ 8821 w 10000"/>
                <a:gd name="connsiteY146" fmla="*/ 3788 h 10000"/>
                <a:gd name="connsiteX147" fmla="*/ 9095 w 10000"/>
                <a:gd name="connsiteY147" fmla="*/ 3848 h 10000"/>
                <a:gd name="connsiteX148" fmla="*/ 9221 w 10000"/>
                <a:gd name="connsiteY148" fmla="*/ 3727 h 10000"/>
                <a:gd name="connsiteX149" fmla="*/ 9368 w 10000"/>
                <a:gd name="connsiteY149" fmla="*/ 3818 h 10000"/>
                <a:gd name="connsiteX150" fmla="*/ 9474 w 10000"/>
                <a:gd name="connsiteY150" fmla="*/ 3000 h 10000"/>
                <a:gd name="connsiteX151" fmla="*/ 9726 w 10000"/>
                <a:gd name="connsiteY151" fmla="*/ 2909 h 10000"/>
                <a:gd name="connsiteX152" fmla="*/ 10000 w 10000"/>
                <a:gd name="connsiteY152" fmla="*/ 1788 h 10000"/>
                <a:gd name="connsiteX153" fmla="*/ 9368 w 10000"/>
                <a:gd name="connsiteY153"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7100 w 10000"/>
                <a:gd name="connsiteY23" fmla="*/ 1319 h 10000"/>
                <a:gd name="connsiteX24" fmla="*/ 6926 w 10000"/>
                <a:gd name="connsiteY24" fmla="*/ 1636 h 10000"/>
                <a:gd name="connsiteX25" fmla="*/ 6926 w 10000"/>
                <a:gd name="connsiteY25" fmla="*/ 2000 h 10000"/>
                <a:gd name="connsiteX26" fmla="*/ 7389 w 10000"/>
                <a:gd name="connsiteY26" fmla="*/ 2091 h 10000"/>
                <a:gd name="connsiteX27" fmla="*/ 7495 w 10000"/>
                <a:gd name="connsiteY27" fmla="*/ 2394 h 10000"/>
                <a:gd name="connsiteX28" fmla="*/ 7032 w 10000"/>
                <a:gd name="connsiteY28" fmla="*/ 2606 h 10000"/>
                <a:gd name="connsiteX29" fmla="*/ 6653 w 10000"/>
                <a:gd name="connsiteY29" fmla="*/ 2848 h 10000"/>
                <a:gd name="connsiteX30" fmla="*/ 6295 w 10000"/>
                <a:gd name="connsiteY30" fmla="*/ 3061 h 10000"/>
                <a:gd name="connsiteX31" fmla="*/ 6189 w 10000"/>
                <a:gd name="connsiteY31" fmla="*/ 3576 h 10000"/>
                <a:gd name="connsiteX32" fmla="*/ 5621 w 10000"/>
                <a:gd name="connsiteY32" fmla="*/ 3667 h 10000"/>
                <a:gd name="connsiteX33" fmla="*/ 5053 w 10000"/>
                <a:gd name="connsiteY33" fmla="*/ 4182 h 10000"/>
                <a:gd name="connsiteX34" fmla="*/ 4526 w 10000"/>
                <a:gd name="connsiteY34" fmla="*/ 3818 h 10000"/>
                <a:gd name="connsiteX35" fmla="*/ 3895 w 10000"/>
                <a:gd name="connsiteY35" fmla="*/ 3727 h 10000"/>
                <a:gd name="connsiteX36" fmla="*/ 3432 w 10000"/>
                <a:gd name="connsiteY36" fmla="*/ 3061 h 10000"/>
                <a:gd name="connsiteX37" fmla="*/ 2758 w 10000"/>
                <a:gd name="connsiteY37" fmla="*/ 2758 h 10000"/>
                <a:gd name="connsiteX38" fmla="*/ 2695 w 10000"/>
                <a:gd name="connsiteY38" fmla="*/ 2000 h 10000"/>
                <a:gd name="connsiteX39" fmla="*/ 2379 w 10000"/>
                <a:gd name="connsiteY39" fmla="*/ 1788 h 10000"/>
                <a:gd name="connsiteX40" fmla="*/ 2337 w 10000"/>
                <a:gd name="connsiteY40" fmla="*/ 1727 h 10000"/>
                <a:gd name="connsiteX41" fmla="*/ 2316 w 10000"/>
                <a:gd name="connsiteY41" fmla="*/ 1758 h 10000"/>
                <a:gd name="connsiteX42" fmla="*/ 2295 w 10000"/>
                <a:gd name="connsiteY42" fmla="*/ 1818 h 10000"/>
                <a:gd name="connsiteX43" fmla="*/ 2295 w 10000"/>
                <a:gd name="connsiteY43" fmla="*/ 1848 h 10000"/>
                <a:gd name="connsiteX44" fmla="*/ 2295 w 10000"/>
                <a:gd name="connsiteY44" fmla="*/ 1879 h 10000"/>
                <a:gd name="connsiteX45" fmla="*/ 2295 w 10000"/>
                <a:gd name="connsiteY45" fmla="*/ 1848 h 10000"/>
                <a:gd name="connsiteX46" fmla="*/ 2295 w 10000"/>
                <a:gd name="connsiteY46" fmla="*/ 1818 h 10000"/>
                <a:gd name="connsiteX47" fmla="*/ 2337 w 10000"/>
                <a:gd name="connsiteY47" fmla="*/ 1727 h 10000"/>
                <a:gd name="connsiteX48" fmla="*/ 2295 w 10000"/>
                <a:gd name="connsiteY48" fmla="*/ 1636 h 10000"/>
                <a:gd name="connsiteX49" fmla="*/ 2189 w 10000"/>
                <a:gd name="connsiteY49" fmla="*/ 1727 h 10000"/>
                <a:gd name="connsiteX50" fmla="*/ 2189 w 10000"/>
                <a:gd name="connsiteY50" fmla="*/ 1879 h 10000"/>
                <a:gd name="connsiteX51" fmla="*/ 2189 w 10000"/>
                <a:gd name="connsiteY51" fmla="*/ 1727 h 10000"/>
                <a:gd name="connsiteX52" fmla="*/ 2021 w 10000"/>
                <a:gd name="connsiteY52" fmla="*/ 1788 h 10000"/>
                <a:gd name="connsiteX53" fmla="*/ 1916 w 10000"/>
                <a:gd name="connsiteY53" fmla="*/ 2242 h 10000"/>
                <a:gd name="connsiteX54" fmla="*/ 1495 w 10000"/>
                <a:gd name="connsiteY54" fmla="*/ 2152 h 10000"/>
                <a:gd name="connsiteX55" fmla="*/ 1389 w 10000"/>
                <a:gd name="connsiteY55" fmla="*/ 2909 h 10000"/>
                <a:gd name="connsiteX56" fmla="*/ 1032 w 10000"/>
                <a:gd name="connsiteY56" fmla="*/ 3000 h 10000"/>
                <a:gd name="connsiteX57" fmla="*/ 926 w 10000"/>
                <a:gd name="connsiteY57" fmla="*/ 3879 h 10000"/>
                <a:gd name="connsiteX58" fmla="*/ 716 w 10000"/>
                <a:gd name="connsiteY58" fmla="*/ 4182 h 10000"/>
                <a:gd name="connsiteX59" fmla="*/ 463 w 10000"/>
                <a:gd name="connsiteY59" fmla="*/ 4485 h 10000"/>
                <a:gd name="connsiteX60" fmla="*/ 42 w 10000"/>
                <a:gd name="connsiteY60" fmla="*/ 4636 h 10000"/>
                <a:gd name="connsiteX61" fmla="*/ 0 w 10000"/>
                <a:gd name="connsiteY61" fmla="*/ 4939 h 10000"/>
                <a:gd name="connsiteX62" fmla="*/ 105 w 10000"/>
                <a:gd name="connsiteY62" fmla="*/ 5061 h 10000"/>
                <a:gd name="connsiteX63" fmla="*/ 147 w 10000"/>
                <a:gd name="connsiteY63" fmla="*/ 5303 h 10000"/>
                <a:gd name="connsiteX64" fmla="*/ 42 w 10000"/>
                <a:gd name="connsiteY64" fmla="*/ 5364 h 10000"/>
                <a:gd name="connsiteX65" fmla="*/ 147 w 10000"/>
                <a:gd name="connsiteY65" fmla="*/ 5515 h 10000"/>
                <a:gd name="connsiteX66" fmla="*/ 316 w 10000"/>
                <a:gd name="connsiteY66" fmla="*/ 5606 h 10000"/>
                <a:gd name="connsiteX67" fmla="*/ 463 w 10000"/>
                <a:gd name="connsiteY67" fmla="*/ 5909 h 10000"/>
                <a:gd name="connsiteX68" fmla="*/ 674 w 10000"/>
                <a:gd name="connsiteY68" fmla="*/ 5909 h 10000"/>
                <a:gd name="connsiteX69" fmla="*/ 989 w 10000"/>
                <a:gd name="connsiteY69" fmla="*/ 5909 h 10000"/>
                <a:gd name="connsiteX70" fmla="*/ 1032 w 10000"/>
                <a:gd name="connsiteY70" fmla="*/ 6030 h 10000"/>
                <a:gd name="connsiteX71" fmla="*/ 821 w 10000"/>
                <a:gd name="connsiteY71" fmla="*/ 6485 h 10000"/>
                <a:gd name="connsiteX72" fmla="*/ 884 w 10000"/>
                <a:gd name="connsiteY72" fmla="*/ 6727 h 10000"/>
                <a:gd name="connsiteX73" fmla="*/ 779 w 10000"/>
                <a:gd name="connsiteY73" fmla="*/ 6939 h 10000"/>
                <a:gd name="connsiteX74" fmla="*/ 884 w 10000"/>
                <a:gd name="connsiteY74" fmla="*/ 7242 h 10000"/>
                <a:gd name="connsiteX75" fmla="*/ 1137 w 10000"/>
                <a:gd name="connsiteY75" fmla="*/ 7394 h 10000"/>
                <a:gd name="connsiteX76" fmla="*/ 1095 w 10000"/>
                <a:gd name="connsiteY76" fmla="*/ 7455 h 10000"/>
                <a:gd name="connsiteX77" fmla="*/ 1200 w 10000"/>
                <a:gd name="connsiteY77" fmla="*/ 7455 h 10000"/>
                <a:gd name="connsiteX78" fmla="*/ 1558 w 10000"/>
                <a:gd name="connsiteY78" fmla="*/ 7697 h 10000"/>
                <a:gd name="connsiteX79" fmla="*/ 1874 w 10000"/>
                <a:gd name="connsiteY79" fmla="*/ 7909 h 10000"/>
                <a:gd name="connsiteX80" fmla="*/ 2189 w 10000"/>
                <a:gd name="connsiteY80" fmla="*/ 8000 h 10000"/>
                <a:gd name="connsiteX81" fmla="*/ 2295 w 10000"/>
                <a:gd name="connsiteY81" fmla="*/ 8121 h 10000"/>
                <a:gd name="connsiteX82" fmla="*/ 2379 w 10000"/>
                <a:gd name="connsiteY82" fmla="*/ 8121 h 10000"/>
                <a:gd name="connsiteX83" fmla="*/ 2547 w 10000"/>
                <a:gd name="connsiteY83" fmla="*/ 8273 h 10000"/>
                <a:gd name="connsiteX84" fmla="*/ 2758 w 10000"/>
                <a:gd name="connsiteY84" fmla="*/ 8273 h 10000"/>
                <a:gd name="connsiteX85" fmla="*/ 2968 w 10000"/>
                <a:gd name="connsiteY85" fmla="*/ 8273 h 10000"/>
                <a:gd name="connsiteX86" fmla="*/ 3116 w 10000"/>
                <a:gd name="connsiteY86" fmla="*/ 8000 h 10000"/>
                <a:gd name="connsiteX87" fmla="*/ 3326 w 10000"/>
                <a:gd name="connsiteY87" fmla="*/ 7758 h 10000"/>
                <a:gd name="connsiteX88" fmla="*/ 3579 w 10000"/>
                <a:gd name="connsiteY88" fmla="*/ 7758 h 10000"/>
                <a:gd name="connsiteX89" fmla="*/ 3789 w 10000"/>
                <a:gd name="connsiteY89" fmla="*/ 8000 h 10000"/>
                <a:gd name="connsiteX90" fmla="*/ 3895 w 10000"/>
                <a:gd name="connsiteY90" fmla="*/ 8000 h 10000"/>
                <a:gd name="connsiteX91" fmla="*/ 4000 w 10000"/>
                <a:gd name="connsiteY91" fmla="*/ 8061 h 10000"/>
                <a:gd name="connsiteX92" fmla="*/ 4063 w 10000"/>
                <a:gd name="connsiteY92" fmla="*/ 8424 h 10000"/>
                <a:gd name="connsiteX93" fmla="*/ 3958 w 10000"/>
                <a:gd name="connsiteY93" fmla="*/ 8879 h 10000"/>
                <a:gd name="connsiteX94" fmla="*/ 3958 w 10000"/>
                <a:gd name="connsiteY94" fmla="*/ 9030 h 10000"/>
                <a:gd name="connsiteX95" fmla="*/ 4105 w 10000"/>
                <a:gd name="connsiteY95" fmla="*/ 9091 h 10000"/>
                <a:gd name="connsiteX96" fmla="*/ 4211 w 10000"/>
                <a:gd name="connsiteY96" fmla="*/ 9333 h 10000"/>
                <a:gd name="connsiteX97" fmla="*/ 4211 w 10000"/>
                <a:gd name="connsiteY97" fmla="*/ 9485 h 10000"/>
                <a:gd name="connsiteX98" fmla="*/ 4463 w 10000"/>
                <a:gd name="connsiteY98" fmla="*/ 9636 h 10000"/>
                <a:gd name="connsiteX99" fmla="*/ 4421 w 10000"/>
                <a:gd name="connsiteY99" fmla="*/ 9697 h 10000"/>
                <a:gd name="connsiteX100" fmla="*/ 4674 w 10000"/>
                <a:gd name="connsiteY100" fmla="*/ 9636 h 10000"/>
                <a:gd name="connsiteX101" fmla="*/ 4737 w 10000"/>
                <a:gd name="connsiteY101" fmla="*/ 9333 h 10000"/>
                <a:gd name="connsiteX102" fmla="*/ 5263 w 10000"/>
                <a:gd name="connsiteY102" fmla="*/ 9333 h 10000"/>
                <a:gd name="connsiteX103" fmla="*/ 5453 w 10000"/>
                <a:gd name="connsiteY103" fmla="*/ 9545 h 10000"/>
                <a:gd name="connsiteX104" fmla="*/ 5516 w 10000"/>
                <a:gd name="connsiteY104" fmla="*/ 9788 h 10000"/>
                <a:gd name="connsiteX105" fmla="*/ 5621 w 10000"/>
                <a:gd name="connsiteY105" fmla="*/ 9697 h 10000"/>
                <a:gd name="connsiteX106" fmla="*/ 5979 w 10000"/>
                <a:gd name="connsiteY106" fmla="*/ 10000 h 10000"/>
                <a:gd name="connsiteX107" fmla="*/ 5979 w 10000"/>
                <a:gd name="connsiteY107" fmla="*/ 9788 h 10000"/>
                <a:gd name="connsiteX108" fmla="*/ 6400 w 10000"/>
                <a:gd name="connsiteY108" fmla="*/ 9545 h 10000"/>
                <a:gd name="connsiteX109" fmla="*/ 6442 w 10000"/>
                <a:gd name="connsiteY109" fmla="*/ 9485 h 10000"/>
                <a:gd name="connsiteX110" fmla="*/ 6547 w 10000"/>
                <a:gd name="connsiteY110" fmla="*/ 9394 h 10000"/>
                <a:gd name="connsiteX111" fmla="*/ 6653 w 10000"/>
                <a:gd name="connsiteY111" fmla="*/ 9485 h 10000"/>
                <a:gd name="connsiteX112" fmla="*/ 6863 w 10000"/>
                <a:gd name="connsiteY112" fmla="*/ 9333 h 10000"/>
                <a:gd name="connsiteX113" fmla="*/ 7137 w 10000"/>
                <a:gd name="connsiteY113" fmla="*/ 9091 h 10000"/>
                <a:gd name="connsiteX114" fmla="*/ 7389 w 10000"/>
                <a:gd name="connsiteY114" fmla="*/ 8818 h 10000"/>
                <a:gd name="connsiteX115" fmla="*/ 7495 w 10000"/>
                <a:gd name="connsiteY115" fmla="*/ 8515 h 10000"/>
                <a:gd name="connsiteX116" fmla="*/ 7642 w 10000"/>
                <a:gd name="connsiteY116" fmla="*/ 8212 h 10000"/>
                <a:gd name="connsiteX117" fmla="*/ 7811 w 10000"/>
                <a:gd name="connsiteY117" fmla="*/ 7758 h 10000"/>
                <a:gd name="connsiteX118" fmla="*/ 7811 w 10000"/>
                <a:gd name="connsiteY118" fmla="*/ 7545 h 10000"/>
                <a:gd name="connsiteX119" fmla="*/ 7747 w 10000"/>
                <a:gd name="connsiteY119" fmla="*/ 7394 h 10000"/>
                <a:gd name="connsiteX120" fmla="*/ 7811 w 10000"/>
                <a:gd name="connsiteY120" fmla="*/ 7152 h 10000"/>
                <a:gd name="connsiteX121" fmla="*/ 7747 w 10000"/>
                <a:gd name="connsiteY121" fmla="*/ 6879 h 10000"/>
                <a:gd name="connsiteX122" fmla="*/ 7495 w 10000"/>
                <a:gd name="connsiteY122" fmla="*/ 6121 h 10000"/>
                <a:gd name="connsiteX123" fmla="*/ 7537 w 10000"/>
                <a:gd name="connsiteY123" fmla="*/ 6030 h 10000"/>
                <a:gd name="connsiteX124" fmla="*/ 7747 w 10000"/>
                <a:gd name="connsiteY124" fmla="*/ 5667 h 10000"/>
                <a:gd name="connsiteX125" fmla="*/ 7916 w 10000"/>
                <a:gd name="connsiteY125" fmla="*/ 5606 h 10000"/>
                <a:gd name="connsiteX126" fmla="*/ 7937 w 10000"/>
                <a:gd name="connsiteY126" fmla="*/ 5576 h 10000"/>
                <a:gd name="connsiteX127" fmla="*/ 7937 w 10000"/>
                <a:gd name="connsiteY127" fmla="*/ 5515 h 10000"/>
                <a:gd name="connsiteX128" fmla="*/ 7916 w 10000"/>
                <a:gd name="connsiteY128" fmla="*/ 5455 h 10000"/>
                <a:gd name="connsiteX129" fmla="*/ 7642 w 10000"/>
                <a:gd name="connsiteY129" fmla="*/ 5364 h 10000"/>
                <a:gd name="connsiteX130" fmla="*/ 7495 w 10000"/>
                <a:gd name="connsiteY130" fmla="*/ 5455 h 10000"/>
                <a:gd name="connsiteX131" fmla="*/ 7389 w 10000"/>
                <a:gd name="connsiteY131" fmla="*/ 5364 h 10000"/>
                <a:gd name="connsiteX132" fmla="*/ 7284 w 10000"/>
                <a:gd name="connsiteY132" fmla="*/ 5152 h 10000"/>
                <a:gd name="connsiteX133" fmla="*/ 7179 w 10000"/>
                <a:gd name="connsiteY133" fmla="*/ 5000 h 10000"/>
                <a:gd name="connsiteX134" fmla="*/ 7432 w 10000"/>
                <a:gd name="connsiteY134" fmla="*/ 4848 h 10000"/>
                <a:gd name="connsiteX135" fmla="*/ 7600 w 10000"/>
                <a:gd name="connsiteY135" fmla="*/ 4636 h 10000"/>
                <a:gd name="connsiteX136" fmla="*/ 7853 w 10000"/>
                <a:gd name="connsiteY136" fmla="*/ 4394 h 10000"/>
                <a:gd name="connsiteX137" fmla="*/ 7958 w 10000"/>
                <a:gd name="connsiteY137" fmla="*/ 4394 h 10000"/>
                <a:gd name="connsiteX138" fmla="*/ 7811 w 10000"/>
                <a:gd name="connsiteY138" fmla="*/ 4697 h 10000"/>
                <a:gd name="connsiteX139" fmla="*/ 7916 w 10000"/>
                <a:gd name="connsiteY139" fmla="*/ 4848 h 10000"/>
                <a:gd name="connsiteX140" fmla="*/ 8021 w 10000"/>
                <a:gd name="connsiteY140" fmla="*/ 4788 h 10000"/>
                <a:gd name="connsiteX141" fmla="*/ 8274 w 10000"/>
                <a:gd name="connsiteY141" fmla="*/ 4636 h 10000"/>
                <a:gd name="connsiteX142" fmla="*/ 8337 w 10000"/>
                <a:gd name="connsiteY142" fmla="*/ 4303 h 10000"/>
                <a:gd name="connsiteX143" fmla="*/ 8484 w 10000"/>
                <a:gd name="connsiteY143" fmla="*/ 4121 h 10000"/>
                <a:gd name="connsiteX144" fmla="*/ 8632 w 10000"/>
                <a:gd name="connsiteY144" fmla="*/ 4273 h 10000"/>
                <a:gd name="connsiteX145" fmla="*/ 8611 w 10000"/>
                <a:gd name="connsiteY145" fmla="*/ 3970 h 10000"/>
                <a:gd name="connsiteX146" fmla="*/ 8821 w 10000"/>
                <a:gd name="connsiteY146" fmla="*/ 3788 h 10000"/>
                <a:gd name="connsiteX147" fmla="*/ 9095 w 10000"/>
                <a:gd name="connsiteY147" fmla="*/ 3848 h 10000"/>
                <a:gd name="connsiteX148" fmla="*/ 9221 w 10000"/>
                <a:gd name="connsiteY148" fmla="*/ 3727 h 10000"/>
                <a:gd name="connsiteX149" fmla="*/ 9368 w 10000"/>
                <a:gd name="connsiteY149" fmla="*/ 3818 h 10000"/>
                <a:gd name="connsiteX150" fmla="*/ 9474 w 10000"/>
                <a:gd name="connsiteY150" fmla="*/ 3000 h 10000"/>
                <a:gd name="connsiteX151" fmla="*/ 9726 w 10000"/>
                <a:gd name="connsiteY151" fmla="*/ 2909 h 10000"/>
                <a:gd name="connsiteX152" fmla="*/ 10000 w 10000"/>
                <a:gd name="connsiteY152" fmla="*/ 1788 h 10000"/>
                <a:gd name="connsiteX153" fmla="*/ 9368 w 10000"/>
                <a:gd name="connsiteY153" fmla="*/ 1788 h 10000"/>
                <a:gd name="connsiteX0" fmla="*/ 9368 w 10000"/>
                <a:gd name="connsiteY0" fmla="*/ 1788 h 10000"/>
                <a:gd name="connsiteX1" fmla="*/ 9368 w 10000"/>
                <a:gd name="connsiteY1" fmla="*/ 1788 h 10000"/>
                <a:gd name="connsiteX2" fmla="*/ 9263 w 10000"/>
                <a:gd name="connsiteY2" fmla="*/ 1485 h 10000"/>
                <a:gd name="connsiteX3" fmla="*/ 8842 w 10000"/>
                <a:gd name="connsiteY3" fmla="*/ 1333 h 10000"/>
                <a:gd name="connsiteX4" fmla="*/ 8337 w 10000"/>
                <a:gd name="connsiteY4" fmla="*/ 0 h 10000"/>
                <a:gd name="connsiteX5" fmla="*/ 7853 w 10000"/>
                <a:gd name="connsiteY5" fmla="*/ 0 h 10000"/>
                <a:gd name="connsiteX6" fmla="*/ 7705 w 10000"/>
                <a:gd name="connsiteY6" fmla="*/ 364 h 10000"/>
                <a:gd name="connsiteX7" fmla="*/ 7389 w 10000"/>
                <a:gd name="connsiteY7" fmla="*/ 1182 h 10000"/>
                <a:gd name="connsiteX8" fmla="*/ 7074 w 10000"/>
                <a:gd name="connsiteY8" fmla="*/ 1182 h 10000"/>
                <a:gd name="connsiteX9" fmla="*/ 7032 w 10000"/>
                <a:gd name="connsiteY9" fmla="*/ 1333 h 10000"/>
                <a:gd name="connsiteX10" fmla="*/ 7032 w 10000"/>
                <a:gd name="connsiteY10" fmla="*/ 1364 h 10000"/>
                <a:gd name="connsiteX11" fmla="*/ 7053 w 10000"/>
                <a:gd name="connsiteY11" fmla="*/ 1364 h 10000"/>
                <a:gd name="connsiteX12" fmla="*/ 7074 w 10000"/>
                <a:gd name="connsiteY12" fmla="*/ 1364 h 10000"/>
                <a:gd name="connsiteX13" fmla="*/ 7074 w 10000"/>
                <a:gd name="connsiteY13" fmla="*/ 1394 h 10000"/>
                <a:gd name="connsiteX14" fmla="*/ 7095 w 10000"/>
                <a:gd name="connsiteY14" fmla="*/ 1394 h 10000"/>
                <a:gd name="connsiteX15" fmla="*/ 7116 w 10000"/>
                <a:gd name="connsiteY15" fmla="*/ 1394 h 10000"/>
                <a:gd name="connsiteX16" fmla="*/ 7116 w 10000"/>
                <a:gd name="connsiteY16" fmla="*/ 1424 h 10000"/>
                <a:gd name="connsiteX17" fmla="*/ 7137 w 10000"/>
                <a:gd name="connsiteY17" fmla="*/ 1424 h 10000"/>
                <a:gd name="connsiteX18" fmla="*/ 7116 w 10000"/>
                <a:gd name="connsiteY18" fmla="*/ 1424 h 10000"/>
                <a:gd name="connsiteX19" fmla="*/ 7116 w 10000"/>
                <a:gd name="connsiteY19" fmla="*/ 1394 h 10000"/>
                <a:gd name="connsiteX20" fmla="*/ 7095 w 10000"/>
                <a:gd name="connsiteY20" fmla="*/ 1394 h 10000"/>
                <a:gd name="connsiteX21" fmla="*/ 7074 w 10000"/>
                <a:gd name="connsiteY21" fmla="*/ 1394 h 10000"/>
                <a:gd name="connsiteX22" fmla="*/ 7074 w 10000"/>
                <a:gd name="connsiteY22" fmla="*/ 1364 h 10000"/>
                <a:gd name="connsiteX23" fmla="*/ 6926 w 10000"/>
                <a:gd name="connsiteY23" fmla="*/ 1636 h 10000"/>
                <a:gd name="connsiteX24" fmla="*/ 6926 w 10000"/>
                <a:gd name="connsiteY24" fmla="*/ 2000 h 10000"/>
                <a:gd name="connsiteX25" fmla="*/ 7389 w 10000"/>
                <a:gd name="connsiteY25" fmla="*/ 2091 h 10000"/>
                <a:gd name="connsiteX26" fmla="*/ 7495 w 10000"/>
                <a:gd name="connsiteY26" fmla="*/ 2394 h 10000"/>
                <a:gd name="connsiteX27" fmla="*/ 7032 w 10000"/>
                <a:gd name="connsiteY27" fmla="*/ 2606 h 10000"/>
                <a:gd name="connsiteX28" fmla="*/ 6653 w 10000"/>
                <a:gd name="connsiteY28" fmla="*/ 2848 h 10000"/>
                <a:gd name="connsiteX29" fmla="*/ 6295 w 10000"/>
                <a:gd name="connsiteY29" fmla="*/ 3061 h 10000"/>
                <a:gd name="connsiteX30" fmla="*/ 6189 w 10000"/>
                <a:gd name="connsiteY30" fmla="*/ 3576 h 10000"/>
                <a:gd name="connsiteX31" fmla="*/ 5621 w 10000"/>
                <a:gd name="connsiteY31" fmla="*/ 3667 h 10000"/>
                <a:gd name="connsiteX32" fmla="*/ 5053 w 10000"/>
                <a:gd name="connsiteY32" fmla="*/ 4182 h 10000"/>
                <a:gd name="connsiteX33" fmla="*/ 4526 w 10000"/>
                <a:gd name="connsiteY33" fmla="*/ 3818 h 10000"/>
                <a:gd name="connsiteX34" fmla="*/ 3895 w 10000"/>
                <a:gd name="connsiteY34" fmla="*/ 3727 h 10000"/>
                <a:gd name="connsiteX35" fmla="*/ 3432 w 10000"/>
                <a:gd name="connsiteY35" fmla="*/ 3061 h 10000"/>
                <a:gd name="connsiteX36" fmla="*/ 2758 w 10000"/>
                <a:gd name="connsiteY36" fmla="*/ 2758 h 10000"/>
                <a:gd name="connsiteX37" fmla="*/ 2695 w 10000"/>
                <a:gd name="connsiteY37" fmla="*/ 2000 h 10000"/>
                <a:gd name="connsiteX38" fmla="*/ 2379 w 10000"/>
                <a:gd name="connsiteY38" fmla="*/ 1788 h 10000"/>
                <a:gd name="connsiteX39" fmla="*/ 2337 w 10000"/>
                <a:gd name="connsiteY39" fmla="*/ 1727 h 10000"/>
                <a:gd name="connsiteX40" fmla="*/ 2316 w 10000"/>
                <a:gd name="connsiteY40" fmla="*/ 1758 h 10000"/>
                <a:gd name="connsiteX41" fmla="*/ 2295 w 10000"/>
                <a:gd name="connsiteY41" fmla="*/ 1818 h 10000"/>
                <a:gd name="connsiteX42" fmla="*/ 2295 w 10000"/>
                <a:gd name="connsiteY42" fmla="*/ 1848 h 10000"/>
                <a:gd name="connsiteX43" fmla="*/ 2295 w 10000"/>
                <a:gd name="connsiteY43" fmla="*/ 1879 h 10000"/>
                <a:gd name="connsiteX44" fmla="*/ 2295 w 10000"/>
                <a:gd name="connsiteY44" fmla="*/ 1848 h 10000"/>
                <a:gd name="connsiteX45" fmla="*/ 2295 w 10000"/>
                <a:gd name="connsiteY45" fmla="*/ 1818 h 10000"/>
                <a:gd name="connsiteX46" fmla="*/ 2337 w 10000"/>
                <a:gd name="connsiteY46" fmla="*/ 1727 h 10000"/>
                <a:gd name="connsiteX47" fmla="*/ 2295 w 10000"/>
                <a:gd name="connsiteY47" fmla="*/ 1636 h 10000"/>
                <a:gd name="connsiteX48" fmla="*/ 2189 w 10000"/>
                <a:gd name="connsiteY48" fmla="*/ 1727 h 10000"/>
                <a:gd name="connsiteX49" fmla="*/ 2189 w 10000"/>
                <a:gd name="connsiteY49" fmla="*/ 1879 h 10000"/>
                <a:gd name="connsiteX50" fmla="*/ 2189 w 10000"/>
                <a:gd name="connsiteY50" fmla="*/ 1727 h 10000"/>
                <a:gd name="connsiteX51" fmla="*/ 2021 w 10000"/>
                <a:gd name="connsiteY51" fmla="*/ 1788 h 10000"/>
                <a:gd name="connsiteX52" fmla="*/ 1916 w 10000"/>
                <a:gd name="connsiteY52" fmla="*/ 2242 h 10000"/>
                <a:gd name="connsiteX53" fmla="*/ 1495 w 10000"/>
                <a:gd name="connsiteY53" fmla="*/ 2152 h 10000"/>
                <a:gd name="connsiteX54" fmla="*/ 1389 w 10000"/>
                <a:gd name="connsiteY54" fmla="*/ 2909 h 10000"/>
                <a:gd name="connsiteX55" fmla="*/ 1032 w 10000"/>
                <a:gd name="connsiteY55" fmla="*/ 3000 h 10000"/>
                <a:gd name="connsiteX56" fmla="*/ 926 w 10000"/>
                <a:gd name="connsiteY56" fmla="*/ 3879 h 10000"/>
                <a:gd name="connsiteX57" fmla="*/ 716 w 10000"/>
                <a:gd name="connsiteY57" fmla="*/ 4182 h 10000"/>
                <a:gd name="connsiteX58" fmla="*/ 463 w 10000"/>
                <a:gd name="connsiteY58" fmla="*/ 4485 h 10000"/>
                <a:gd name="connsiteX59" fmla="*/ 42 w 10000"/>
                <a:gd name="connsiteY59" fmla="*/ 4636 h 10000"/>
                <a:gd name="connsiteX60" fmla="*/ 0 w 10000"/>
                <a:gd name="connsiteY60" fmla="*/ 4939 h 10000"/>
                <a:gd name="connsiteX61" fmla="*/ 105 w 10000"/>
                <a:gd name="connsiteY61" fmla="*/ 5061 h 10000"/>
                <a:gd name="connsiteX62" fmla="*/ 147 w 10000"/>
                <a:gd name="connsiteY62" fmla="*/ 5303 h 10000"/>
                <a:gd name="connsiteX63" fmla="*/ 42 w 10000"/>
                <a:gd name="connsiteY63" fmla="*/ 5364 h 10000"/>
                <a:gd name="connsiteX64" fmla="*/ 147 w 10000"/>
                <a:gd name="connsiteY64" fmla="*/ 5515 h 10000"/>
                <a:gd name="connsiteX65" fmla="*/ 316 w 10000"/>
                <a:gd name="connsiteY65" fmla="*/ 5606 h 10000"/>
                <a:gd name="connsiteX66" fmla="*/ 463 w 10000"/>
                <a:gd name="connsiteY66" fmla="*/ 5909 h 10000"/>
                <a:gd name="connsiteX67" fmla="*/ 674 w 10000"/>
                <a:gd name="connsiteY67" fmla="*/ 5909 h 10000"/>
                <a:gd name="connsiteX68" fmla="*/ 989 w 10000"/>
                <a:gd name="connsiteY68" fmla="*/ 5909 h 10000"/>
                <a:gd name="connsiteX69" fmla="*/ 1032 w 10000"/>
                <a:gd name="connsiteY69" fmla="*/ 6030 h 10000"/>
                <a:gd name="connsiteX70" fmla="*/ 821 w 10000"/>
                <a:gd name="connsiteY70" fmla="*/ 6485 h 10000"/>
                <a:gd name="connsiteX71" fmla="*/ 884 w 10000"/>
                <a:gd name="connsiteY71" fmla="*/ 6727 h 10000"/>
                <a:gd name="connsiteX72" fmla="*/ 779 w 10000"/>
                <a:gd name="connsiteY72" fmla="*/ 6939 h 10000"/>
                <a:gd name="connsiteX73" fmla="*/ 884 w 10000"/>
                <a:gd name="connsiteY73" fmla="*/ 7242 h 10000"/>
                <a:gd name="connsiteX74" fmla="*/ 1137 w 10000"/>
                <a:gd name="connsiteY74" fmla="*/ 7394 h 10000"/>
                <a:gd name="connsiteX75" fmla="*/ 1095 w 10000"/>
                <a:gd name="connsiteY75" fmla="*/ 7455 h 10000"/>
                <a:gd name="connsiteX76" fmla="*/ 1200 w 10000"/>
                <a:gd name="connsiteY76" fmla="*/ 7455 h 10000"/>
                <a:gd name="connsiteX77" fmla="*/ 1558 w 10000"/>
                <a:gd name="connsiteY77" fmla="*/ 7697 h 10000"/>
                <a:gd name="connsiteX78" fmla="*/ 1874 w 10000"/>
                <a:gd name="connsiteY78" fmla="*/ 7909 h 10000"/>
                <a:gd name="connsiteX79" fmla="*/ 2189 w 10000"/>
                <a:gd name="connsiteY79" fmla="*/ 8000 h 10000"/>
                <a:gd name="connsiteX80" fmla="*/ 2295 w 10000"/>
                <a:gd name="connsiteY80" fmla="*/ 8121 h 10000"/>
                <a:gd name="connsiteX81" fmla="*/ 2379 w 10000"/>
                <a:gd name="connsiteY81" fmla="*/ 8121 h 10000"/>
                <a:gd name="connsiteX82" fmla="*/ 2547 w 10000"/>
                <a:gd name="connsiteY82" fmla="*/ 8273 h 10000"/>
                <a:gd name="connsiteX83" fmla="*/ 2758 w 10000"/>
                <a:gd name="connsiteY83" fmla="*/ 8273 h 10000"/>
                <a:gd name="connsiteX84" fmla="*/ 2968 w 10000"/>
                <a:gd name="connsiteY84" fmla="*/ 8273 h 10000"/>
                <a:gd name="connsiteX85" fmla="*/ 3116 w 10000"/>
                <a:gd name="connsiteY85" fmla="*/ 8000 h 10000"/>
                <a:gd name="connsiteX86" fmla="*/ 3326 w 10000"/>
                <a:gd name="connsiteY86" fmla="*/ 7758 h 10000"/>
                <a:gd name="connsiteX87" fmla="*/ 3579 w 10000"/>
                <a:gd name="connsiteY87" fmla="*/ 7758 h 10000"/>
                <a:gd name="connsiteX88" fmla="*/ 3789 w 10000"/>
                <a:gd name="connsiteY88" fmla="*/ 8000 h 10000"/>
                <a:gd name="connsiteX89" fmla="*/ 3895 w 10000"/>
                <a:gd name="connsiteY89" fmla="*/ 8000 h 10000"/>
                <a:gd name="connsiteX90" fmla="*/ 4000 w 10000"/>
                <a:gd name="connsiteY90" fmla="*/ 8061 h 10000"/>
                <a:gd name="connsiteX91" fmla="*/ 4063 w 10000"/>
                <a:gd name="connsiteY91" fmla="*/ 8424 h 10000"/>
                <a:gd name="connsiteX92" fmla="*/ 3958 w 10000"/>
                <a:gd name="connsiteY92" fmla="*/ 8879 h 10000"/>
                <a:gd name="connsiteX93" fmla="*/ 3958 w 10000"/>
                <a:gd name="connsiteY93" fmla="*/ 9030 h 10000"/>
                <a:gd name="connsiteX94" fmla="*/ 4105 w 10000"/>
                <a:gd name="connsiteY94" fmla="*/ 9091 h 10000"/>
                <a:gd name="connsiteX95" fmla="*/ 4211 w 10000"/>
                <a:gd name="connsiteY95" fmla="*/ 9333 h 10000"/>
                <a:gd name="connsiteX96" fmla="*/ 4211 w 10000"/>
                <a:gd name="connsiteY96" fmla="*/ 9485 h 10000"/>
                <a:gd name="connsiteX97" fmla="*/ 4463 w 10000"/>
                <a:gd name="connsiteY97" fmla="*/ 9636 h 10000"/>
                <a:gd name="connsiteX98" fmla="*/ 4421 w 10000"/>
                <a:gd name="connsiteY98" fmla="*/ 9697 h 10000"/>
                <a:gd name="connsiteX99" fmla="*/ 4674 w 10000"/>
                <a:gd name="connsiteY99" fmla="*/ 9636 h 10000"/>
                <a:gd name="connsiteX100" fmla="*/ 4737 w 10000"/>
                <a:gd name="connsiteY100" fmla="*/ 9333 h 10000"/>
                <a:gd name="connsiteX101" fmla="*/ 5263 w 10000"/>
                <a:gd name="connsiteY101" fmla="*/ 9333 h 10000"/>
                <a:gd name="connsiteX102" fmla="*/ 5453 w 10000"/>
                <a:gd name="connsiteY102" fmla="*/ 9545 h 10000"/>
                <a:gd name="connsiteX103" fmla="*/ 5516 w 10000"/>
                <a:gd name="connsiteY103" fmla="*/ 9788 h 10000"/>
                <a:gd name="connsiteX104" fmla="*/ 5621 w 10000"/>
                <a:gd name="connsiteY104" fmla="*/ 9697 h 10000"/>
                <a:gd name="connsiteX105" fmla="*/ 5979 w 10000"/>
                <a:gd name="connsiteY105" fmla="*/ 10000 h 10000"/>
                <a:gd name="connsiteX106" fmla="*/ 5979 w 10000"/>
                <a:gd name="connsiteY106" fmla="*/ 9788 h 10000"/>
                <a:gd name="connsiteX107" fmla="*/ 6400 w 10000"/>
                <a:gd name="connsiteY107" fmla="*/ 9545 h 10000"/>
                <a:gd name="connsiteX108" fmla="*/ 6442 w 10000"/>
                <a:gd name="connsiteY108" fmla="*/ 9485 h 10000"/>
                <a:gd name="connsiteX109" fmla="*/ 6547 w 10000"/>
                <a:gd name="connsiteY109" fmla="*/ 9394 h 10000"/>
                <a:gd name="connsiteX110" fmla="*/ 6653 w 10000"/>
                <a:gd name="connsiteY110" fmla="*/ 9485 h 10000"/>
                <a:gd name="connsiteX111" fmla="*/ 6863 w 10000"/>
                <a:gd name="connsiteY111" fmla="*/ 9333 h 10000"/>
                <a:gd name="connsiteX112" fmla="*/ 7137 w 10000"/>
                <a:gd name="connsiteY112" fmla="*/ 9091 h 10000"/>
                <a:gd name="connsiteX113" fmla="*/ 7389 w 10000"/>
                <a:gd name="connsiteY113" fmla="*/ 8818 h 10000"/>
                <a:gd name="connsiteX114" fmla="*/ 7495 w 10000"/>
                <a:gd name="connsiteY114" fmla="*/ 8515 h 10000"/>
                <a:gd name="connsiteX115" fmla="*/ 7642 w 10000"/>
                <a:gd name="connsiteY115" fmla="*/ 8212 h 10000"/>
                <a:gd name="connsiteX116" fmla="*/ 7811 w 10000"/>
                <a:gd name="connsiteY116" fmla="*/ 7758 h 10000"/>
                <a:gd name="connsiteX117" fmla="*/ 7811 w 10000"/>
                <a:gd name="connsiteY117" fmla="*/ 7545 h 10000"/>
                <a:gd name="connsiteX118" fmla="*/ 7747 w 10000"/>
                <a:gd name="connsiteY118" fmla="*/ 7394 h 10000"/>
                <a:gd name="connsiteX119" fmla="*/ 7811 w 10000"/>
                <a:gd name="connsiteY119" fmla="*/ 7152 h 10000"/>
                <a:gd name="connsiteX120" fmla="*/ 7747 w 10000"/>
                <a:gd name="connsiteY120" fmla="*/ 6879 h 10000"/>
                <a:gd name="connsiteX121" fmla="*/ 7495 w 10000"/>
                <a:gd name="connsiteY121" fmla="*/ 6121 h 10000"/>
                <a:gd name="connsiteX122" fmla="*/ 7537 w 10000"/>
                <a:gd name="connsiteY122" fmla="*/ 6030 h 10000"/>
                <a:gd name="connsiteX123" fmla="*/ 7747 w 10000"/>
                <a:gd name="connsiteY123" fmla="*/ 5667 h 10000"/>
                <a:gd name="connsiteX124" fmla="*/ 7916 w 10000"/>
                <a:gd name="connsiteY124" fmla="*/ 5606 h 10000"/>
                <a:gd name="connsiteX125" fmla="*/ 7937 w 10000"/>
                <a:gd name="connsiteY125" fmla="*/ 5576 h 10000"/>
                <a:gd name="connsiteX126" fmla="*/ 7937 w 10000"/>
                <a:gd name="connsiteY126" fmla="*/ 5515 h 10000"/>
                <a:gd name="connsiteX127" fmla="*/ 7916 w 10000"/>
                <a:gd name="connsiteY127" fmla="*/ 5455 h 10000"/>
                <a:gd name="connsiteX128" fmla="*/ 7642 w 10000"/>
                <a:gd name="connsiteY128" fmla="*/ 5364 h 10000"/>
                <a:gd name="connsiteX129" fmla="*/ 7495 w 10000"/>
                <a:gd name="connsiteY129" fmla="*/ 5455 h 10000"/>
                <a:gd name="connsiteX130" fmla="*/ 7389 w 10000"/>
                <a:gd name="connsiteY130" fmla="*/ 5364 h 10000"/>
                <a:gd name="connsiteX131" fmla="*/ 7284 w 10000"/>
                <a:gd name="connsiteY131" fmla="*/ 5152 h 10000"/>
                <a:gd name="connsiteX132" fmla="*/ 7179 w 10000"/>
                <a:gd name="connsiteY132" fmla="*/ 5000 h 10000"/>
                <a:gd name="connsiteX133" fmla="*/ 7432 w 10000"/>
                <a:gd name="connsiteY133" fmla="*/ 4848 h 10000"/>
                <a:gd name="connsiteX134" fmla="*/ 7600 w 10000"/>
                <a:gd name="connsiteY134" fmla="*/ 4636 h 10000"/>
                <a:gd name="connsiteX135" fmla="*/ 7853 w 10000"/>
                <a:gd name="connsiteY135" fmla="*/ 4394 h 10000"/>
                <a:gd name="connsiteX136" fmla="*/ 7958 w 10000"/>
                <a:gd name="connsiteY136" fmla="*/ 4394 h 10000"/>
                <a:gd name="connsiteX137" fmla="*/ 7811 w 10000"/>
                <a:gd name="connsiteY137" fmla="*/ 4697 h 10000"/>
                <a:gd name="connsiteX138" fmla="*/ 7916 w 10000"/>
                <a:gd name="connsiteY138" fmla="*/ 4848 h 10000"/>
                <a:gd name="connsiteX139" fmla="*/ 8021 w 10000"/>
                <a:gd name="connsiteY139" fmla="*/ 4788 h 10000"/>
                <a:gd name="connsiteX140" fmla="*/ 8274 w 10000"/>
                <a:gd name="connsiteY140" fmla="*/ 4636 h 10000"/>
                <a:gd name="connsiteX141" fmla="*/ 8337 w 10000"/>
                <a:gd name="connsiteY141" fmla="*/ 4303 h 10000"/>
                <a:gd name="connsiteX142" fmla="*/ 8484 w 10000"/>
                <a:gd name="connsiteY142" fmla="*/ 4121 h 10000"/>
                <a:gd name="connsiteX143" fmla="*/ 8632 w 10000"/>
                <a:gd name="connsiteY143" fmla="*/ 4273 h 10000"/>
                <a:gd name="connsiteX144" fmla="*/ 8611 w 10000"/>
                <a:gd name="connsiteY144" fmla="*/ 3970 h 10000"/>
                <a:gd name="connsiteX145" fmla="*/ 8821 w 10000"/>
                <a:gd name="connsiteY145" fmla="*/ 3788 h 10000"/>
                <a:gd name="connsiteX146" fmla="*/ 9095 w 10000"/>
                <a:gd name="connsiteY146" fmla="*/ 3848 h 10000"/>
                <a:gd name="connsiteX147" fmla="*/ 9221 w 10000"/>
                <a:gd name="connsiteY147" fmla="*/ 3727 h 10000"/>
                <a:gd name="connsiteX148" fmla="*/ 9368 w 10000"/>
                <a:gd name="connsiteY148" fmla="*/ 3818 h 10000"/>
                <a:gd name="connsiteX149" fmla="*/ 9474 w 10000"/>
                <a:gd name="connsiteY149" fmla="*/ 3000 h 10000"/>
                <a:gd name="connsiteX150" fmla="*/ 9726 w 10000"/>
                <a:gd name="connsiteY150" fmla="*/ 2909 h 10000"/>
                <a:gd name="connsiteX151" fmla="*/ 10000 w 10000"/>
                <a:gd name="connsiteY151" fmla="*/ 1788 h 10000"/>
                <a:gd name="connsiteX152" fmla="*/ 9368 w 10000"/>
                <a:gd name="connsiteY152" fmla="*/ 17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000" h="10000">
                  <a:moveTo>
                    <a:pt x="9368" y="1788"/>
                  </a:moveTo>
                  <a:lnTo>
                    <a:pt x="9368" y="1788"/>
                  </a:lnTo>
                  <a:lnTo>
                    <a:pt x="9263" y="1485"/>
                  </a:lnTo>
                  <a:lnTo>
                    <a:pt x="8842" y="1333"/>
                  </a:lnTo>
                  <a:lnTo>
                    <a:pt x="8337" y="0"/>
                  </a:lnTo>
                  <a:lnTo>
                    <a:pt x="7853" y="0"/>
                  </a:lnTo>
                  <a:lnTo>
                    <a:pt x="7705" y="364"/>
                  </a:lnTo>
                  <a:cubicBezTo>
                    <a:pt x="7600" y="637"/>
                    <a:pt x="7494" y="909"/>
                    <a:pt x="7389" y="1182"/>
                  </a:cubicBezTo>
                  <a:lnTo>
                    <a:pt x="7074" y="1182"/>
                  </a:lnTo>
                  <a:cubicBezTo>
                    <a:pt x="7060" y="1232"/>
                    <a:pt x="7046" y="1283"/>
                    <a:pt x="7032" y="1333"/>
                  </a:cubicBezTo>
                  <a:lnTo>
                    <a:pt x="7032" y="1364"/>
                  </a:lnTo>
                  <a:lnTo>
                    <a:pt x="7053" y="1364"/>
                  </a:lnTo>
                  <a:lnTo>
                    <a:pt x="7074" y="1364"/>
                  </a:lnTo>
                  <a:lnTo>
                    <a:pt x="7074" y="1394"/>
                  </a:lnTo>
                  <a:lnTo>
                    <a:pt x="7095" y="1394"/>
                  </a:lnTo>
                  <a:lnTo>
                    <a:pt x="7116" y="1394"/>
                  </a:lnTo>
                  <a:lnTo>
                    <a:pt x="7116" y="1424"/>
                  </a:lnTo>
                  <a:lnTo>
                    <a:pt x="7137" y="1424"/>
                  </a:lnTo>
                  <a:lnTo>
                    <a:pt x="7116" y="1424"/>
                  </a:lnTo>
                  <a:lnTo>
                    <a:pt x="7116" y="1394"/>
                  </a:lnTo>
                  <a:lnTo>
                    <a:pt x="7095" y="1394"/>
                  </a:lnTo>
                  <a:lnTo>
                    <a:pt x="7074" y="1394"/>
                  </a:lnTo>
                  <a:lnTo>
                    <a:pt x="7074" y="1364"/>
                  </a:lnTo>
                  <a:cubicBezTo>
                    <a:pt x="7049" y="1404"/>
                    <a:pt x="6951" y="1530"/>
                    <a:pt x="6926" y="1636"/>
                  </a:cubicBezTo>
                  <a:lnTo>
                    <a:pt x="6926" y="2000"/>
                  </a:lnTo>
                  <a:lnTo>
                    <a:pt x="7389" y="2091"/>
                  </a:lnTo>
                  <a:cubicBezTo>
                    <a:pt x="7424" y="2192"/>
                    <a:pt x="7460" y="2293"/>
                    <a:pt x="7495" y="2394"/>
                  </a:cubicBezTo>
                  <a:lnTo>
                    <a:pt x="7032" y="2606"/>
                  </a:lnTo>
                  <a:lnTo>
                    <a:pt x="6653" y="2848"/>
                  </a:lnTo>
                  <a:lnTo>
                    <a:pt x="6295" y="3061"/>
                  </a:lnTo>
                  <a:cubicBezTo>
                    <a:pt x="6260" y="3233"/>
                    <a:pt x="6224" y="3404"/>
                    <a:pt x="6189" y="3576"/>
                  </a:cubicBezTo>
                  <a:lnTo>
                    <a:pt x="5621" y="3667"/>
                  </a:lnTo>
                  <a:lnTo>
                    <a:pt x="5053" y="4182"/>
                  </a:lnTo>
                  <a:lnTo>
                    <a:pt x="4526" y="3818"/>
                  </a:lnTo>
                  <a:lnTo>
                    <a:pt x="3895" y="3727"/>
                  </a:lnTo>
                  <a:lnTo>
                    <a:pt x="3432" y="3061"/>
                  </a:lnTo>
                  <a:lnTo>
                    <a:pt x="2758" y="2758"/>
                  </a:lnTo>
                  <a:cubicBezTo>
                    <a:pt x="2737" y="2505"/>
                    <a:pt x="2716" y="2253"/>
                    <a:pt x="2695" y="2000"/>
                  </a:cubicBezTo>
                  <a:lnTo>
                    <a:pt x="2379" y="1788"/>
                  </a:lnTo>
                  <a:cubicBezTo>
                    <a:pt x="2365" y="1768"/>
                    <a:pt x="2351" y="1747"/>
                    <a:pt x="2337" y="1727"/>
                  </a:cubicBezTo>
                  <a:cubicBezTo>
                    <a:pt x="2330" y="1737"/>
                    <a:pt x="2323" y="1748"/>
                    <a:pt x="2316" y="1758"/>
                  </a:cubicBezTo>
                  <a:lnTo>
                    <a:pt x="2295" y="1818"/>
                  </a:lnTo>
                  <a:lnTo>
                    <a:pt x="2295" y="1848"/>
                  </a:lnTo>
                  <a:lnTo>
                    <a:pt x="2295" y="1879"/>
                  </a:lnTo>
                  <a:lnTo>
                    <a:pt x="2295" y="1848"/>
                  </a:lnTo>
                  <a:lnTo>
                    <a:pt x="2295" y="1818"/>
                  </a:lnTo>
                  <a:cubicBezTo>
                    <a:pt x="2309" y="1788"/>
                    <a:pt x="2323" y="1757"/>
                    <a:pt x="2337" y="1727"/>
                  </a:cubicBezTo>
                  <a:cubicBezTo>
                    <a:pt x="2323" y="1697"/>
                    <a:pt x="2309" y="1666"/>
                    <a:pt x="2295" y="1636"/>
                  </a:cubicBezTo>
                  <a:lnTo>
                    <a:pt x="2189" y="1727"/>
                  </a:lnTo>
                  <a:lnTo>
                    <a:pt x="2189" y="1879"/>
                  </a:lnTo>
                  <a:lnTo>
                    <a:pt x="2189" y="1727"/>
                  </a:lnTo>
                  <a:lnTo>
                    <a:pt x="2021" y="1788"/>
                  </a:lnTo>
                  <a:lnTo>
                    <a:pt x="1916" y="2242"/>
                  </a:lnTo>
                  <a:lnTo>
                    <a:pt x="1495" y="2152"/>
                  </a:lnTo>
                  <a:cubicBezTo>
                    <a:pt x="1460" y="2404"/>
                    <a:pt x="1424" y="2657"/>
                    <a:pt x="1389" y="2909"/>
                  </a:cubicBezTo>
                  <a:lnTo>
                    <a:pt x="1032" y="3000"/>
                  </a:lnTo>
                  <a:cubicBezTo>
                    <a:pt x="997" y="3293"/>
                    <a:pt x="961" y="3586"/>
                    <a:pt x="926" y="3879"/>
                  </a:cubicBezTo>
                  <a:lnTo>
                    <a:pt x="716" y="4182"/>
                  </a:lnTo>
                  <a:lnTo>
                    <a:pt x="463" y="4485"/>
                  </a:lnTo>
                  <a:lnTo>
                    <a:pt x="42" y="4636"/>
                  </a:lnTo>
                  <a:lnTo>
                    <a:pt x="0" y="4939"/>
                  </a:lnTo>
                  <a:lnTo>
                    <a:pt x="105" y="5061"/>
                  </a:lnTo>
                  <a:cubicBezTo>
                    <a:pt x="119" y="5142"/>
                    <a:pt x="133" y="5222"/>
                    <a:pt x="147" y="5303"/>
                  </a:cubicBezTo>
                  <a:lnTo>
                    <a:pt x="42" y="5364"/>
                  </a:lnTo>
                  <a:lnTo>
                    <a:pt x="147" y="5515"/>
                  </a:lnTo>
                  <a:lnTo>
                    <a:pt x="316" y="5606"/>
                  </a:lnTo>
                  <a:lnTo>
                    <a:pt x="463" y="5909"/>
                  </a:lnTo>
                  <a:lnTo>
                    <a:pt x="674" y="5909"/>
                  </a:lnTo>
                  <a:lnTo>
                    <a:pt x="989" y="5909"/>
                  </a:lnTo>
                  <a:cubicBezTo>
                    <a:pt x="1003" y="5949"/>
                    <a:pt x="1018" y="5990"/>
                    <a:pt x="1032" y="6030"/>
                  </a:cubicBezTo>
                  <a:cubicBezTo>
                    <a:pt x="962" y="6182"/>
                    <a:pt x="891" y="6333"/>
                    <a:pt x="821" y="6485"/>
                  </a:cubicBezTo>
                  <a:cubicBezTo>
                    <a:pt x="842" y="6566"/>
                    <a:pt x="863" y="6646"/>
                    <a:pt x="884" y="6727"/>
                  </a:cubicBezTo>
                  <a:lnTo>
                    <a:pt x="779" y="6939"/>
                  </a:lnTo>
                  <a:lnTo>
                    <a:pt x="884" y="7242"/>
                  </a:lnTo>
                  <a:lnTo>
                    <a:pt x="1137" y="7394"/>
                  </a:lnTo>
                  <a:cubicBezTo>
                    <a:pt x="1123" y="7414"/>
                    <a:pt x="1109" y="7435"/>
                    <a:pt x="1095" y="7455"/>
                  </a:cubicBezTo>
                  <a:lnTo>
                    <a:pt x="1200" y="7455"/>
                  </a:lnTo>
                  <a:lnTo>
                    <a:pt x="1558" y="7697"/>
                  </a:lnTo>
                  <a:lnTo>
                    <a:pt x="1874" y="7909"/>
                  </a:lnTo>
                  <a:lnTo>
                    <a:pt x="2189" y="8000"/>
                  </a:lnTo>
                  <a:lnTo>
                    <a:pt x="2295" y="8121"/>
                  </a:lnTo>
                  <a:lnTo>
                    <a:pt x="2379" y="8121"/>
                  </a:lnTo>
                  <a:lnTo>
                    <a:pt x="2547" y="8273"/>
                  </a:lnTo>
                  <a:lnTo>
                    <a:pt x="2758" y="8273"/>
                  </a:lnTo>
                  <a:lnTo>
                    <a:pt x="2968" y="8273"/>
                  </a:lnTo>
                  <a:cubicBezTo>
                    <a:pt x="3017" y="8182"/>
                    <a:pt x="3067" y="8091"/>
                    <a:pt x="3116" y="8000"/>
                  </a:cubicBezTo>
                  <a:lnTo>
                    <a:pt x="3326" y="7758"/>
                  </a:lnTo>
                  <a:lnTo>
                    <a:pt x="3579" y="7758"/>
                  </a:lnTo>
                  <a:lnTo>
                    <a:pt x="3789" y="8000"/>
                  </a:lnTo>
                  <a:lnTo>
                    <a:pt x="3895" y="8000"/>
                  </a:lnTo>
                  <a:lnTo>
                    <a:pt x="4000" y="8061"/>
                  </a:lnTo>
                  <a:lnTo>
                    <a:pt x="4063" y="8424"/>
                  </a:lnTo>
                  <a:lnTo>
                    <a:pt x="3958" y="8879"/>
                  </a:lnTo>
                  <a:lnTo>
                    <a:pt x="3958" y="9030"/>
                  </a:lnTo>
                  <a:lnTo>
                    <a:pt x="4105" y="9091"/>
                  </a:lnTo>
                  <a:cubicBezTo>
                    <a:pt x="4140" y="9172"/>
                    <a:pt x="4176" y="9252"/>
                    <a:pt x="4211" y="9333"/>
                  </a:cubicBezTo>
                  <a:lnTo>
                    <a:pt x="4211" y="9485"/>
                  </a:lnTo>
                  <a:lnTo>
                    <a:pt x="4463" y="9636"/>
                  </a:lnTo>
                  <a:cubicBezTo>
                    <a:pt x="4449" y="9656"/>
                    <a:pt x="4435" y="9677"/>
                    <a:pt x="4421" y="9697"/>
                  </a:cubicBezTo>
                  <a:lnTo>
                    <a:pt x="4674" y="9636"/>
                  </a:lnTo>
                  <a:lnTo>
                    <a:pt x="4737" y="9333"/>
                  </a:lnTo>
                  <a:lnTo>
                    <a:pt x="5263" y="9333"/>
                  </a:lnTo>
                  <a:cubicBezTo>
                    <a:pt x="5326" y="9404"/>
                    <a:pt x="5390" y="9474"/>
                    <a:pt x="5453" y="9545"/>
                  </a:cubicBezTo>
                  <a:lnTo>
                    <a:pt x="5516" y="9788"/>
                  </a:lnTo>
                  <a:lnTo>
                    <a:pt x="5621" y="9697"/>
                  </a:lnTo>
                  <a:lnTo>
                    <a:pt x="5979" y="10000"/>
                  </a:lnTo>
                  <a:lnTo>
                    <a:pt x="5979" y="9788"/>
                  </a:lnTo>
                  <a:lnTo>
                    <a:pt x="6400" y="9545"/>
                  </a:lnTo>
                  <a:lnTo>
                    <a:pt x="6442" y="9485"/>
                  </a:lnTo>
                  <a:lnTo>
                    <a:pt x="6547" y="9394"/>
                  </a:lnTo>
                  <a:lnTo>
                    <a:pt x="6653" y="9485"/>
                  </a:lnTo>
                  <a:lnTo>
                    <a:pt x="6863" y="9333"/>
                  </a:lnTo>
                  <a:lnTo>
                    <a:pt x="7137" y="9091"/>
                  </a:lnTo>
                  <a:lnTo>
                    <a:pt x="7389" y="8818"/>
                  </a:lnTo>
                  <a:cubicBezTo>
                    <a:pt x="7424" y="8717"/>
                    <a:pt x="7460" y="8616"/>
                    <a:pt x="7495" y="8515"/>
                  </a:cubicBezTo>
                  <a:lnTo>
                    <a:pt x="7642" y="8212"/>
                  </a:lnTo>
                  <a:cubicBezTo>
                    <a:pt x="7698" y="8061"/>
                    <a:pt x="7755" y="7909"/>
                    <a:pt x="7811" y="7758"/>
                  </a:cubicBezTo>
                  <a:lnTo>
                    <a:pt x="7811" y="7545"/>
                  </a:lnTo>
                  <a:cubicBezTo>
                    <a:pt x="7790" y="7495"/>
                    <a:pt x="7768" y="7444"/>
                    <a:pt x="7747" y="7394"/>
                  </a:cubicBezTo>
                  <a:cubicBezTo>
                    <a:pt x="7768" y="7313"/>
                    <a:pt x="7790" y="7233"/>
                    <a:pt x="7811" y="7152"/>
                  </a:cubicBezTo>
                  <a:cubicBezTo>
                    <a:pt x="7790" y="7061"/>
                    <a:pt x="7768" y="6970"/>
                    <a:pt x="7747" y="6879"/>
                  </a:cubicBezTo>
                  <a:lnTo>
                    <a:pt x="7495" y="6121"/>
                  </a:lnTo>
                  <a:cubicBezTo>
                    <a:pt x="7509" y="6091"/>
                    <a:pt x="7523" y="6060"/>
                    <a:pt x="7537" y="6030"/>
                  </a:cubicBezTo>
                  <a:lnTo>
                    <a:pt x="7747" y="5667"/>
                  </a:lnTo>
                  <a:lnTo>
                    <a:pt x="7916" y="5606"/>
                  </a:lnTo>
                  <a:lnTo>
                    <a:pt x="7937" y="5576"/>
                  </a:lnTo>
                  <a:lnTo>
                    <a:pt x="7937" y="5515"/>
                  </a:lnTo>
                  <a:lnTo>
                    <a:pt x="7916" y="5455"/>
                  </a:lnTo>
                  <a:lnTo>
                    <a:pt x="7642" y="5364"/>
                  </a:lnTo>
                  <a:lnTo>
                    <a:pt x="7495" y="5455"/>
                  </a:lnTo>
                  <a:lnTo>
                    <a:pt x="7389" y="5364"/>
                  </a:lnTo>
                  <a:lnTo>
                    <a:pt x="7284" y="5152"/>
                  </a:lnTo>
                  <a:lnTo>
                    <a:pt x="7179" y="5000"/>
                  </a:lnTo>
                  <a:lnTo>
                    <a:pt x="7432" y="4848"/>
                  </a:lnTo>
                  <a:lnTo>
                    <a:pt x="7600" y="4636"/>
                  </a:lnTo>
                  <a:lnTo>
                    <a:pt x="7853" y="4394"/>
                  </a:lnTo>
                  <a:lnTo>
                    <a:pt x="7958" y="4394"/>
                  </a:lnTo>
                  <a:lnTo>
                    <a:pt x="7811" y="4697"/>
                  </a:lnTo>
                  <a:lnTo>
                    <a:pt x="7916" y="4848"/>
                  </a:lnTo>
                  <a:lnTo>
                    <a:pt x="8021" y="4788"/>
                  </a:lnTo>
                  <a:lnTo>
                    <a:pt x="8274" y="4636"/>
                  </a:lnTo>
                  <a:lnTo>
                    <a:pt x="8337" y="4303"/>
                  </a:lnTo>
                  <a:lnTo>
                    <a:pt x="8484" y="4121"/>
                  </a:lnTo>
                  <a:cubicBezTo>
                    <a:pt x="8533" y="4172"/>
                    <a:pt x="8583" y="4222"/>
                    <a:pt x="8632" y="4273"/>
                  </a:cubicBezTo>
                  <a:lnTo>
                    <a:pt x="8611" y="3970"/>
                  </a:lnTo>
                  <a:lnTo>
                    <a:pt x="8821" y="3788"/>
                  </a:lnTo>
                  <a:lnTo>
                    <a:pt x="9095" y="3848"/>
                  </a:lnTo>
                  <a:lnTo>
                    <a:pt x="9221" y="3727"/>
                  </a:lnTo>
                  <a:lnTo>
                    <a:pt x="9368" y="3818"/>
                  </a:lnTo>
                  <a:cubicBezTo>
                    <a:pt x="9403" y="3545"/>
                    <a:pt x="9439" y="3273"/>
                    <a:pt x="9474" y="3000"/>
                  </a:cubicBezTo>
                  <a:lnTo>
                    <a:pt x="9726" y="2909"/>
                  </a:lnTo>
                  <a:cubicBezTo>
                    <a:pt x="9817" y="2535"/>
                    <a:pt x="9909" y="2162"/>
                    <a:pt x="10000" y="1788"/>
                  </a:cubicBezTo>
                  <a:lnTo>
                    <a:pt x="9368" y="1788"/>
                  </a:ln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2" name="Freeform 161">
              <a:extLst>
                <a:ext uri="{FF2B5EF4-FFF2-40B4-BE49-F238E27FC236}">
                  <a16:creationId xmlns:a16="http://schemas.microsoft.com/office/drawing/2014/main" id="{07B61CFB-31E0-1258-7C1C-9024B6AF05E8}"/>
                </a:ext>
              </a:extLst>
            </p:cNvPr>
            <p:cNvSpPr>
              <a:spLocks/>
            </p:cNvSpPr>
            <p:nvPr/>
          </p:nvSpPr>
          <p:spPr bwMode="auto">
            <a:xfrm>
              <a:off x="7651979" y="4530540"/>
              <a:ext cx="68462" cy="81509"/>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3" name="Freeform 162">
              <a:extLst>
                <a:ext uri="{FF2B5EF4-FFF2-40B4-BE49-F238E27FC236}">
                  <a16:creationId xmlns:a16="http://schemas.microsoft.com/office/drawing/2014/main" id="{2BE1F306-C25E-20F7-BD97-8B1B95184A11}"/>
                </a:ext>
              </a:extLst>
            </p:cNvPr>
            <p:cNvSpPr>
              <a:spLocks/>
            </p:cNvSpPr>
            <p:nvPr/>
          </p:nvSpPr>
          <p:spPr bwMode="auto">
            <a:xfrm>
              <a:off x="8633268" y="3908800"/>
              <a:ext cx="64659" cy="6444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4" name="Freeform 163">
              <a:extLst>
                <a:ext uri="{FF2B5EF4-FFF2-40B4-BE49-F238E27FC236}">
                  <a16:creationId xmlns:a16="http://schemas.microsoft.com/office/drawing/2014/main" id="{CF329C78-E93E-C028-FD81-A614CE74CF0E}"/>
                </a:ext>
              </a:extLst>
            </p:cNvPr>
            <p:cNvSpPr>
              <a:spLocks/>
            </p:cNvSpPr>
            <p:nvPr/>
          </p:nvSpPr>
          <p:spPr bwMode="auto">
            <a:xfrm>
              <a:off x="8981283" y="3749574"/>
              <a:ext cx="38034" cy="111838"/>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5" name="Freeform 164">
              <a:extLst>
                <a:ext uri="{FF2B5EF4-FFF2-40B4-BE49-F238E27FC236}">
                  <a16:creationId xmlns:a16="http://schemas.microsoft.com/office/drawing/2014/main" id="{247A3524-FF14-F08A-A73E-17DDB654B371}"/>
                </a:ext>
              </a:extLst>
            </p:cNvPr>
            <p:cNvSpPr>
              <a:spLocks/>
            </p:cNvSpPr>
            <p:nvPr/>
          </p:nvSpPr>
          <p:spPr bwMode="auto">
            <a:xfrm>
              <a:off x="9262738" y="3459555"/>
              <a:ext cx="55151" cy="8340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6" name="Freeform 165">
              <a:extLst>
                <a:ext uri="{FF2B5EF4-FFF2-40B4-BE49-F238E27FC236}">
                  <a16:creationId xmlns:a16="http://schemas.microsoft.com/office/drawing/2014/main" id="{B49AEFAE-042B-23BC-E2FC-71FDA785A459}"/>
                </a:ext>
              </a:extLst>
            </p:cNvPr>
            <p:cNvSpPr>
              <a:spLocks/>
            </p:cNvSpPr>
            <p:nvPr/>
          </p:nvSpPr>
          <p:spPr bwMode="auto">
            <a:xfrm>
              <a:off x="9329299" y="3031161"/>
              <a:ext cx="412673" cy="4473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7" name="Freeform 166">
              <a:extLst>
                <a:ext uri="{FF2B5EF4-FFF2-40B4-BE49-F238E27FC236}">
                  <a16:creationId xmlns:a16="http://schemas.microsoft.com/office/drawing/2014/main" id="{6080C903-0238-1AF0-B700-2075B2816E53}"/>
                </a:ext>
              </a:extLst>
            </p:cNvPr>
            <p:cNvSpPr>
              <a:spLocks/>
            </p:cNvSpPr>
            <p:nvPr/>
          </p:nvSpPr>
          <p:spPr bwMode="auto">
            <a:xfrm>
              <a:off x="9620262" y="2619826"/>
              <a:ext cx="74168" cy="365842"/>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8" name="Freeform 167">
              <a:extLst>
                <a:ext uri="{FF2B5EF4-FFF2-40B4-BE49-F238E27FC236}">
                  <a16:creationId xmlns:a16="http://schemas.microsoft.com/office/drawing/2014/main" id="{AE21F3C2-EDEE-78B7-0C9C-1761553B7EB1}"/>
                </a:ext>
              </a:extLst>
            </p:cNvPr>
            <p:cNvSpPr>
              <a:spLocks/>
            </p:cNvSpPr>
            <p:nvPr/>
          </p:nvSpPr>
          <p:spPr bwMode="auto">
            <a:xfrm>
              <a:off x="8960365" y="3963772"/>
              <a:ext cx="169253" cy="23315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19" name="Freeform 168">
              <a:extLst>
                <a:ext uri="{FF2B5EF4-FFF2-40B4-BE49-F238E27FC236}">
                  <a16:creationId xmlns:a16="http://schemas.microsoft.com/office/drawing/2014/main" id="{0E3310E4-89FE-CB7E-5106-C22693353586}"/>
                </a:ext>
              </a:extLst>
            </p:cNvPr>
            <p:cNvSpPr>
              <a:spLocks/>
            </p:cNvSpPr>
            <p:nvPr/>
          </p:nvSpPr>
          <p:spPr bwMode="auto">
            <a:xfrm>
              <a:off x="9028827" y="4234835"/>
              <a:ext cx="138825" cy="109942"/>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0" name="Freeform 169">
              <a:extLst>
                <a:ext uri="{FF2B5EF4-FFF2-40B4-BE49-F238E27FC236}">
                  <a16:creationId xmlns:a16="http://schemas.microsoft.com/office/drawing/2014/main" id="{F55E3A78-C052-BDFB-EA97-54D5C83B9A21}"/>
                </a:ext>
              </a:extLst>
            </p:cNvPr>
            <p:cNvSpPr>
              <a:spLocks/>
            </p:cNvSpPr>
            <p:nvPr/>
          </p:nvSpPr>
          <p:spPr bwMode="auto">
            <a:xfrm>
              <a:off x="8019011" y="2714603"/>
              <a:ext cx="931845" cy="46630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1" name="Line 449">
              <a:extLst>
                <a:ext uri="{FF2B5EF4-FFF2-40B4-BE49-F238E27FC236}">
                  <a16:creationId xmlns:a16="http://schemas.microsoft.com/office/drawing/2014/main" id="{1DE87B11-D6F7-CD6D-B9BB-6340206FCBE1}"/>
                </a:ext>
              </a:extLst>
            </p:cNvPr>
            <p:cNvSpPr>
              <a:spLocks noChangeShapeType="1"/>
            </p:cNvSpPr>
            <p:nvPr/>
          </p:nvSpPr>
          <p:spPr bwMode="auto">
            <a:xfrm>
              <a:off x="8914723" y="3984622"/>
              <a:ext cx="0" cy="0"/>
            </a:xfrm>
            <a:prstGeom prst="line">
              <a:avLst/>
            </a:pr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2" name="Freeform 171">
              <a:extLst>
                <a:ext uri="{FF2B5EF4-FFF2-40B4-BE49-F238E27FC236}">
                  <a16:creationId xmlns:a16="http://schemas.microsoft.com/office/drawing/2014/main" id="{F208499F-E434-5BF2-C908-CC1D93F746C1}"/>
                </a:ext>
              </a:extLst>
            </p:cNvPr>
            <p:cNvSpPr>
              <a:spLocks/>
            </p:cNvSpPr>
            <p:nvPr/>
          </p:nvSpPr>
          <p:spPr bwMode="auto">
            <a:xfrm>
              <a:off x="9093485" y="3131624"/>
              <a:ext cx="148334" cy="185764"/>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3" name="Freeform 172">
              <a:extLst>
                <a:ext uri="{FF2B5EF4-FFF2-40B4-BE49-F238E27FC236}">
                  <a16:creationId xmlns:a16="http://schemas.microsoft.com/office/drawing/2014/main" id="{C284BC7A-44AC-C29B-0668-C03240A13D78}"/>
                </a:ext>
              </a:extLst>
            </p:cNvPr>
            <p:cNvSpPr>
              <a:spLocks/>
            </p:cNvSpPr>
            <p:nvPr/>
          </p:nvSpPr>
          <p:spPr bwMode="auto">
            <a:xfrm>
              <a:off x="9150537" y="3298433"/>
              <a:ext cx="102693" cy="125106"/>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4" name="Freeform 173">
              <a:extLst>
                <a:ext uri="{FF2B5EF4-FFF2-40B4-BE49-F238E27FC236}">
                  <a16:creationId xmlns:a16="http://schemas.microsoft.com/office/drawing/2014/main" id="{45B43CAB-7DB7-E3BE-B4D1-E2CC7B29E97A}"/>
                </a:ext>
              </a:extLst>
            </p:cNvPr>
            <p:cNvSpPr>
              <a:spLocks/>
            </p:cNvSpPr>
            <p:nvPr/>
          </p:nvSpPr>
          <p:spPr bwMode="auto">
            <a:xfrm>
              <a:off x="3498614" y="5368374"/>
              <a:ext cx="152138" cy="199033"/>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5" name="Freeform 174">
              <a:extLst>
                <a:ext uri="{FF2B5EF4-FFF2-40B4-BE49-F238E27FC236}">
                  <a16:creationId xmlns:a16="http://schemas.microsoft.com/office/drawing/2014/main" id="{FEF0585E-0226-36FD-E6A5-CE5670FBE908}"/>
                </a:ext>
              </a:extLst>
            </p:cNvPr>
            <p:cNvSpPr>
              <a:spLocks/>
            </p:cNvSpPr>
            <p:nvPr/>
          </p:nvSpPr>
          <p:spPr bwMode="auto">
            <a:xfrm>
              <a:off x="2842518" y="4543810"/>
              <a:ext cx="384148" cy="46820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6" name="Freeform 175">
              <a:extLst>
                <a:ext uri="{FF2B5EF4-FFF2-40B4-BE49-F238E27FC236}">
                  <a16:creationId xmlns:a16="http://schemas.microsoft.com/office/drawing/2014/main" id="{3A211ED2-F761-510C-F9E2-404C4064DECF}"/>
                </a:ext>
              </a:extLst>
            </p:cNvPr>
            <p:cNvSpPr>
              <a:spLocks/>
            </p:cNvSpPr>
            <p:nvPr/>
          </p:nvSpPr>
          <p:spPr bwMode="auto">
            <a:xfrm>
              <a:off x="3087841" y="4395957"/>
              <a:ext cx="1059260" cy="1088046"/>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1978554233 h 10000"/>
                <a:gd name="T28" fmla="*/ 2147483647 w 10000"/>
                <a:gd name="T29" fmla="*/ 1571492712 h 10000"/>
                <a:gd name="T30" fmla="*/ 2147483647 w 10000"/>
                <a:gd name="T31" fmla="*/ 1454980750 h 10000"/>
                <a:gd name="T32" fmla="*/ 2147483647 w 10000"/>
                <a:gd name="T33" fmla="*/ 1106175301 h 10000"/>
                <a:gd name="T34" fmla="*/ 2147483647 w 10000"/>
                <a:gd name="T35" fmla="*/ 640102212 h 10000"/>
                <a:gd name="T36" fmla="*/ 2147483647 w 10000"/>
                <a:gd name="T37" fmla="*/ 174776418 h 10000"/>
                <a:gd name="T38" fmla="*/ 2147483647 w 10000"/>
                <a:gd name="T39" fmla="*/ 640102212 h 10000"/>
                <a:gd name="T40" fmla="*/ 2147483647 w 10000"/>
                <a:gd name="T41" fmla="*/ 581837847 h 10000"/>
                <a:gd name="T42" fmla="*/ 2147483647 w 10000"/>
                <a:gd name="T43" fmla="*/ 640102212 h 10000"/>
                <a:gd name="T44" fmla="*/ 2147483647 w 10000"/>
                <a:gd name="T45" fmla="*/ 756622557 h 10000"/>
                <a:gd name="T46" fmla="*/ 2147483647 w 10000"/>
                <a:gd name="T47" fmla="*/ 233040691 h 10000"/>
                <a:gd name="T48" fmla="*/ 2147483647 w 10000"/>
                <a:gd name="T49" fmla="*/ 0 h 10000"/>
                <a:gd name="T50" fmla="*/ 1983523268 w 10000"/>
                <a:gd name="T51" fmla="*/ 233040691 h 10000"/>
                <a:gd name="T52" fmla="*/ 1700062263 w 10000"/>
                <a:gd name="T53" fmla="*/ 523581775 h 10000"/>
                <a:gd name="T54" fmla="*/ 1246527822 w 10000"/>
                <a:gd name="T55" fmla="*/ 873134519 h 10000"/>
                <a:gd name="T56" fmla="*/ 623607879 w 10000"/>
                <a:gd name="T57" fmla="*/ 814878538 h 10000"/>
                <a:gd name="T58" fmla="*/ 566914139 w 10000"/>
                <a:gd name="T59" fmla="*/ 1746277422 h 10000"/>
                <a:gd name="T60" fmla="*/ 396840702 w 10000"/>
                <a:gd name="T61" fmla="*/ 1804533494 h 10000"/>
                <a:gd name="T62" fmla="*/ 0 w 10000"/>
                <a:gd name="T63" fmla="*/ 2147483647 h 10000"/>
                <a:gd name="T64" fmla="*/ 226767265 w 10000"/>
                <a:gd name="T65" fmla="*/ 2147483647 h 10000"/>
                <a:gd name="T66" fmla="*/ 566914139 w 10000"/>
                <a:gd name="T67" fmla="*/ 2147483647 h 10000"/>
                <a:gd name="T68" fmla="*/ 680301707 w 10000"/>
                <a:gd name="T69" fmla="*/ 2147483647 h 10000"/>
                <a:gd name="T70" fmla="*/ 975514221 w 10000"/>
                <a:gd name="T71" fmla="*/ 2147483647 h 10000"/>
                <a:gd name="T72" fmla="*/ 1292157988 w 10000"/>
                <a:gd name="T73" fmla="*/ 2147483647 h 10000"/>
                <a:gd name="T74" fmla="*/ 1529988738 w 10000"/>
                <a:gd name="T75" fmla="*/ 2147483647 h 10000"/>
                <a:gd name="T76" fmla="*/ 2147483647 w 10000"/>
                <a:gd name="T77" fmla="*/ 2147483647 h 10000"/>
                <a:gd name="T78" fmla="*/ 2147483647 w 10000"/>
                <a:gd name="T79" fmla="*/ 2147483647 h 10000"/>
                <a:gd name="T80" fmla="*/ 2147483647 w 10000"/>
                <a:gd name="T81" fmla="*/ 2147483647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7" name="Freeform 176">
              <a:extLst>
                <a:ext uri="{FF2B5EF4-FFF2-40B4-BE49-F238E27FC236}">
                  <a16:creationId xmlns:a16="http://schemas.microsoft.com/office/drawing/2014/main" id="{6F9B8A01-9839-6A86-9D8C-3ABCC9227CCF}"/>
                </a:ext>
              </a:extLst>
            </p:cNvPr>
            <p:cNvSpPr>
              <a:spLocks/>
            </p:cNvSpPr>
            <p:nvPr/>
          </p:nvSpPr>
          <p:spPr bwMode="auto">
            <a:xfrm>
              <a:off x="3072627" y="5114370"/>
              <a:ext cx="566714" cy="1131644"/>
            </a:xfrm>
            <a:custGeom>
              <a:avLst/>
              <a:gdLst>
                <a:gd name="T0" fmla="*/ 2147483647 w 10000"/>
                <a:gd name="T1" fmla="*/ 2147483647 h 10001"/>
                <a:gd name="T2" fmla="*/ 2147483647 w 10000"/>
                <a:gd name="T3" fmla="*/ 2147483647 h 10001"/>
                <a:gd name="T4" fmla="*/ 2147483647 w 10000"/>
                <a:gd name="T5" fmla="*/ 2147483647 h 10001"/>
                <a:gd name="T6" fmla="*/ 2147483647 w 10000"/>
                <a:gd name="T7" fmla="*/ 2147483647 h 10001"/>
                <a:gd name="T8" fmla="*/ 2147483647 w 10000"/>
                <a:gd name="T9" fmla="*/ 2147483647 h 10001"/>
                <a:gd name="T10" fmla="*/ 2147483647 w 10000"/>
                <a:gd name="T11" fmla="*/ 2147483647 h 10001"/>
                <a:gd name="T12" fmla="*/ 2147483647 w 10000"/>
                <a:gd name="T13" fmla="*/ 2147483647 h 10001"/>
                <a:gd name="T14" fmla="*/ 2147483647 w 10000"/>
                <a:gd name="T15" fmla="*/ 2147483647 h 10001"/>
                <a:gd name="T16" fmla="*/ 2147483647 w 10000"/>
                <a:gd name="T17" fmla="*/ 2147483647 h 10001"/>
                <a:gd name="T18" fmla="*/ 2147483647 w 10000"/>
                <a:gd name="T19" fmla="*/ 2147483647 h 10001"/>
                <a:gd name="T20" fmla="*/ 2147483647 w 10000"/>
                <a:gd name="T21" fmla="*/ 2147483647 h 10001"/>
                <a:gd name="T22" fmla="*/ 2147483647 w 10000"/>
                <a:gd name="T23" fmla="*/ 2147483647 h 10001"/>
                <a:gd name="T24" fmla="*/ 2147483647 w 10000"/>
                <a:gd name="T25" fmla="*/ 2147483647 h 10001"/>
                <a:gd name="T26" fmla="*/ 2147483647 w 10000"/>
                <a:gd name="T27" fmla="*/ 2147483647 h 10001"/>
                <a:gd name="T28" fmla="*/ 2147483647 w 10000"/>
                <a:gd name="T29" fmla="*/ 0 h 10001"/>
                <a:gd name="T30" fmla="*/ 2147483647 w 10000"/>
                <a:gd name="T31" fmla="*/ 2147483647 h 10001"/>
                <a:gd name="T32" fmla="*/ 2147483647 w 10000"/>
                <a:gd name="T33" fmla="*/ 2147483647 h 10001"/>
                <a:gd name="T34" fmla="*/ 2147483647 w 10000"/>
                <a:gd name="T35" fmla="*/ 2147483647 h 10001"/>
                <a:gd name="T36" fmla="*/ 2147483647 w 10000"/>
                <a:gd name="T37" fmla="*/ 2147483647 h 10001"/>
                <a:gd name="T38" fmla="*/ 2147483647 w 10000"/>
                <a:gd name="T39" fmla="*/ 2147483647 h 10001"/>
                <a:gd name="T40" fmla="*/ 2147483647 w 10000"/>
                <a:gd name="T41" fmla="*/ 2147483647 h 10001"/>
                <a:gd name="T42" fmla="*/ 2147483647 w 10000"/>
                <a:gd name="T43" fmla="*/ 2147483647 h 10001"/>
                <a:gd name="T44" fmla="*/ 2147483647 w 10000"/>
                <a:gd name="T45" fmla="*/ 2147483647 h 10001"/>
                <a:gd name="T46" fmla="*/ 2147483647 w 10000"/>
                <a:gd name="T47" fmla="*/ 2147483647 h 10001"/>
                <a:gd name="T48" fmla="*/ 2147483647 w 10000"/>
                <a:gd name="T49" fmla="*/ 2147483647 h 10001"/>
                <a:gd name="T50" fmla="*/ 2147483647 w 10000"/>
                <a:gd name="T51" fmla="*/ 2147483647 h 10001"/>
                <a:gd name="T52" fmla="*/ 2147483647 w 10000"/>
                <a:gd name="T53" fmla="*/ 2147483647 h 10001"/>
                <a:gd name="T54" fmla="*/ 2147483647 w 10000"/>
                <a:gd name="T55" fmla="*/ 2147483647 h 10001"/>
                <a:gd name="T56" fmla="*/ 2147483647 w 10000"/>
                <a:gd name="T57" fmla="*/ 2147483647 h 10001"/>
                <a:gd name="T58" fmla="*/ 2147483647 w 10000"/>
                <a:gd name="T59" fmla="*/ 2147483647 h 10001"/>
                <a:gd name="T60" fmla="*/ 2147483647 w 10000"/>
                <a:gd name="T61" fmla="*/ 2147483647 h 10001"/>
                <a:gd name="T62" fmla="*/ 2147483647 w 10000"/>
                <a:gd name="T63" fmla="*/ 2147483647 h 10001"/>
                <a:gd name="T64" fmla="*/ 2147483647 w 10000"/>
                <a:gd name="T65" fmla="*/ 2147483647 h 10001"/>
                <a:gd name="T66" fmla="*/ 0 w 10000"/>
                <a:gd name="T67" fmla="*/ 2147483647 h 10001"/>
                <a:gd name="T68" fmla="*/ 806443005 w 10000"/>
                <a:gd name="T69" fmla="*/ 2147483647 h 10001"/>
                <a:gd name="T70" fmla="*/ 2147483647 w 10000"/>
                <a:gd name="T71" fmla="*/ 2147483647 h 10001"/>
                <a:gd name="T72" fmla="*/ 2147483647 w 10000"/>
                <a:gd name="T73" fmla="*/ 2147483647 h 10001"/>
                <a:gd name="T74" fmla="*/ 2147483647 w 10000"/>
                <a:gd name="T75" fmla="*/ 2147483647 h 10001"/>
                <a:gd name="T76" fmla="*/ 2147483647 w 10000"/>
                <a:gd name="T77" fmla="*/ 2147483647 h 10001"/>
                <a:gd name="T78" fmla="*/ 2147483647 w 10000"/>
                <a:gd name="T79" fmla="*/ 2147483647 h 10001"/>
                <a:gd name="T80" fmla="*/ 2147483647 w 10000"/>
                <a:gd name="T81" fmla="*/ 2147483647 h 10001"/>
                <a:gd name="T82" fmla="*/ 2147483647 w 10000"/>
                <a:gd name="T83" fmla="*/ 2147483647 h 10001"/>
                <a:gd name="T84" fmla="*/ 2147483647 w 10000"/>
                <a:gd name="T85" fmla="*/ 2147483647 h 10001"/>
                <a:gd name="T86" fmla="*/ 2147483647 w 10000"/>
                <a:gd name="T87" fmla="*/ 2147483647 h 10001"/>
                <a:gd name="T88" fmla="*/ 2147483647 w 10000"/>
                <a:gd name="T89" fmla="*/ 2147483647 h 10001"/>
                <a:gd name="T90" fmla="*/ 2147483647 w 10000"/>
                <a:gd name="T91" fmla="*/ 2147483647 h 10001"/>
                <a:gd name="T92" fmla="*/ 2147483647 w 10000"/>
                <a:gd name="T93" fmla="*/ 2147483647 h 10001"/>
                <a:gd name="T94" fmla="*/ 2147483647 w 10000"/>
                <a:gd name="T95" fmla="*/ 2147483647 h 10001"/>
                <a:gd name="T96" fmla="*/ 2147483647 w 10000"/>
                <a:gd name="T97" fmla="*/ 2147483647 h 10001"/>
                <a:gd name="T98" fmla="*/ 2147483647 w 10000"/>
                <a:gd name="T99" fmla="*/ 2147483647 h 10001"/>
                <a:gd name="T100" fmla="*/ 2147483647 w 10000"/>
                <a:gd name="T101" fmla="*/ 2147483647 h 10001"/>
                <a:gd name="T102" fmla="*/ 2147483647 w 10000"/>
                <a:gd name="T103" fmla="*/ 2147483647 h 10001"/>
                <a:gd name="T104" fmla="*/ 2147483647 w 10000"/>
                <a:gd name="T105" fmla="*/ 2147483647 h 10001"/>
                <a:gd name="T106" fmla="*/ 2147483647 w 10000"/>
                <a:gd name="T107" fmla="*/ 2147483647 h 10001"/>
                <a:gd name="T108" fmla="*/ 2147483647 w 10000"/>
                <a:gd name="T109" fmla="*/ 2147483647 h 10001"/>
                <a:gd name="T110" fmla="*/ 2147483647 w 10000"/>
                <a:gd name="T111" fmla="*/ 2147483647 h 10001"/>
                <a:gd name="T112" fmla="*/ 2147483647 w 10000"/>
                <a:gd name="T113" fmla="*/ 2147483647 h 10001"/>
                <a:gd name="T114" fmla="*/ 2147483647 w 10000"/>
                <a:gd name="T115" fmla="*/ 2147483647 h 10001"/>
                <a:gd name="T116" fmla="*/ 2147483647 w 10000"/>
                <a:gd name="T117" fmla="*/ 2147483647 h 10001"/>
                <a:gd name="T118" fmla="*/ 2147483647 w 10000"/>
                <a:gd name="T119" fmla="*/ 2147483647 h 10001"/>
                <a:gd name="T120" fmla="*/ 2147483647 w 10000"/>
                <a:gd name="T121" fmla="*/ 2147483647 h 10001"/>
                <a:gd name="T122" fmla="*/ 2147483647 w 10000"/>
                <a:gd name="T123" fmla="*/ 2147483647 h 10001"/>
                <a:gd name="T124" fmla="*/ 2147483647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8" name="Freeform 177">
              <a:extLst>
                <a:ext uri="{FF2B5EF4-FFF2-40B4-BE49-F238E27FC236}">
                  <a16:creationId xmlns:a16="http://schemas.microsoft.com/office/drawing/2014/main" id="{C4D33C65-5ABC-3656-79EB-5F66680B5771}"/>
                </a:ext>
              </a:extLst>
            </p:cNvPr>
            <p:cNvSpPr>
              <a:spLocks/>
            </p:cNvSpPr>
            <p:nvPr/>
          </p:nvSpPr>
          <p:spPr bwMode="auto">
            <a:xfrm>
              <a:off x="2996558" y="4994951"/>
              <a:ext cx="290963" cy="1408393"/>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29" name="Freeform 178">
              <a:extLst>
                <a:ext uri="{FF2B5EF4-FFF2-40B4-BE49-F238E27FC236}">
                  <a16:creationId xmlns:a16="http://schemas.microsoft.com/office/drawing/2014/main" id="{E1DC7397-1C13-0BB5-F758-788F609CFFBB}"/>
                </a:ext>
              </a:extLst>
            </p:cNvPr>
            <p:cNvSpPr>
              <a:spLocks/>
            </p:cNvSpPr>
            <p:nvPr/>
          </p:nvSpPr>
          <p:spPr bwMode="auto">
            <a:xfrm>
              <a:off x="3380707" y="5057503"/>
              <a:ext cx="239617" cy="223675"/>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0" name="Freeform 179">
              <a:extLst>
                <a:ext uri="{FF2B5EF4-FFF2-40B4-BE49-F238E27FC236}">
                  <a16:creationId xmlns:a16="http://schemas.microsoft.com/office/drawing/2014/main" id="{5680CDC1-C6A5-4836-3C43-A7F0AF08DCE4}"/>
                </a:ext>
              </a:extLst>
            </p:cNvPr>
            <p:cNvSpPr>
              <a:spLocks/>
            </p:cNvSpPr>
            <p:nvPr/>
          </p:nvSpPr>
          <p:spPr bwMode="auto">
            <a:xfrm>
              <a:off x="3196239" y="4809187"/>
              <a:ext cx="319490" cy="343094"/>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2147483647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1" name="Freeform 180">
              <a:extLst>
                <a:ext uri="{FF2B5EF4-FFF2-40B4-BE49-F238E27FC236}">
                  <a16:creationId xmlns:a16="http://schemas.microsoft.com/office/drawing/2014/main" id="{B6CAD97E-86AD-4442-EEEF-606DE600CA4A}"/>
                </a:ext>
              </a:extLst>
            </p:cNvPr>
            <p:cNvSpPr>
              <a:spLocks/>
            </p:cNvSpPr>
            <p:nvPr/>
          </p:nvSpPr>
          <p:spPr bwMode="auto">
            <a:xfrm>
              <a:off x="3420642" y="4289806"/>
              <a:ext cx="140728" cy="21419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2" name="Freeform 181">
              <a:extLst>
                <a:ext uri="{FF2B5EF4-FFF2-40B4-BE49-F238E27FC236}">
                  <a16:creationId xmlns:a16="http://schemas.microsoft.com/office/drawing/2014/main" id="{FAD26896-BBA3-6176-879E-ACA06D00FA48}"/>
                </a:ext>
              </a:extLst>
            </p:cNvPr>
            <p:cNvSpPr>
              <a:spLocks/>
            </p:cNvSpPr>
            <p:nvPr/>
          </p:nvSpPr>
          <p:spPr bwMode="auto">
            <a:xfrm>
              <a:off x="3639341" y="4365628"/>
              <a:ext cx="91283" cy="111837"/>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3" name="Freeform 182">
              <a:extLst>
                <a:ext uri="{FF2B5EF4-FFF2-40B4-BE49-F238E27FC236}">
                  <a16:creationId xmlns:a16="http://schemas.microsoft.com/office/drawing/2014/main" id="{4288E76D-1316-42C4-2699-B83C627E8043}"/>
                </a:ext>
              </a:extLst>
            </p:cNvPr>
            <p:cNvSpPr>
              <a:spLocks/>
            </p:cNvSpPr>
            <p:nvPr/>
          </p:nvSpPr>
          <p:spPr bwMode="auto">
            <a:xfrm>
              <a:off x="3527139" y="4361837"/>
              <a:ext cx="116006" cy="130792"/>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4" name="Freeform 183">
              <a:extLst>
                <a:ext uri="{FF2B5EF4-FFF2-40B4-BE49-F238E27FC236}">
                  <a16:creationId xmlns:a16="http://schemas.microsoft.com/office/drawing/2014/main" id="{638ACC1F-EEE5-9059-5142-9183DD35519F}"/>
                </a:ext>
              </a:extLst>
            </p:cNvPr>
            <p:cNvSpPr>
              <a:spLocks/>
            </p:cNvSpPr>
            <p:nvPr/>
          </p:nvSpPr>
          <p:spPr bwMode="auto">
            <a:xfrm>
              <a:off x="3091645" y="4189341"/>
              <a:ext cx="399362" cy="335513"/>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5" name="Freeform 184">
              <a:extLst>
                <a:ext uri="{FF2B5EF4-FFF2-40B4-BE49-F238E27FC236}">
                  <a16:creationId xmlns:a16="http://schemas.microsoft.com/office/drawing/2014/main" id="{42F965B7-C3DD-C5E2-05D8-BC59C61C8BC0}"/>
                </a:ext>
              </a:extLst>
            </p:cNvPr>
            <p:cNvSpPr>
              <a:spLocks/>
            </p:cNvSpPr>
            <p:nvPr/>
          </p:nvSpPr>
          <p:spPr bwMode="auto">
            <a:xfrm>
              <a:off x="2865339" y="4486943"/>
              <a:ext cx="161647" cy="178182"/>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6" name="Freeform 185">
              <a:extLst>
                <a:ext uri="{FF2B5EF4-FFF2-40B4-BE49-F238E27FC236}">
                  <a16:creationId xmlns:a16="http://schemas.microsoft.com/office/drawing/2014/main" id="{2CD4B02D-55DE-2E1D-D0B0-F1DCAE692E87}"/>
                </a:ext>
              </a:extLst>
            </p:cNvPr>
            <p:cNvSpPr>
              <a:spLocks/>
            </p:cNvSpPr>
            <p:nvPr/>
          </p:nvSpPr>
          <p:spPr bwMode="auto">
            <a:xfrm>
              <a:off x="5700810" y="2504198"/>
              <a:ext cx="58953" cy="115628"/>
            </a:xfrm>
            <a:custGeom>
              <a:avLst/>
              <a:gdLst>
                <a:gd name="T0" fmla="*/ 1 w 429209"/>
                <a:gd name="T1" fmla="*/ 16 h 839755"/>
                <a:gd name="T2" fmla="*/ 1 w 429209"/>
                <a:gd name="T3" fmla="*/ 11 h 839755"/>
                <a:gd name="T4" fmla="*/ 0 w 429209"/>
                <a:gd name="T5" fmla="*/ 11 h 839755"/>
                <a:gd name="T6" fmla="*/ 2 w 429209"/>
                <a:gd name="T7" fmla="*/ 3 h 839755"/>
                <a:gd name="T8" fmla="*/ 5 w 429209"/>
                <a:gd name="T9" fmla="*/ 3 h 839755"/>
                <a:gd name="T10" fmla="*/ 8 w 429209"/>
                <a:gd name="T11" fmla="*/ 0 h 839755"/>
                <a:gd name="T12" fmla="*/ 8 w 429209"/>
                <a:gd name="T13" fmla="*/ 5 h 839755"/>
                <a:gd name="T14" fmla="*/ 8 w 429209"/>
                <a:gd name="T15" fmla="*/ 8 h 839755"/>
                <a:gd name="T16" fmla="*/ 4 w 429209"/>
                <a:gd name="T17" fmla="*/ 13 h 839755"/>
                <a:gd name="T18" fmla="*/ 4 w 429209"/>
                <a:gd name="T19" fmla="*/ 17 h 839755"/>
                <a:gd name="T20" fmla="*/ 2 w 429209"/>
                <a:gd name="T21" fmla="*/ 16 h 839755"/>
                <a:gd name="T22" fmla="*/ 1 w 429209"/>
                <a:gd name="T23" fmla="*/ 16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7" name="Freeform 186">
              <a:extLst>
                <a:ext uri="{FF2B5EF4-FFF2-40B4-BE49-F238E27FC236}">
                  <a16:creationId xmlns:a16="http://schemas.microsoft.com/office/drawing/2014/main" id="{D76D8F44-1BCA-FF25-F0F5-F3160487A5FC}"/>
                </a:ext>
              </a:extLst>
            </p:cNvPr>
            <p:cNvSpPr>
              <a:spLocks/>
            </p:cNvSpPr>
            <p:nvPr/>
          </p:nvSpPr>
          <p:spPr bwMode="auto">
            <a:xfrm>
              <a:off x="7212680" y="3323076"/>
              <a:ext cx="524876" cy="498529"/>
            </a:xfrm>
            <a:custGeom>
              <a:avLst/>
              <a:gdLst>
                <a:gd name="T0" fmla="*/ 466397904 w 10944"/>
                <a:gd name="T1" fmla="*/ 611944579 h 10652"/>
                <a:gd name="T2" fmla="*/ 517357383 w 10944"/>
                <a:gd name="T3" fmla="*/ 582817865 h 10652"/>
                <a:gd name="T4" fmla="*/ 462547877 w 10944"/>
                <a:gd name="T5" fmla="*/ 488039035 h 10652"/>
                <a:gd name="T6" fmla="*/ 473072204 w 10944"/>
                <a:gd name="T7" fmla="*/ 451330707 h 10652"/>
                <a:gd name="T8" fmla="*/ 492840160 w 10944"/>
                <a:gd name="T9" fmla="*/ 428221700 h 10652"/>
                <a:gd name="T10" fmla="*/ 543863776 w 10944"/>
                <a:gd name="T11" fmla="*/ 423588226 h 10652"/>
                <a:gd name="T12" fmla="*/ 607658881 w 10944"/>
                <a:gd name="T13" fmla="*/ 305580529 h 10652"/>
                <a:gd name="T14" fmla="*/ 642894364 w 10944"/>
                <a:gd name="T15" fmla="*/ 229636695 h 10652"/>
                <a:gd name="T16" fmla="*/ 664587393 w 10944"/>
                <a:gd name="T17" fmla="*/ 152068986 h 10652"/>
                <a:gd name="T18" fmla="*/ 623382877 w 10944"/>
                <a:gd name="T19" fmla="*/ 124868816 h 10652"/>
                <a:gd name="T20" fmla="*/ 628260338 w 10944"/>
                <a:gd name="T21" fmla="*/ 67939730 h 10652"/>
                <a:gd name="T22" fmla="*/ 699372476 w 10944"/>
                <a:gd name="T23" fmla="*/ 50969780 h 10652"/>
                <a:gd name="T24" fmla="*/ 686216285 w 10944"/>
                <a:gd name="T25" fmla="*/ 28103512 h 10652"/>
                <a:gd name="T26" fmla="*/ 656821561 w 10944"/>
                <a:gd name="T27" fmla="*/ 10771002 h 10652"/>
                <a:gd name="T28" fmla="*/ 619082409 w 10944"/>
                <a:gd name="T29" fmla="*/ 59930 h 10652"/>
                <a:gd name="T30" fmla="*/ 538858041 w 10944"/>
                <a:gd name="T31" fmla="*/ 14261453 h 10652"/>
                <a:gd name="T32" fmla="*/ 499836628 w 10944"/>
                <a:gd name="T33" fmla="*/ 15826966 h 10652"/>
                <a:gd name="T34" fmla="*/ 454782044 w 10944"/>
                <a:gd name="T35" fmla="*/ 34482211 h 10652"/>
                <a:gd name="T36" fmla="*/ 444961383 w 10944"/>
                <a:gd name="T37" fmla="*/ 97668646 h 10652"/>
                <a:gd name="T38" fmla="*/ 444961383 w 10944"/>
                <a:gd name="T39" fmla="*/ 124868816 h 10652"/>
                <a:gd name="T40" fmla="*/ 431162420 w 10944"/>
                <a:gd name="T41" fmla="*/ 138468137 h 10652"/>
                <a:gd name="T42" fmla="*/ 415566658 w 10944"/>
                <a:gd name="T43" fmla="*/ 185586397 h 10652"/>
                <a:gd name="T44" fmla="*/ 335085862 w 10944"/>
                <a:gd name="T45" fmla="*/ 220309818 h 10652"/>
                <a:gd name="T46" fmla="*/ 293945443 w 10944"/>
                <a:gd name="T47" fmla="*/ 247509987 h 10652"/>
                <a:gd name="T48" fmla="*/ 252678431 w 10944"/>
                <a:gd name="T49" fmla="*/ 301609187 h 10652"/>
                <a:gd name="T50" fmla="*/ 170399193 w 10944"/>
                <a:gd name="T51" fmla="*/ 315630998 h 10652"/>
                <a:gd name="T52" fmla="*/ 91072464 w 10944"/>
                <a:gd name="T53" fmla="*/ 376711138 h 10652"/>
                <a:gd name="T54" fmla="*/ 10846495 w 10944"/>
                <a:gd name="T55" fmla="*/ 372979477 h 10652"/>
                <a:gd name="T56" fmla="*/ 44990446 w 10944"/>
                <a:gd name="T57" fmla="*/ 421723141 h 10652"/>
                <a:gd name="T58" fmla="*/ 85423996 w 10944"/>
                <a:gd name="T59" fmla="*/ 440739456 h 10652"/>
                <a:gd name="T60" fmla="*/ 86515528 w 10944"/>
                <a:gd name="T61" fmla="*/ 460296554 h 10652"/>
                <a:gd name="T62" fmla="*/ 88055899 w 10944"/>
                <a:gd name="T63" fmla="*/ 479133079 h 10652"/>
                <a:gd name="T64" fmla="*/ 65014870 w 10944"/>
                <a:gd name="T65" fmla="*/ 489483159 h 10652"/>
                <a:gd name="T66" fmla="*/ 20665555 w 10944"/>
                <a:gd name="T67" fmla="*/ 524205012 h 10652"/>
                <a:gd name="T68" fmla="*/ 30035855 w 10944"/>
                <a:gd name="T69" fmla="*/ 552488275 h 10652"/>
                <a:gd name="T70" fmla="*/ 392783739 w 10944"/>
                <a:gd name="T71" fmla="*/ 641009795 h 10652"/>
                <a:gd name="T72" fmla="*/ 409535130 w 10944"/>
                <a:gd name="T73" fmla="*/ 632103879 h 10652"/>
                <a:gd name="T74" fmla="*/ 466397904 w 10944"/>
                <a:gd name="T75" fmla="*/ 611944579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8" name="Freeform 187">
              <a:extLst>
                <a:ext uri="{FF2B5EF4-FFF2-40B4-BE49-F238E27FC236}">
                  <a16:creationId xmlns:a16="http://schemas.microsoft.com/office/drawing/2014/main" id="{D75F7577-141D-7E02-5CC4-9AA7477F6CB5}"/>
                </a:ext>
              </a:extLst>
            </p:cNvPr>
            <p:cNvSpPr>
              <a:spLocks/>
            </p:cNvSpPr>
            <p:nvPr/>
          </p:nvSpPr>
          <p:spPr bwMode="auto">
            <a:xfrm>
              <a:off x="7505545" y="3328762"/>
              <a:ext cx="874793" cy="1063404"/>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accent1"/>
            </a:solid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39" name="Freeform 188">
              <a:extLst>
                <a:ext uri="{FF2B5EF4-FFF2-40B4-BE49-F238E27FC236}">
                  <a16:creationId xmlns:a16="http://schemas.microsoft.com/office/drawing/2014/main" id="{7A763875-A6E7-1360-DDFA-985208125ECB}"/>
                </a:ext>
              </a:extLst>
            </p:cNvPr>
            <p:cNvSpPr>
              <a:spLocks/>
            </p:cNvSpPr>
            <p:nvPr/>
          </p:nvSpPr>
          <p:spPr bwMode="auto">
            <a:xfrm>
              <a:off x="7191761" y="3290851"/>
              <a:ext cx="424084" cy="327931"/>
            </a:xfrm>
            <a:custGeom>
              <a:avLst/>
              <a:gdLst>
                <a:gd name="T0" fmla="*/ 383016421 w 10348"/>
                <a:gd name="T1" fmla="*/ 5109433 h 11017"/>
                <a:gd name="T2" fmla="*/ 344410605 w 10348"/>
                <a:gd name="T3" fmla="*/ 18263315 h 11017"/>
                <a:gd name="T4" fmla="*/ 318326544 w 10348"/>
                <a:gd name="T5" fmla="*/ 18263315 h 11017"/>
                <a:gd name="T6" fmla="*/ 309604944 w 10348"/>
                <a:gd name="T7" fmla="*/ 4565667 h 11017"/>
                <a:gd name="T8" fmla="*/ 300924329 w 10348"/>
                <a:gd name="T9" fmla="*/ 0 h 11017"/>
                <a:gd name="T10" fmla="*/ 274840302 w 10348"/>
                <a:gd name="T11" fmla="*/ 13697623 h 11017"/>
                <a:gd name="T12" fmla="*/ 257438053 w 10348"/>
                <a:gd name="T13" fmla="*/ 22844512 h 11017"/>
                <a:gd name="T14" fmla="*/ 224192536 w 10348"/>
                <a:gd name="T15" fmla="*/ 18014727 h 11017"/>
                <a:gd name="T16" fmla="*/ 205269999 w 10348"/>
                <a:gd name="T17" fmla="*/ 18263315 h 11017"/>
                <a:gd name="T18" fmla="*/ 179146185 w 10348"/>
                <a:gd name="T19" fmla="*/ 18263315 h 11017"/>
                <a:gd name="T20" fmla="*/ 144381509 w 10348"/>
                <a:gd name="T21" fmla="*/ 13697623 h 11017"/>
                <a:gd name="T22" fmla="*/ 135659909 w 10348"/>
                <a:gd name="T23" fmla="*/ 36542135 h 11017"/>
                <a:gd name="T24" fmla="*/ 92213455 w 10348"/>
                <a:gd name="T25" fmla="*/ 45674117 h 11017"/>
                <a:gd name="T26" fmla="*/ 74811206 w 10348"/>
                <a:gd name="T27" fmla="*/ 54805450 h 11017"/>
                <a:gd name="T28" fmla="*/ 48727179 w 10348"/>
                <a:gd name="T29" fmla="*/ 50239783 h 11017"/>
                <a:gd name="T30" fmla="*/ 22963843 w 10348"/>
                <a:gd name="T31" fmla="*/ 44198819 h 11017"/>
                <a:gd name="T32" fmla="*/ 14242243 w 10348"/>
                <a:gd name="T33" fmla="*/ 73084295 h 11017"/>
                <a:gd name="T34" fmla="*/ 13921553 w 10348"/>
                <a:gd name="T35" fmla="*/ 91348208 h 11017"/>
                <a:gd name="T36" fmla="*/ 0 w 10348"/>
                <a:gd name="T37" fmla="*/ 120109391 h 11017"/>
                <a:gd name="T38" fmla="*/ 32004936 w 10348"/>
                <a:gd name="T39" fmla="*/ 130716645 h 11017"/>
                <a:gd name="T40" fmla="*/ 31324965 w 10348"/>
                <a:gd name="T41" fmla="*/ 150734881 h 11017"/>
                <a:gd name="T42" fmla="*/ 18882750 w 10348"/>
                <a:gd name="T43" fmla="*/ 164945185 h 11017"/>
                <a:gd name="T44" fmla="*/ 54608301 w 10348"/>
                <a:gd name="T45" fmla="*/ 168998170 h 11017"/>
                <a:gd name="T46" fmla="*/ 72331206 w 10348"/>
                <a:gd name="T47" fmla="*/ 169169081 h 11017"/>
                <a:gd name="T48" fmla="*/ 120977614 w 10348"/>
                <a:gd name="T49" fmla="*/ 170520059 h 11017"/>
                <a:gd name="T50" fmla="*/ 191308660 w 10348"/>
                <a:gd name="T51" fmla="*/ 159354156 h 11017"/>
                <a:gd name="T52" fmla="*/ 202070207 w 10348"/>
                <a:gd name="T53" fmla="*/ 138543591 h 11017"/>
                <a:gd name="T54" fmla="*/ 235875171 w 10348"/>
                <a:gd name="T55" fmla="*/ 133480774 h 11017"/>
                <a:gd name="T56" fmla="*/ 289922862 w 10348"/>
                <a:gd name="T57" fmla="*/ 120792982 h 11017"/>
                <a:gd name="T58" fmla="*/ 291923023 w 10348"/>
                <a:gd name="T59" fmla="*/ 105045233 h 11017"/>
                <a:gd name="T60" fmla="*/ 303524887 w 10348"/>
                <a:gd name="T61" fmla="*/ 100992248 h 11017"/>
                <a:gd name="T62" fmla="*/ 318806417 w 10348"/>
                <a:gd name="T63" fmla="*/ 94391986 h 11017"/>
                <a:gd name="T64" fmla="*/ 344810870 w 10348"/>
                <a:gd name="T65" fmla="*/ 76640754 h 11017"/>
                <a:gd name="T66" fmla="*/ 349770869 w 10348"/>
                <a:gd name="T67" fmla="*/ 65971976 h 11017"/>
                <a:gd name="T68" fmla="*/ 366974149 w 10348"/>
                <a:gd name="T69" fmla="*/ 49742633 h 11017"/>
                <a:gd name="T70" fmla="*/ 353092383 w 10348"/>
                <a:gd name="T71" fmla="*/ 31976469 h 11017"/>
                <a:gd name="T72" fmla="*/ 413980873 w 10348"/>
                <a:gd name="T73" fmla="*/ 27410802 h 11017"/>
                <a:gd name="T74" fmla="*/ 396578659 w 10348"/>
                <a:gd name="T75" fmla="*/ 13697623 h 11017"/>
                <a:gd name="T76" fmla="*/ 383016421 w 10348"/>
                <a:gd name="T77" fmla="*/ 510943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0" name="Freeform 189">
              <a:extLst>
                <a:ext uri="{FF2B5EF4-FFF2-40B4-BE49-F238E27FC236}">
                  <a16:creationId xmlns:a16="http://schemas.microsoft.com/office/drawing/2014/main" id="{5245DD68-95BA-E895-D89E-03F6CE400324}"/>
                </a:ext>
              </a:extLst>
            </p:cNvPr>
            <p:cNvSpPr>
              <a:spLocks/>
            </p:cNvSpPr>
            <p:nvPr/>
          </p:nvSpPr>
          <p:spPr bwMode="auto">
            <a:xfrm>
              <a:off x="8144524" y="3779903"/>
              <a:ext cx="135023" cy="1649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1" name="Freeform 190">
              <a:extLst>
                <a:ext uri="{FF2B5EF4-FFF2-40B4-BE49-F238E27FC236}">
                  <a16:creationId xmlns:a16="http://schemas.microsoft.com/office/drawing/2014/main" id="{E1554959-812F-9A12-5DF1-2F89DFFD2059}"/>
                </a:ext>
              </a:extLst>
            </p:cNvPr>
            <p:cNvSpPr>
              <a:spLocks/>
            </p:cNvSpPr>
            <p:nvPr/>
          </p:nvSpPr>
          <p:spPr bwMode="auto">
            <a:xfrm>
              <a:off x="7853561" y="3561915"/>
              <a:ext cx="256732" cy="144062"/>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2" name="Freeform 191">
              <a:extLst>
                <a:ext uri="{FF2B5EF4-FFF2-40B4-BE49-F238E27FC236}">
                  <a16:creationId xmlns:a16="http://schemas.microsoft.com/office/drawing/2014/main" id="{59EFE901-A01F-DB1D-58E3-35E7D8FF82C1}"/>
                </a:ext>
              </a:extLst>
            </p:cNvPr>
            <p:cNvSpPr>
              <a:spLocks/>
            </p:cNvSpPr>
            <p:nvPr/>
          </p:nvSpPr>
          <p:spPr bwMode="auto">
            <a:xfrm>
              <a:off x="8270038" y="3724932"/>
              <a:ext cx="323293" cy="583829"/>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3" name="Freeform 192">
              <a:extLst>
                <a:ext uri="{FF2B5EF4-FFF2-40B4-BE49-F238E27FC236}">
                  <a16:creationId xmlns:a16="http://schemas.microsoft.com/office/drawing/2014/main" id="{CDDFBC77-E460-C966-D769-66D339E307DF}"/>
                </a:ext>
              </a:extLst>
            </p:cNvPr>
            <p:cNvSpPr>
              <a:spLocks/>
            </p:cNvSpPr>
            <p:nvPr/>
          </p:nvSpPr>
          <p:spPr bwMode="auto">
            <a:xfrm>
              <a:off x="8135016" y="3645319"/>
              <a:ext cx="106497" cy="5876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4" name="Freeform 193">
              <a:extLst>
                <a:ext uri="{FF2B5EF4-FFF2-40B4-BE49-F238E27FC236}">
                  <a16:creationId xmlns:a16="http://schemas.microsoft.com/office/drawing/2014/main" id="{EA3B451C-1600-7DD6-D7A6-70E7ADF57CB5}"/>
                </a:ext>
              </a:extLst>
            </p:cNvPr>
            <p:cNvSpPr>
              <a:spLocks/>
            </p:cNvSpPr>
            <p:nvPr/>
          </p:nvSpPr>
          <p:spPr bwMode="auto">
            <a:xfrm>
              <a:off x="8541985" y="4413016"/>
              <a:ext cx="154039" cy="176287"/>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5" name="Freeform 194">
              <a:extLst>
                <a:ext uri="{FF2B5EF4-FFF2-40B4-BE49-F238E27FC236}">
                  <a16:creationId xmlns:a16="http://schemas.microsoft.com/office/drawing/2014/main" id="{25E2FD1F-A5FF-D657-7E1E-BE6ECE6EDFAC}"/>
                </a:ext>
              </a:extLst>
            </p:cNvPr>
            <p:cNvSpPr>
              <a:spLocks/>
            </p:cNvSpPr>
            <p:nvPr/>
          </p:nvSpPr>
          <p:spPr bwMode="auto">
            <a:xfrm>
              <a:off x="8583823" y="3867098"/>
              <a:ext cx="239617" cy="468201"/>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6" name="Freeform 195">
              <a:extLst>
                <a:ext uri="{FF2B5EF4-FFF2-40B4-BE49-F238E27FC236}">
                  <a16:creationId xmlns:a16="http://schemas.microsoft.com/office/drawing/2014/main" id="{560E947A-F6AA-3E1A-4439-E226D35ED59D}"/>
                </a:ext>
              </a:extLst>
            </p:cNvPr>
            <p:cNvSpPr>
              <a:spLocks/>
            </p:cNvSpPr>
            <p:nvPr/>
          </p:nvSpPr>
          <p:spPr bwMode="auto">
            <a:xfrm>
              <a:off x="8429783" y="3944816"/>
              <a:ext cx="266241" cy="477679"/>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7" name="Freeform 196">
              <a:extLst>
                <a:ext uri="{FF2B5EF4-FFF2-40B4-BE49-F238E27FC236}">
                  <a16:creationId xmlns:a16="http://schemas.microsoft.com/office/drawing/2014/main" id="{722E9D6E-EAD7-FE92-5E20-71BFA1F48EC1}"/>
                </a:ext>
              </a:extLst>
            </p:cNvPr>
            <p:cNvSpPr>
              <a:spLocks/>
            </p:cNvSpPr>
            <p:nvPr/>
          </p:nvSpPr>
          <p:spPr bwMode="auto">
            <a:xfrm>
              <a:off x="8509655" y="3897427"/>
              <a:ext cx="252930" cy="274855"/>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248" name="Freeform 197">
              <a:extLst>
                <a:ext uri="{FF2B5EF4-FFF2-40B4-BE49-F238E27FC236}">
                  <a16:creationId xmlns:a16="http://schemas.microsoft.com/office/drawing/2014/main" id="{492B0ABB-9120-5224-3831-155BB1269012}"/>
                </a:ext>
              </a:extLst>
            </p:cNvPr>
            <p:cNvSpPr>
              <a:spLocks/>
            </p:cNvSpPr>
            <p:nvPr/>
          </p:nvSpPr>
          <p:spPr bwMode="auto">
            <a:xfrm>
              <a:off x="8585724" y="4153327"/>
              <a:ext cx="176861" cy="140271"/>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6350" cap="flat" cmpd="sng">
              <a:solidFill>
                <a:srgbClr val="FFFFFF"/>
              </a:solidFill>
              <a:prstDash val="solid"/>
              <a:miter/>
              <a:headEnd type="none" w="med" len="med"/>
              <a:tailEnd type="none" w="med" len="med"/>
            </a:ln>
          </p:spPr>
          <p:txBody>
            <a:bodyPr lIns="34285" tIns="17138" rIns="34285" bIns="17138" anchor="t" anchorCtr="0">
              <a:noAutofit/>
            </a:bodyPr>
            <a:lstStyle>
              <a:defPPr>
                <a:defRPr lang="en-GB"/>
              </a:defPPr>
              <a:lvl1pPr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1pPr>
              <a:lvl2pPr marL="4572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2pPr>
              <a:lvl3pPr marL="9144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3pPr>
              <a:lvl4pPr marL="13716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4pPr>
              <a:lvl5pPr marL="1828800" algn="l" rtl="0" eaLnBrk="0" fontAlgn="base" hangingPunct="0">
                <a:spcBef>
                  <a:spcPct val="0"/>
                </a:spcBef>
                <a:spcAft>
                  <a:spcPct val="0"/>
                </a:spcAft>
                <a:defRPr sz="1400" b="1" kern="1200">
                  <a:solidFill>
                    <a:schemeClr val="bg1"/>
                  </a:solidFill>
                  <a:latin typeface="Arial" charset="0"/>
                  <a:ea typeface="ＭＳ Ｐゴシック" pitchFamily="34" charset="-128"/>
                  <a:cs typeface="+mn-cs"/>
                </a:defRPr>
              </a:lvl5pPr>
              <a:lvl6pPr marL="2286000" algn="l" defTabSz="914400" rtl="0" eaLnBrk="1" latinLnBrk="0" hangingPunct="1">
                <a:defRPr sz="1400" b="1" kern="1200">
                  <a:solidFill>
                    <a:schemeClr val="bg1"/>
                  </a:solidFill>
                  <a:latin typeface="Arial" charset="0"/>
                  <a:ea typeface="ＭＳ Ｐゴシック" pitchFamily="34" charset="-128"/>
                  <a:cs typeface="+mn-cs"/>
                </a:defRPr>
              </a:lvl6pPr>
              <a:lvl7pPr marL="2743200" algn="l" defTabSz="914400" rtl="0" eaLnBrk="1" latinLnBrk="0" hangingPunct="1">
                <a:defRPr sz="1400" b="1" kern="1200">
                  <a:solidFill>
                    <a:schemeClr val="bg1"/>
                  </a:solidFill>
                  <a:latin typeface="Arial" charset="0"/>
                  <a:ea typeface="ＭＳ Ｐゴシック" pitchFamily="34" charset="-128"/>
                  <a:cs typeface="+mn-cs"/>
                </a:defRPr>
              </a:lvl7pPr>
              <a:lvl8pPr marL="3200400" algn="l" defTabSz="914400" rtl="0" eaLnBrk="1" latinLnBrk="0" hangingPunct="1">
                <a:defRPr sz="1400" b="1" kern="1200">
                  <a:solidFill>
                    <a:schemeClr val="bg1"/>
                  </a:solidFill>
                  <a:latin typeface="Arial" charset="0"/>
                  <a:ea typeface="ＭＳ Ｐゴシック" pitchFamily="34" charset="-128"/>
                  <a:cs typeface="+mn-cs"/>
                </a:defRPr>
              </a:lvl8pPr>
              <a:lvl9pPr marL="3657600" algn="l" defTabSz="914400" rtl="0" eaLnBrk="1" latinLnBrk="0" hangingPunct="1">
                <a:defRPr sz="1400" b="1" kern="1200">
                  <a:solidFill>
                    <a:schemeClr val="bg1"/>
                  </a:solidFill>
                  <a:latin typeface="Arial" charset="0"/>
                  <a:ea typeface="ＭＳ Ｐゴシック" pitchFamily="34" charset="-128"/>
                  <a:cs typeface="+mn-cs"/>
                </a:defRPr>
              </a:lvl9pPr>
            </a:lstStyle>
            <a:p>
              <a:pPr marL="0" marR="0" lvl="0" indent="0" algn="l" defTabSz="342900" rtl="0" eaLnBrk="0" fontAlgn="base" latinLnBrk="0" hangingPunct="0">
                <a:lnSpc>
                  <a:spcPct val="100000"/>
                </a:lnSpc>
                <a:spcBef>
                  <a:spcPct val="0"/>
                </a:spcBef>
                <a:spcAft>
                  <a:spcPct val="0"/>
                </a:spcAft>
                <a:buClrTx/>
                <a:buSzTx/>
                <a:buFontTx/>
                <a:buNone/>
                <a:tabLst/>
                <a:defRPr/>
              </a:pPr>
              <a:endParaRPr kumimoji="0" lang="en-US" sz="1350" b="1" i="0" u="none" strike="noStrike" kern="0" cap="none" spc="0" normalizeH="0" baseline="0" noProof="0" dirty="0">
                <a:ln>
                  <a:noFill/>
                </a:ln>
                <a:solidFill>
                  <a:srgbClr val="7F7F7F"/>
                </a:solidFill>
                <a:effectLst/>
                <a:uLnTx/>
                <a:uFillTx/>
                <a:latin typeface="Calibri" panose="020F0502020204030204" pitchFamily="34" charset="0"/>
                <a:ea typeface="ＭＳ Ｐゴシック" pitchFamily="34" charset="-128"/>
                <a:cs typeface="Calibri" panose="020F0502020204030204" pitchFamily="34" charset="0"/>
              </a:endParaRPr>
            </a:p>
          </p:txBody>
        </p:sp>
      </p:grpSp>
      <p:sp>
        <p:nvSpPr>
          <p:cNvPr id="29" name="Rectangle 28">
            <a:extLst>
              <a:ext uri="{FF2B5EF4-FFF2-40B4-BE49-F238E27FC236}">
                <a16:creationId xmlns:a16="http://schemas.microsoft.com/office/drawing/2014/main" id="{2E8D80A1-705D-4EE9-9E7C-11094F5299E3}"/>
              </a:ext>
            </a:extLst>
          </p:cNvPr>
          <p:cNvSpPr/>
          <p:nvPr/>
        </p:nvSpPr>
        <p:spPr>
          <a:xfrm>
            <a:off x="2127513" y="1175506"/>
            <a:ext cx="742917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303123"/>
                </a:solidFill>
                <a:effectLst/>
                <a:uLnTx/>
                <a:uFillTx/>
                <a:latin typeface="Arial"/>
                <a:ea typeface="等线" panose="02010600030101010101" pitchFamily="2" charset="-122"/>
                <a:cs typeface="Calibri" panose="020F0502020204030204" pitchFamily="34" charset="0"/>
              </a:rPr>
              <a:t>Key production hubs and supply capacity for graphite (2022) (‘000 MT)  </a:t>
            </a:r>
          </a:p>
        </p:txBody>
      </p:sp>
      <p:grpSp>
        <p:nvGrpSpPr>
          <p:cNvPr id="32" name="Group 31">
            <a:extLst>
              <a:ext uri="{FF2B5EF4-FFF2-40B4-BE49-F238E27FC236}">
                <a16:creationId xmlns:a16="http://schemas.microsoft.com/office/drawing/2014/main" id="{7448C8B5-CA32-451F-D6B5-44B80B7A4E52}"/>
              </a:ext>
            </a:extLst>
          </p:cNvPr>
          <p:cNvGrpSpPr/>
          <p:nvPr/>
        </p:nvGrpSpPr>
        <p:grpSpPr>
          <a:xfrm>
            <a:off x="2118429" y="2517323"/>
            <a:ext cx="784230" cy="640080"/>
            <a:chOff x="5325757" y="3865134"/>
            <a:chExt cx="1463040" cy="640080"/>
          </a:xfrm>
        </p:grpSpPr>
        <p:sp>
          <p:nvSpPr>
            <p:cNvPr id="18" name="圆角矩形 103">
              <a:extLst>
                <a:ext uri="{FF2B5EF4-FFF2-40B4-BE49-F238E27FC236}">
                  <a16:creationId xmlns:a16="http://schemas.microsoft.com/office/drawing/2014/main" id="{D008612C-A361-3698-BF35-A4532498297A}"/>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Canada</a:t>
              </a:r>
            </a:p>
          </p:txBody>
        </p:sp>
        <p:sp>
          <p:nvSpPr>
            <p:cNvPr id="19" name="圆角矩形 103">
              <a:extLst>
                <a:ext uri="{FF2B5EF4-FFF2-40B4-BE49-F238E27FC236}">
                  <a16:creationId xmlns:a16="http://schemas.microsoft.com/office/drawing/2014/main" id="{B28FD2E1-3F05-3892-14AE-63507797BA77}"/>
                </a:ext>
              </a:extLst>
            </p:cNvPr>
            <p:cNvSpPr/>
            <p:nvPr/>
          </p:nvSpPr>
          <p:spPr>
            <a:xfrm>
              <a:off x="5368993" y="4115915"/>
              <a:ext cx="1351300"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15</a:t>
              </a:r>
            </a:p>
          </p:txBody>
        </p:sp>
      </p:grpSp>
      <p:grpSp>
        <p:nvGrpSpPr>
          <p:cNvPr id="33" name="Group 32">
            <a:extLst>
              <a:ext uri="{FF2B5EF4-FFF2-40B4-BE49-F238E27FC236}">
                <a16:creationId xmlns:a16="http://schemas.microsoft.com/office/drawing/2014/main" id="{D7856777-D616-F7C5-2066-40B17D9719D6}"/>
              </a:ext>
            </a:extLst>
          </p:cNvPr>
          <p:cNvGrpSpPr/>
          <p:nvPr/>
        </p:nvGrpSpPr>
        <p:grpSpPr>
          <a:xfrm>
            <a:off x="4008020" y="4385464"/>
            <a:ext cx="847438" cy="640080"/>
            <a:chOff x="5325757" y="3865134"/>
            <a:chExt cx="1463040" cy="640080"/>
          </a:xfrm>
        </p:grpSpPr>
        <p:sp>
          <p:nvSpPr>
            <p:cNvPr id="34" name="圆角矩形 103">
              <a:extLst>
                <a:ext uri="{FF2B5EF4-FFF2-40B4-BE49-F238E27FC236}">
                  <a16:creationId xmlns:a16="http://schemas.microsoft.com/office/drawing/2014/main" id="{047713FF-2C6C-2E27-894C-496A92A8BA29}"/>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Brazil</a:t>
              </a:r>
            </a:p>
          </p:txBody>
        </p:sp>
        <p:sp>
          <p:nvSpPr>
            <p:cNvPr id="35" name="圆角矩形 103">
              <a:extLst>
                <a:ext uri="{FF2B5EF4-FFF2-40B4-BE49-F238E27FC236}">
                  <a16:creationId xmlns:a16="http://schemas.microsoft.com/office/drawing/2014/main" id="{99353B1D-C44C-71E3-85C0-30C5CBFECD70}"/>
                </a:ext>
              </a:extLst>
            </p:cNvPr>
            <p:cNvSpPr/>
            <p:nvPr/>
          </p:nvSpPr>
          <p:spPr>
            <a:xfrm>
              <a:off x="5368993" y="4115915"/>
              <a:ext cx="1375478"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87</a:t>
              </a:r>
              <a:r>
                <a:rPr kumimoji="0" lang="en-US" sz="1000" b="1" i="0" u="none" strike="noStrike" kern="0" cap="none" spc="0" normalizeH="0" baseline="0" noProof="0" dirty="0">
                  <a:ln>
                    <a:noFill/>
                  </a:ln>
                  <a:solidFill>
                    <a:prstClr val="black"/>
                  </a:solidFill>
                  <a:effectLst/>
                  <a:uLnTx/>
                  <a:uFillTx/>
                  <a:latin typeface="Arial"/>
                  <a:ea typeface="微软雅黑" pitchFamily="34" charset="-122"/>
                  <a:cs typeface="Calibri" pitchFamily="34" charset="0"/>
                </a:rPr>
                <a:t> </a:t>
              </a:r>
            </a:p>
          </p:txBody>
        </p:sp>
      </p:grpSp>
      <p:grpSp>
        <p:nvGrpSpPr>
          <p:cNvPr id="38" name="Group 37">
            <a:extLst>
              <a:ext uri="{FF2B5EF4-FFF2-40B4-BE49-F238E27FC236}">
                <a16:creationId xmlns:a16="http://schemas.microsoft.com/office/drawing/2014/main" id="{116BDF45-99BB-A74E-22E2-31936B6F86AE}"/>
              </a:ext>
            </a:extLst>
          </p:cNvPr>
          <p:cNvGrpSpPr/>
          <p:nvPr/>
        </p:nvGrpSpPr>
        <p:grpSpPr>
          <a:xfrm>
            <a:off x="6024412" y="4002082"/>
            <a:ext cx="907874" cy="640080"/>
            <a:chOff x="5325757" y="3865134"/>
            <a:chExt cx="1463040" cy="640080"/>
          </a:xfrm>
        </p:grpSpPr>
        <p:sp>
          <p:nvSpPr>
            <p:cNvPr id="39" name="圆角矩形 103">
              <a:extLst>
                <a:ext uri="{FF2B5EF4-FFF2-40B4-BE49-F238E27FC236}">
                  <a16:creationId xmlns:a16="http://schemas.microsoft.com/office/drawing/2014/main" id="{EFCF9578-ED3B-95CC-3D91-A4CFF8987085}"/>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Madagascar</a:t>
              </a:r>
            </a:p>
          </p:txBody>
        </p:sp>
        <p:sp>
          <p:nvSpPr>
            <p:cNvPr id="40" name="圆角矩形 103">
              <a:extLst>
                <a:ext uri="{FF2B5EF4-FFF2-40B4-BE49-F238E27FC236}">
                  <a16:creationId xmlns:a16="http://schemas.microsoft.com/office/drawing/2014/main" id="{AD302155-D8A3-6CF0-6A19-006A6E275014}"/>
                </a:ext>
              </a:extLst>
            </p:cNvPr>
            <p:cNvSpPr/>
            <p:nvPr/>
          </p:nvSpPr>
          <p:spPr>
            <a:xfrm>
              <a:off x="5368992" y="4115915"/>
              <a:ext cx="1373155"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110</a:t>
              </a:r>
            </a:p>
          </p:txBody>
        </p:sp>
      </p:grpSp>
      <p:grpSp>
        <p:nvGrpSpPr>
          <p:cNvPr id="46" name="Group 45">
            <a:extLst>
              <a:ext uri="{FF2B5EF4-FFF2-40B4-BE49-F238E27FC236}">
                <a16:creationId xmlns:a16="http://schemas.microsoft.com/office/drawing/2014/main" id="{67F6F274-026D-5F3C-B327-7CB92E6CF4EE}"/>
              </a:ext>
            </a:extLst>
          </p:cNvPr>
          <p:cNvGrpSpPr/>
          <p:nvPr/>
        </p:nvGrpSpPr>
        <p:grpSpPr>
          <a:xfrm>
            <a:off x="9839739" y="2216574"/>
            <a:ext cx="882181" cy="640080"/>
            <a:chOff x="5325757" y="3865134"/>
            <a:chExt cx="1463040" cy="640080"/>
          </a:xfrm>
        </p:grpSpPr>
        <p:sp>
          <p:nvSpPr>
            <p:cNvPr id="47" name="圆角矩形 103">
              <a:extLst>
                <a:ext uri="{FF2B5EF4-FFF2-40B4-BE49-F238E27FC236}">
                  <a16:creationId xmlns:a16="http://schemas.microsoft.com/office/drawing/2014/main" id="{DFE40E14-1443-10A8-8061-A49CC5FECF67}"/>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Russia</a:t>
              </a:r>
            </a:p>
          </p:txBody>
        </p:sp>
        <p:sp>
          <p:nvSpPr>
            <p:cNvPr id="48" name="圆角矩形 103">
              <a:extLst>
                <a:ext uri="{FF2B5EF4-FFF2-40B4-BE49-F238E27FC236}">
                  <a16:creationId xmlns:a16="http://schemas.microsoft.com/office/drawing/2014/main" id="{4E9D1F04-9489-1B12-C18E-06150E76A74C}"/>
                </a:ext>
              </a:extLst>
            </p:cNvPr>
            <p:cNvSpPr/>
            <p:nvPr/>
          </p:nvSpPr>
          <p:spPr>
            <a:xfrm>
              <a:off x="5368991" y="4115915"/>
              <a:ext cx="1374198"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15</a:t>
              </a:r>
            </a:p>
          </p:txBody>
        </p:sp>
      </p:grpSp>
      <p:grpSp>
        <p:nvGrpSpPr>
          <p:cNvPr id="51" name="Group 50">
            <a:extLst>
              <a:ext uri="{FF2B5EF4-FFF2-40B4-BE49-F238E27FC236}">
                <a16:creationId xmlns:a16="http://schemas.microsoft.com/office/drawing/2014/main" id="{2C77801D-28B6-E64C-3126-F80166386011}"/>
              </a:ext>
            </a:extLst>
          </p:cNvPr>
          <p:cNvGrpSpPr/>
          <p:nvPr/>
        </p:nvGrpSpPr>
        <p:grpSpPr>
          <a:xfrm>
            <a:off x="9911331" y="2977587"/>
            <a:ext cx="890985" cy="640080"/>
            <a:chOff x="5325757" y="3865134"/>
            <a:chExt cx="1463040" cy="640080"/>
          </a:xfrm>
        </p:grpSpPr>
        <p:sp>
          <p:nvSpPr>
            <p:cNvPr id="52" name="圆角矩形 103">
              <a:extLst>
                <a:ext uri="{FF2B5EF4-FFF2-40B4-BE49-F238E27FC236}">
                  <a16:creationId xmlns:a16="http://schemas.microsoft.com/office/drawing/2014/main" id="{69CD756B-C39C-6EF0-3BA0-4F3DFEABB290}"/>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China</a:t>
              </a:r>
            </a:p>
          </p:txBody>
        </p:sp>
        <p:sp>
          <p:nvSpPr>
            <p:cNvPr id="53" name="圆角矩形 103">
              <a:extLst>
                <a:ext uri="{FF2B5EF4-FFF2-40B4-BE49-F238E27FC236}">
                  <a16:creationId xmlns:a16="http://schemas.microsoft.com/office/drawing/2014/main" id="{ADE523E9-8DBE-2BA5-D98A-9B29305FED29}"/>
                </a:ext>
              </a:extLst>
            </p:cNvPr>
            <p:cNvSpPr/>
            <p:nvPr/>
          </p:nvSpPr>
          <p:spPr>
            <a:xfrm>
              <a:off x="5368993" y="4115915"/>
              <a:ext cx="1372839"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850 </a:t>
              </a:r>
            </a:p>
          </p:txBody>
        </p:sp>
      </p:grpSp>
      <p:grpSp>
        <p:nvGrpSpPr>
          <p:cNvPr id="9" name="Group 8">
            <a:extLst>
              <a:ext uri="{FF2B5EF4-FFF2-40B4-BE49-F238E27FC236}">
                <a16:creationId xmlns:a16="http://schemas.microsoft.com/office/drawing/2014/main" id="{A090949F-6338-177E-8FE4-71668BA2ADED}"/>
              </a:ext>
            </a:extLst>
          </p:cNvPr>
          <p:cNvGrpSpPr/>
          <p:nvPr/>
        </p:nvGrpSpPr>
        <p:grpSpPr>
          <a:xfrm>
            <a:off x="8081271" y="4433533"/>
            <a:ext cx="1070429" cy="640080"/>
            <a:chOff x="5325757" y="3865134"/>
            <a:chExt cx="1463040" cy="640080"/>
          </a:xfrm>
        </p:grpSpPr>
        <p:sp>
          <p:nvSpPr>
            <p:cNvPr id="16" name="圆角矩形 103">
              <a:extLst>
                <a:ext uri="{FF2B5EF4-FFF2-40B4-BE49-F238E27FC236}">
                  <a16:creationId xmlns:a16="http://schemas.microsoft.com/office/drawing/2014/main" id="{12FD042B-A3E4-0C26-44AB-51B450BF9EFA}"/>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India</a:t>
              </a:r>
            </a:p>
          </p:txBody>
        </p:sp>
        <p:sp>
          <p:nvSpPr>
            <p:cNvPr id="28" name="圆角矩形 103">
              <a:extLst>
                <a:ext uri="{FF2B5EF4-FFF2-40B4-BE49-F238E27FC236}">
                  <a16:creationId xmlns:a16="http://schemas.microsoft.com/office/drawing/2014/main" id="{1098F3A4-35B6-FB88-6DEB-83319F07738F}"/>
                </a:ext>
              </a:extLst>
            </p:cNvPr>
            <p:cNvSpPr/>
            <p:nvPr/>
          </p:nvSpPr>
          <p:spPr>
            <a:xfrm>
              <a:off x="5368993" y="4115915"/>
              <a:ext cx="1372839"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8.3</a:t>
              </a:r>
            </a:p>
          </p:txBody>
        </p:sp>
      </p:grpSp>
      <p:grpSp>
        <p:nvGrpSpPr>
          <p:cNvPr id="252" name="Group 251">
            <a:extLst>
              <a:ext uri="{FF2B5EF4-FFF2-40B4-BE49-F238E27FC236}">
                <a16:creationId xmlns:a16="http://schemas.microsoft.com/office/drawing/2014/main" id="{5AA681B3-EF00-3080-7F7D-6BF9A4F1AA8F}"/>
              </a:ext>
            </a:extLst>
          </p:cNvPr>
          <p:cNvGrpSpPr/>
          <p:nvPr/>
        </p:nvGrpSpPr>
        <p:grpSpPr>
          <a:xfrm>
            <a:off x="5907309" y="4748388"/>
            <a:ext cx="1010427" cy="640080"/>
            <a:chOff x="5325757" y="3865134"/>
            <a:chExt cx="1463040" cy="640080"/>
          </a:xfrm>
        </p:grpSpPr>
        <p:sp>
          <p:nvSpPr>
            <p:cNvPr id="253" name="圆角矩形 103">
              <a:extLst>
                <a:ext uri="{FF2B5EF4-FFF2-40B4-BE49-F238E27FC236}">
                  <a16:creationId xmlns:a16="http://schemas.microsoft.com/office/drawing/2014/main" id="{77812B0B-3B67-B4E6-0FAC-29527E17480D}"/>
                </a:ext>
              </a:extLst>
            </p:cNvPr>
            <p:cNvSpPr/>
            <p:nvPr/>
          </p:nvSpPr>
          <p:spPr>
            <a:xfrm>
              <a:off x="5325757" y="3865134"/>
              <a:ext cx="1463040" cy="640080"/>
            </a:xfrm>
            <a:prstGeom prst="roundRect">
              <a:avLst>
                <a:gd name="adj" fmla="val 11361"/>
              </a:avLst>
            </a:prstGeom>
            <a:solidFill>
              <a:schemeClr val="bg1"/>
            </a:solidFill>
            <a:ln w="9525">
              <a:solidFill>
                <a:schemeClr val="tx1">
                  <a:lumMod val="85000"/>
                  <a:lumOff val="15000"/>
                </a:schemeClr>
              </a:solidFill>
              <a:prstDash val="sysDash"/>
              <a:miter lim="800000"/>
              <a:headEnd/>
              <a:tailEnd/>
            </a:ln>
          </p:spPr>
          <p:txBody>
            <a:bodyPr wrap="none" lIns="91405" tIns="45703" rIns="91405" bIns="45703" anchor="t"/>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rial"/>
                  <a:ea typeface="+mn-ea"/>
                  <a:cs typeface="Calibri" panose="020F0502020204030204" pitchFamily="34" charset="0"/>
                </a:rPr>
                <a:t>Mozambique</a:t>
              </a:r>
            </a:p>
          </p:txBody>
        </p:sp>
        <p:sp>
          <p:nvSpPr>
            <p:cNvPr id="254" name="圆角矩形 103">
              <a:extLst>
                <a:ext uri="{FF2B5EF4-FFF2-40B4-BE49-F238E27FC236}">
                  <a16:creationId xmlns:a16="http://schemas.microsoft.com/office/drawing/2014/main" id="{D70B717F-A906-0248-EAB1-F5D571112ECD}"/>
                </a:ext>
              </a:extLst>
            </p:cNvPr>
            <p:cNvSpPr/>
            <p:nvPr/>
          </p:nvSpPr>
          <p:spPr>
            <a:xfrm>
              <a:off x="5368993" y="4115915"/>
              <a:ext cx="1357454" cy="365760"/>
            </a:xfrm>
            <a:prstGeom prst="roundRect">
              <a:avLst>
                <a:gd name="adj" fmla="val 11361"/>
              </a:avLst>
            </a:prstGeom>
            <a:solidFill>
              <a:schemeClr val="accent2"/>
            </a:solidFill>
            <a:ln w="9525">
              <a:noFill/>
              <a:prstDash val="sysDash"/>
              <a:miter lim="800000"/>
              <a:headEnd/>
              <a:tailEnd/>
            </a:ln>
          </p:spPr>
          <p:txBody>
            <a:bodyPr wrap="none" lIns="91405" tIns="45703" rIns="91405" bIns="45703" anchor="ctr"/>
            <a:lstStyle/>
            <a:p>
              <a:pPr marL="0" marR="0" lvl="0" indent="0" algn="ctr" defTabSz="91370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Arial"/>
                  <a:ea typeface="微软雅黑" pitchFamily="34" charset="-122"/>
                  <a:cs typeface="Calibri" panose="020F0502020204030204" pitchFamily="34" charset="0"/>
                </a:rPr>
                <a:t>170</a:t>
              </a:r>
            </a:p>
          </p:txBody>
        </p:sp>
      </p:grpSp>
      <p:sp>
        <p:nvSpPr>
          <p:cNvPr id="17" name="Title 16">
            <a:extLst>
              <a:ext uri="{FF2B5EF4-FFF2-40B4-BE49-F238E27FC236}">
                <a16:creationId xmlns:a16="http://schemas.microsoft.com/office/drawing/2014/main" id="{08426B29-F9EA-A657-2FC2-C2C03921B0D3}"/>
              </a:ext>
            </a:extLst>
          </p:cNvPr>
          <p:cNvSpPr>
            <a:spLocks noGrp="1"/>
          </p:cNvSpPr>
          <p:nvPr>
            <p:ph type="title"/>
          </p:nvPr>
        </p:nvSpPr>
        <p:spPr/>
        <p:txBody>
          <a:bodyPr/>
          <a:lstStyle/>
          <a:p>
            <a:r>
              <a:rPr lang="en-US" dirty="0"/>
              <a:t>Key Production Hubs for Graphite</a:t>
            </a:r>
          </a:p>
        </p:txBody>
      </p:sp>
      <p:sp>
        <p:nvSpPr>
          <p:cNvPr id="2" name="TextBox 15">
            <a:extLst>
              <a:ext uri="{FF2B5EF4-FFF2-40B4-BE49-F238E27FC236}">
                <a16:creationId xmlns:a16="http://schemas.microsoft.com/office/drawing/2014/main" id="{571A9ABA-1FC8-DEB5-48BE-D021D9E770E5}"/>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767504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5">
            <a:extLst>
              <a:ext uri="{FF2B5EF4-FFF2-40B4-BE49-F238E27FC236}">
                <a16:creationId xmlns:a16="http://schemas.microsoft.com/office/drawing/2014/main" id="{82D56923-9480-84F6-E763-BB433B609914}"/>
              </a:ext>
            </a:extLst>
          </p:cNvPr>
          <p:cNvGraphicFramePr>
            <a:graphicFrameLocks noGrp="1"/>
          </p:cNvGraphicFramePr>
          <p:nvPr>
            <p:extLst>
              <p:ext uri="{D42A27DB-BD31-4B8C-83A1-F6EECF244321}">
                <p14:modId xmlns:p14="http://schemas.microsoft.com/office/powerpoint/2010/main" val="3699564749"/>
              </p:ext>
            </p:extLst>
          </p:nvPr>
        </p:nvGraphicFramePr>
        <p:xfrm>
          <a:off x="273681" y="1188720"/>
          <a:ext cx="5512969" cy="1668780"/>
        </p:xfrm>
        <a:graphic>
          <a:graphicData uri="http://schemas.openxmlformats.org/drawingml/2006/table">
            <a:tbl>
              <a:tblPr firstRow="1" bandRow="1">
                <a:tableStyleId>{21E4AEA4-8DFA-4A89-87EB-49C32662AFE0}</a:tableStyleId>
              </a:tblPr>
              <a:tblGrid>
                <a:gridCol w="2062086">
                  <a:extLst>
                    <a:ext uri="{9D8B030D-6E8A-4147-A177-3AD203B41FA5}">
                      <a16:colId xmlns:a16="http://schemas.microsoft.com/office/drawing/2014/main" val="3304070230"/>
                    </a:ext>
                  </a:extLst>
                </a:gridCol>
                <a:gridCol w="1382049">
                  <a:extLst>
                    <a:ext uri="{9D8B030D-6E8A-4147-A177-3AD203B41FA5}">
                      <a16:colId xmlns:a16="http://schemas.microsoft.com/office/drawing/2014/main" val="79482699"/>
                    </a:ext>
                  </a:extLst>
                </a:gridCol>
                <a:gridCol w="1382049">
                  <a:extLst>
                    <a:ext uri="{9D8B030D-6E8A-4147-A177-3AD203B41FA5}">
                      <a16:colId xmlns:a16="http://schemas.microsoft.com/office/drawing/2014/main" val="678761546"/>
                    </a:ext>
                  </a:extLst>
                </a:gridCol>
                <a:gridCol w="686785">
                  <a:extLst>
                    <a:ext uri="{9D8B030D-6E8A-4147-A177-3AD203B41FA5}">
                      <a16:colId xmlns:a16="http://schemas.microsoft.com/office/drawing/2014/main" val="1780916389"/>
                    </a:ext>
                  </a:extLst>
                </a:gridCol>
              </a:tblGrid>
              <a:tr h="388620">
                <a:tc>
                  <a:txBody>
                    <a:bodyPr/>
                    <a:lstStyle/>
                    <a:p>
                      <a:pPr algn="ctr"/>
                      <a:r>
                        <a:rPr lang="en-US" sz="1400" dirty="0">
                          <a:solidFill>
                            <a:srgbClr val="C00000"/>
                          </a:solidFill>
                          <a:latin typeface="+mj-lt"/>
                          <a:cs typeface="Calibri" panose="020F0502020204030204" pitchFamily="34" charset="0"/>
                        </a:rPr>
                        <a:t>Key importer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chemeClr val="bg1"/>
                          </a:solidFill>
                          <a:latin typeface="+mj-lt"/>
                          <a:cs typeface="Calibri" panose="020F0502020204030204" pitchFamily="34" charset="0"/>
                        </a:rPr>
                        <a:t>Import value 2021 (US$ millions)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algn="ctr"/>
                      <a:r>
                        <a:rPr lang="en-US" sz="1050" dirty="0">
                          <a:solidFill>
                            <a:schemeClr val="bg1"/>
                          </a:solidFill>
                          <a:latin typeface="+mj-lt"/>
                          <a:cs typeface="Calibri" panose="020F0502020204030204" pitchFamily="34" charset="0"/>
                        </a:rPr>
                        <a:t>Import value 2022 (US$ millions)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algn="ctr"/>
                      <a:r>
                        <a:rPr lang="en-US" sz="1050" dirty="0">
                          <a:solidFill>
                            <a:schemeClr val="bg1"/>
                          </a:solidFill>
                          <a:latin typeface="+mj-lt"/>
                          <a:cs typeface="Calibri" panose="020F0502020204030204" pitchFamily="34" charset="0"/>
                        </a:rPr>
                        <a:t>Change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4080298832"/>
                  </a:ext>
                </a:extLst>
              </a:tr>
              <a:tr h="233172">
                <a:tc>
                  <a:txBody>
                    <a:bodyPr/>
                    <a:lstStyle/>
                    <a:p>
                      <a:pPr algn="ctr"/>
                      <a:r>
                        <a:rPr lang="en-US" sz="1050" b="1" dirty="0">
                          <a:solidFill>
                            <a:schemeClr val="tx1"/>
                          </a:solidFill>
                          <a:latin typeface="+mj-lt"/>
                          <a:cs typeface="Calibri" panose="020F0502020204030204" pitchFamily="34" charset="0"/>
                        </a:rPr>
                        <a:t>South Korea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050" dirty="0">
                          <a:solidFill>
                            <a:schemeClr val="tx1"/>
                          </a:solidFill>
                          <a:latin typeface="+mj-lt"/>
                          <a:cs typeface="Calibri" panose="020F0502020204030204" pitchFamily="34" charset="0"/>
                        </a:rPr>
                        <a:t>116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chemeClr val="tx1"/>
                          </a:solidFill>
                          <a:latin typeface="+mj-lt"/>
                          <a:cs typeface="Calibri" panose="020F0502020204030204" pitchFamily="34" charset="0"/>
                        </a:rPr>
                        <a:t>130.69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rgbClr val="00B050"/>
                          </a:solidFill>
                          <a:latin typeface="+mj-lt"/>
                          <a:cs typeface="Calibri" panose="020F0502020204030204" pitchFamily="34" charset="0"/>
                          <a:sym typeface="Wingdings" panose="05000000000000000000" pitchFamily="2" charset="2"/>
                        </a:rPr>
                        <a:t></a:t>
                      </a:r>
                      <a:endParaRPr lang="en-US" sz="1050" dirty="0">
                        <a:solidFill>
                          <a:srgbClr val="00B050"/>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7087629"/>
                  </a:ext>
                </a:extLst>
              </a:tr>
              <a:tr h="233172">
                <a:tc>
                  <a:txBody>
                    <a:bodyPr/>
                    <a:lstStyle/>
                    <a:p>
                      <a:pPr algn="ctr" fontAlgn="b"/>
                      <a:r>
                        <a:rPr lang="en-US" sz="1050" b="1" i="0" u="none" strike="noStrike" dirty="0">
                          <a:solidFill>
                            <a:schemeClr val="tx1"/>
                          </a:solidFill>
                          <a:effectLst/>
                          <a:latin typeface="+mj-lt"/>
                          <a:cs typeface="Calibri" panose="020F0502020204030204" pitchFamily="34" charset="0"/>
                        </a:rPr>
                        <a:t>Japan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050" dirty="0">
                          <a:solidFill>
                            <a:schemeClr val="tx1"/>
                          </a:solidFill>
                          <a:latin typeface="+mj-lt"/>
                          <a:cs typeface="Calibri" panose="020F0502020204030204" pitchFamily="34" charset="0"/>
                        </a:rPr>
                        <a:t>92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chemeClr val="tx1"/>
                          </a:solidFill>
                          <a:latin typeface="+mj-lt"/>
                          <a:cs typeface="Calibri" panose="020F0502020204030204" pitchFamily="34" charset="0"/>
                        </a:rPr>
                        <a:t>106.4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sym typeface="Wingdings" panose="05000000000000000000" pitchFamily="2" charset="2"/>
                        </a:rPr>
                        <a:t></a:t>
                      </a:r>
                      <a:endPar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181896"/>
                  </a:ext>
                </a:extLst>
              </a:tr>
              <a:tr h="233172">
                <a:tc>
                  <a:txBody>
                    <a:bodyPr/>
                    <a:lstStyle/>
                    <a:p>
                      <a:pPr algn="ctr" fontAlgn="b"/>
                      <a:r>
                        <a:rPr lang="en-US" sz="1050" b="1" i="0" u="none" strike="noStrike" dirty="0">
                          <a:solidFill>
                            <a:schemeClr val="tx1"/>
                          </a:solidFill>
                          <a:effectLst/>
                          <a:latin typeface="+mj-lt"/>
                          <a:cs typeface="Calibri" panose="020F0502020204030204" pitchFamily="34" charset="0"/>
                        </a:rPr>
                        <a:t>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050" dirty="0">
                          <a:solidFill>
                            <a:schemeClr val="tx1"/>
                          </a:solidFill>
                          <a:latin typeface="+mj-lt"/>
                          <a:cs typeface="Calibri" panose="020F0502020204030204" pitchFamily="34" charset="0"/>
                        </a:rPr>
                        <a:t>69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latin typeface="+mj-lt"/>
                        </a:rPr>
                        <a:t>187.37</a:t>
                      </a:r>
                      <a:endParaRPr lang="en-US" sz="1050" dirty="0">
                        <a:solidFill>
                          <a:schemeClr val="tx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sym typeface="Wingdings" panose="05000000000000000000" pitchFamily="2" charset="2"/>
                        </a:rPr>
                        <a:t></a:t>
                      </a:r>
                      <a:endPar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596464"/>
                  </a:ext>
                </a:extLst>
              </a:tr>
              <a:tr h="233172">
                <a:tc>
                  <a:txBody>
                    <a:bodyPr/>
                    <a:lstStyle/>
                    <a:p>
                      <a:pPr algn="ctr" fontAlgn="b"/>
                      <a:r>
                        <a:rPr lang="en-US" sz="1050" b="1" i="0" u="none" strike="noStrike" dirty="0">
                          <a:solidFill>
                            <a:schemeClr val="tx1"/>
                          </a:solidFill>
                          <a:effectLst/>
                          <a:latin typeface="+mj-lt"/>
                          <a:cs typeface="Calibri" panose="020F0502020204030204" pitchFamily="34" charset="0"/>
                        </a:rPr>
                        <a:t>Germany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050" dirty="0">
                          <a:solidFill>
                            <a:schemeClr val="tx1"/>
                          </a:solidFill>
                          <a:latin typeface="+mj-lt"/>
                          <a:cs typeface="Calibri" panose="020F0502020204030204" pitchFamily="34" charset="0"/>
                        </a:rPr>
                        <a:t>60.1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chemeClr val="tx1"/>
                          </a:solidFill>
                          <a:latin typeface="+mj-lt"/>
                          <a:cs typeface="Calibri" panose="020F0502020204030204" pitchFamily="34" charset="0"/>
                        </a:rPr>
                        <a:t>73.57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sym typeface="Wingdings" panose="05000000000000000000" pitchFamily="2" charset="2"/>
                        </a:rPr>
                        <a:t></a:t>
                      </a:r>
                      <a:endPar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5697309"/>
                  </a:ext>
                </a:extLst>
              </a:tr>
              <a:tr h="233172">
                <a:tc>
                  <a:txBody>
                    <a:bodyPr/>
                    <a:lstStyle/>
                    <a:p>
                      <a:pPr algn="ctr" fontAlgn="b"/>
                      <a:r>
                        <a:rPr lang="en-US" sz="1050" b="1" i="0" u="none" strike="noStrike" dirty="0">
                          <a:solidFill>
                            <a:schemeClr val="tx1"/>
                          </a:solidFill>
                          <a:effectLst/>
                          <a:latin typeface="+mj-lt"/>
                          <a:cs typeface="Calibri" panose="020F0502020204030204" pitchFamily="34" charset="0"/>
                        </a:rPr>
                        <a:t>China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050" dirty="0">
                          <a:solidFill>
                            <a:schemeClr val="tx1"/>
                          </a:solidFill>
                          <a:latin typeface="+mj-lt"/>
                          <a:cs typeface="Calibri" panose="020F0502020204030204" pitchFamily="34" charset="0"/>
                        </a:rPr>
                        <a:t>38.7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050" dirty="0">
                          <a:solidFill>
                            <a:schemeClr val="tx1"/>
                          </a:solidFill>
                          <a:latin typeface="+mj-lt"/>
                          <a:cs typeface="Calibri" panose="020F0502020204030204" pitchFamily="34" charset="0"/>
                        </a:rPr>
                        <a:t>120.5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sym typeface="Wingdings" panose="05000000000000000000" pitchFamily="2" charset="2"/>
                        </a:rPr>
                        <a:t></a:t>
                      </a:r>
                      <a:endParaRPr kumimoji="0" lang="en-US" sz="1050" b="0" i="0" u="none" strike="noStrike" kern="1200" cap="none" spc="0" normalizeH="0" baseline="0" noProof="0" dirty="0">
                        <a:ln>
                          <a:noFill/>
                        </a:ln>
                        <a:solidFill>
                          <a:srgbClr val="00B050"/>
                        </a:solidFill>
                        <a:effectLst/>
                        <a:uLnTx/>
                        <a:uFillTx/>
                        <a:latin typeface="Arial"/>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49115792"/>
                  </a:ext>
                </a:extLst>
              </a:tr>
            </a:tbl>
          </a:graphicData>
        </a:graphic>
      </p:graphicFrame>
      <p:sp>
        <p:nvSpPr>
          <p:cNvPr id="37" name="Title 1">
            <a:extLst>
              <a:ext uri="{FF2B5EF4-FFF2-40B4-BE49-F238E27FC236}">
                <a16:creationId xmlns:a16="http://schemas.microsoft.com/office/drawing/2014/main" id="{058418D8-5A7B-4060-A792-53ECF1F6856B}"/>
              </a:ext>
            </a:extLst>
          </p:cNvPr>
          <p:cNvSpPr>
            <a:spLocks noGrp="1"/>
          </p:cNvSpPr>
          <p:nvPr>
            <p:ph type="title"/>
          </p:nvPr>
        </p:nvSpPr>
        <p:spPr/>
        <p:txBody>
          <a:bodyPr/>
          <a:lstStyle/>
          <a:p>
            <a:pPr lvl="0" eaLnBrk="1" fontAlgn="ctr" hangingPunct="1">
              <a:defRPr/>
            </a:pPr>
            <a:r>
              <a:rPr lang="en-US" sz="2400" kern="1200" dirty="0">
                <a:solidFill>
                  <a:schemeClr val="tx1"/>
                </a:solidFill>
                <a:ea typeface="+mn-ea"/>
                <a:cs typeface="Arial" panose="020B0604020202020204" pitchFamily="34" charset="0"/>
              </a:rPr>
              <a:t>Import-Export Analysis</a:t>
            </a:r>
          </a:p>
        </p:txBody>
      </p:sp>
      <p:graphicFrame>
        <p:nvGraphicFramePr>
          <p:cNvPr id="27" name="Table 27">
            <a:extLst>
              <a:ext uri="{FF2B5EF4-FFF2-40B4-BE49-F238E27FC236}">
                <a16:creationId xmlns:a16="http://schemas.microsoft.com/office/drawing/2014/main" id="{F901026F-FBE0-92A5-A831-43DD410A016E}"/>
              </a:ext>
            </a:extLst>
          </p:cNvPr>
          <p:cNvGraphicFramePr>
            <a:graphicFrameLocks noGrp="1"/>
          </p:cNvGraphicFramePr>
          <p:nvPr>
            <p:extLst>
              <p:ext uri="{D42A27DB-BD31-4B8C-83A1-F6EECF244321}">
                <p14:modId xmlns:p14="http://schemas.microsoft.com/office/powerpoint/2010/main" val="2918484395"/>
              </p:ext>
            </p:extLst>
          </p:nvPr>
        </p:nvGraphicFramePr>
        <p:xfrm>
          <a:off x="264030" y="6071510"/>
          <a:ext cx="3252005" cy="251460"/>
        </p:xfrm>
        <a:graphic>
          <a:graphicData uri="http://schemas.openxmlformats.org/drawingml/2006/table">
            <a:tbl>
              <a:tblPr firstRow="1" bandRow="1">
                <a:tableStyleId>{5C22544A-7EE6-4342-B048-85BDC9FD1C3A}</a:tableStyleId>
              </a:tblPr>
              <a:tblGrid>
                <a:gridCol w="330651">
                  <a:extLst>
                    <a:ext uri="{9D8B030D-6E8A-4147-A177-3AD203B41FA5}">
                      <a16:colId xmlns:a16="http://schemas.microsoft.com/office/drawing/2014/main" val="2693772633"/>
                    </a:ext>
                  </a:extLst>
                </a:gridCol>
                <a:gridCol w="292134">
                  <a:extLst>
                    <a:ext uri="{9D8B030D-6E8A-4147-A177-3AD203B41FA5}">
                      <a16:colId xmlns:a16="http://schemas.microsoft.com/office/drawing/2014/main" val="2385400564"/>
                    </a:ext>
                  </a:extLst>
                </a:gridCol>
                <a:gridCol w="2629220">
                  <a:extLst>
                    <a:ext uri="{9D8B030D-6E8A-4147-A177-3AD203B41FA5}">
                      <a16:colId xmlns:a16="http://schemas.microsoft.com/office/drawing/2014/main" val="1089140657"/>
                    </a:ext>
                  </a:extLst>
                </a:gridCol>
              </a:tblGrid>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B050"/>
                          </a:solidFill>
                          <a:effectLst/>
                          <a:uLnTx/>
                          <a:uFillTx/>
                          <a:latin typeface="+mn-lt"/>
                          <a:ea typeface="+mn-ea"/>
                          <a:cs typeface="Calibri" panose="020F0502020204030204" pitchFamily="34" charset="0"/>
                          <a:sym typeface="Wingdings" panose="05000000000000000000" pitchFamily="2" charset="2"/>
                        </a:rPr>
                        <a:t></a:t>
                      </a:r>
                      <a:endParaRPr kumimoji="0" lang="en-US" sz="1050" b="0" i="0" u="none" strike="noStrike" kern="1200" cap="none" spc="0" normalizeH="0" baseline="0" noProof="0" dirty="0">
                        <a:ln>
                          <a:noFill/>
                        </a:ln>
                        <a:solidFill>
                          <a:srgbClr val="00B050"/>
                        </a:solidFill>
                        <a:effectLst/>
                        <a:uLnTx/>
                        <a:uFillTx/>
                        <a:latin typeface="+mn-lt"/>
                        <a:ea typeface="+mn-ea"/>
                        <a:cs typeface="Calibri" panose="020F050202020403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FF0000"/>
                          </a:solidFill>
                          <a:latin typeface="+mn-lt"/>
                          <a:ea typeface="+mn-ea"/>
                          <a:cs typeface="Calibri" panose="020F0502020204030204" pitchFamily="34" charset="0"/>
                          <a:sym typeface="Wingdings" panose="05000000000000000000" pitchFamily="2" charset="2"/>
                        </a:rPr>
                        <a:t></a:t>
                      </a:r>
                      <a:endParaRPr lang="en-US" sz="1050" b="1" kern="1200" dirty="0">
                        <a:solidFill>
                          <a:srgbClr val="FF0000"/>
                        </a:solidFill>
                        <a:latin typeface="+mn-lt"/>
                        <a:ea typeface="+mn-ea"/>
                        <a:cs typeface="Calibri" panose="020F0502020204030204" pitchFamily="34"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dirty="0">
                          <a:solidFill>
                            <a:schemeClr val="tx1"/>
                          </a:solidFill>
                        </a:rPr>
                        <a:t>Increase/Decrease in value from 2021</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3151851"/>
                  </a:ext>
                </a:extLst>
              </a:tr>
            </a:tbl>
          </a:graphicData>
        </a:graphic>
      </p:graphicFrame>
      <p:graphicFrame>
        <p:nvGraphicFramePr>
          <p:cNvPr id="30" name="Table 5">
            <a:extLst>
              <a:ext uri="{FF2B5EF4-FFF2-40B4-BE49-F238E27FC236}">
                <a16:creationId xmlns:a16="http://schemas.microsoft.com/office/drawing/2014/main" id="{150D0D73-A26F-3D41-D1B4-A12234A45295}"/>
              </a:ext>
            </a:extLst>
          </p:cNvPr>
          <p:cNvGraphicFramePr>
            <a:graphicFrameLocks noGrp="1"/>
          </p:cNvGraphicFramePr>
          <p:nvPr>
            <p:extLst>
              <p:ext uri="{D42A27DB-BD31-4B8C-83A1-F6EECF244321}">
                <p14:modId xmlns:p14="http://schemas.microsoft.com/office/powerpoint/2010/main" val="937135699"/>
              </p:ext>
            </p:extLst>
          </p:nvPr>
        </p:nvGraphicFramePr>
        <p:xfrm>
          <a:off x="6096000" y="1188720"/>
          <a:ext cx="5841069" cy="1463040"/>
        </p:xfrm>
        <a:graphic>
          <a:graphicData uri="http://schemas.openxmlformats.org/drawingml/2006/table">
            <a:tbl>
              <a:tblPr firstRow="1" bandRow="1">
                <a:tableStyleId>{21E4AEA4-8DFA-4A89-87EB-49C32662AFE0}</a:tableStyleId>
              </a:tblPr>
              <a:tblGrid>
                <a:gridCol w="2189190">
                  <a:extLst>
                    <a:ext uri="{9D8B030D-6E8A-4147-A177-3AD203B41FA5}">
                      <a16:colId xmlns:a16="http://schemas.microsoft.com/office/drawing/2014/main" val="3304070230"/>
                    </a:ext>
                  </a:extLst>
                </a:gridCol>
                <a:gridCol w="1462689">
                  <a:extLst>
                    <a:ext uri="{9D8B030D-6E8A-4147-A177-3AD203B41FA5}">
                      <a16:colId xmlns:a16="http://schemas.microsoft.com/office/drawing/2014/main" val="79482699"/>
                    </a:ext>
                  </a:extLst>
                </a:gridCol>
                <a:gridCol w="1462689">
                  <a:extLst>
                    <a:ext uri="{9D8B030D-6E8A-4147-A177-3AD203B41FA5}">
                      <a16:colId xmlns:a16="http://schemas.microsoft.com/office/drawing/2014/main" val="678761546"/>
                    </a:ext>
                  </a:extLst>
                </a:gridCol>
                <a:gridCol w="726501">
                  <a:extLst>
                    <a:ext uri="{9D8B030D-6E8A-4147-A177-3AD203B41FA5}">
                      <a16:colId xmlns:a16="http://schemas.microsoft.com/office/drawing/2014/main" val="1780916389"/>
                    </a:ext>
                  </a:extLst>
                </a:gridCol>
              </a:tblGrid>
              <a:tr h="365760">
                <a:tc>
                  <a:txBody>
                    <a:bodyPr/>
                    <a:lstStyle/>
                    <a:p>
                      <a:pPr algn="ctr"/>
                      <a:r>
                        <a:rPr lang="en-US" sz="1400" dirty="0">
                          <a:solidFill>
                            <a:srgbClr val="C00000"/>
                          </a:solidFill>
                          <a:latin typeface="+mj-lt"/>
                          <a:cs typeface="Calibri" panose="020F0502020204030204" pitchFamily="34" charset="0"/>
                        </a:rPr>
                        <a:t>Key exporter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bg1"/>
                          </a:solidFill>
                          <a:latin typeface="+mj-lt"/>
                          <a:cs typeface="Calibri" panose="020F0502020204030204" pitchFamily="34" charset="0"/>
                        </a:rPr>
                        <a:t>Export value 2021 (US$ millions)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j-lt"/>
                          <a:cs typeface="Calibri" panose="020F0502020204030204" pitchFamily="34" charset="0"/>
                        </a:rPr>
                        <a:t>Export value 2022 (US$ millions)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algn="ctr"/>
                      <a:r>
                        <a:rPr lang="en-US" sz="1100" dirty="0">
                          <a:solidFill>
                            <a:schemeClr val="bg1"/>
                          </a:solidFill>
                          <a:latin typeface="+mj-lt"/>
                          <a:cs typeface="Calibri" panose="020F0502020204030204" pitchFamily="34" charset="0"/>
                        </a:rPr>
                        <a:t>Change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4080298832"/>
                  </a:ext>
                </a:extLst>
              </a:tr>
              <a:tr h="128955">
                <a:tc>
                  <a:txBody>
                    <a:bodyPr/>
                    <a:lstStyle/>
                    <a:p>
                      <a:pPr algn="ctr"/>
                      <a:r>
                        <a:rPr lang="en-US" sz="1100" b="1" dirty="0">
                          <a:solidFill>
                            <a:schemeClr val="tx1"/>
                          </a:solidFill>
                          <a:latin typeface="+mj-lt"/>
                          <a:cs typeface="Calibri" panose="020F0502020204030204" pitchFamily="34" charset="0"/>
                        </a:rPr>
                        <a:t>China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100" dirty="0">
                          <a:solidFill>
                            <a:schemeClr val="tx1"/>
                          </a:solidFill>
                          <a:latin typeface="+mj-lt"/>
                          <a:cs typeface="Calibri" panose="020F0502020204030204" pitchFamily="34" charset="0"/>
                        </a:rPr>
                        <a:t>327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solidFill>
                          <a:latin typeface="+mj-lt"/>
                          <a:cs typeface="Calibri" panose="020F0502020204030204" pitchFamily="34" charset="0"/>
                        </a:rPr>
                        <a:t>385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kern="1200" dirty="0">
                          <a:solidFill>
                            <a:srgbClr val="00B050"/>
                          </a:solidFill>
                          <a:latin typeface="+mn-lt"/>
                          <a:ea typeface="+mn-ea"/>
                          <a:cs typeface="Calibri" panose="020F0502020204030204" pitchFamily="34" charset="0"/>
                          <a:sym typeface="Wingdings" panose="05000000000000000000" pitchFamily="2" charset="2"/>
                        </a:rPr>
                        <a:t></a:t>
                      </a:r>
                      <a:endParaRPr lang="en-US" sz="1100" dirty="0">
                        <a:solidFill>
                          <a:srgbClr val="00B050"/>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7087629"/>
                  </a:ext>
                </a:extLst>
              </a:tr>
              <a:tr h="0">
                <a:tc>
                  <a:txBody>
                    <a:bodyPr/>
                    <a:lstStyle/>
                    <a:p>
                      <a:pPr algn="ctr" fontAlgn="b"/>
                      <a:r>
                        <a:rPr lang="en-US" sz="1100" b="1" i="0" u="none" strike="noStrike" dirty="0">
                          <a:solidFill>
                            <a:schemeClr val="tx1"/>
                          </a:solidFill>
                          <a:effectLst/>
                          <a:latin typeface="+mj-lt"/>
                          <a:cs typeface="Calibri" panose="020F0502020204030204" pitchFamily="34" charset="0"/>
                        </a:rPr>
                        <a:t>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100" dirty="0">
                          <a:solidFill>
                            <a:schemeClr val="tx1"/>
                          </a:solidFill>
                          <a:latin typeface="+mj-lt"/>
                          <a:cs typeface="Calibri" panose="020F0502020204030204" pitchFamily="34" charset="0"/>
                        </a:rPr>
                        <a:t>23.48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solidFill>
                          <a:latin typeface="+mj-lt"/>
                          <a:cs typeface="Calibri" panose="020F0502020204030204" pitchFamily="34" charset="0"/>
                        </a:rPr>
                        <a:t>9.6</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rgbClr val="FF0000"/>
                          </a:solidFill>
                          <a:latin typeface="+mj-lt"/>
                          <a:cs typeface="Calibri" panose="020F0502020204030204" pitchFamily="34" charset="0"/>
                          <a:sym typeface="Wingdings" panose="05000000000000000000" pitchFamily="2" charset="2"/>
                        </a:rPr>
                        <a:t></a:t>
                      </a:r>
                      <a:endParaRPr lang="en-US" sz="1100" dirty="0">
                        <a:solidFill>
                          <a:srgbClr val="FF0000"/>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06181896"/>
                  </a:ext>
                </a:extLst>
              </a:tr>
              <a:tr h="0">
                <a:tc>
                  <a:txBody>
                    <a:bodyPr/>
                    <a:lstStyle/>
                    <a:p>
                      <a:pPr algn="ctr" fontAlgn="b"/>
                      <a:r>
                        <a:rPr lang="en-US" sz="1100" b="1" i="0" u="none" strike="noStrike" dirty="0">
                          <a:solidFill>
                            <a:schemeClr val="tx1"/>
                          </a:solidFill>
                          <a:effectLst/>
                          <a:latin typeface="+mj-lt"/>
                          <a:cs typeface="Calibri" panose="020F0502020204030204" pitchFamily="34" charset="0"/>
                        </a:rPr>
                        <a:t>Germany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100" dirty="0">
                          <a:solidFill>
                            <a:schemeClr val="tx1"/>
                          </a:solidFill>
                          <a:latin typeface="+mj-lt"/>
                          <a:cs typeface="Calibri" panose="020F0502020204030204" pitchFamily="34" charset="0"/>
                        </a:rPr>
                        <a:t>33.91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a:solidFill>
                            <a:schemeClr val="tx1"/>
                          </a:solidFill>
                          <a:latin typeface="+mj-lt"/>
                          <a:cs typeface="Calibri" panose="020F0502020204030204" pitchFamily="34" charset="0"/>
                        </a:rPr>
                        <a:t>39.1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kern="1200" dirty="0">
                          <a:solidFill>
                            <a:srgbClr val="00B050"/>
                          </a:solidFill>
                          <a:latin typeface="+mn-lt"/>
                          <a:ea typeface="+mn-ea"/>
                          <a:cs typeface="Calibri" panose="020F0502020204030204" pitchFamily="34" charset="0"/>
                          <a:sym typeface="Wingdings" panose="05000000000000000000" pitchFamily="2" charset="2"/>
                        </a:rPr>
                        <a:t></a:t>
                      </a:r>
                      <a:endParaRPr lang="en-US" sz="1100" dirty="0">
                        <a:solidFill>
                          <a:srgbClr val="00B050"/>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9596464"/>
                  </a:ext>
                </a:extLst>
              </a:tr>
              <a:tr h="0">
                <a:tc>
                  <a:txBody>
                    <a:bodyPr/>
                    <a:lstStyle/>
                    <a:p>
                      <a:pPr algn="ctr" fontAlgn="b"/>
                      <a:r>
                        <a:rPr lang="en-US" sz="1100" b="1" i="0" u="none" strike="noStrike" dirty="0">
                          <a:solidFill>
                            <a:schemeClr val="tx1"/>
                          </a:solidFill>
                          <a:effectLst/>
                          <a:latin typeface="+mj-lt"/>
                          <a:cs typeface="Calibri" panose="020F0502020204030204" pitchFamily="34" charset="0"/>
                        </a:rPr>
                        <a:t>Japan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DBFA5"/>
                    </a:solidFill>
                  </a:tcPr>
                </a:tc>
                <a:tc>
                  <a:txBody>
                    <a:bodyPr/>
                    <a:lstStyle/>
                    <a:p>
                      <a:pPr algn="ctr"/>
                      <a:r>
                        <a:rPr lang="en-US" sz="1100" dirty="0">
                          <a:solidFill>
                            <a:schemeClr val="tx1"/>
                          </a:solidFill>
                          <a:latin typeface="+mj-lt"/>
                          <a:cs typeface="Calibri" panose="020F0502020204030204" pitchFamily="34" charset="0"/>
                        </a:rPr>
                        <a:t>10.1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j-lt"/>
                          <a:cs typeface="Calibri" panose="020F0502020204030204" pitchFamily="34" charset="0"/>
                        </a:rPr>
                        <a:t>9.15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kern="1200" dirty="0">
                          <a:solidFill>
                            <a:srgbClr val="FF0000"/>
                          </a:solidFill>
                          <a:latin typeface="+mn-lt"/>
                          <a:ea typeface="+mn-ea"/>
                          <a:cs typeface="Calibri" panose="020F0502020204030204" pitchFamily="34" charset="0"/>
                          <a:sym typeface="Wingdings" panose="05000000000000000000" pitchFamily="2" charset="2"/>
                        </a:rPr>
                        <a:t></a:t>
                      </a:r>
                      <a:endParaRPr lang="en-US" sz="1100" dirty="0">
                        <a:solidFill>
                          <a:srgbClr val="FF0000"/>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244890"/>
                  </a:ext>
                </a:extLst>
              </a:tr>
            </a:tbl>
          </a:graphicData>
        </a:graphic>
      </p:graphicFrame>
      <p:sp>
        <p:nvSpPr>
          <p:cNvPr id="11" name="TextBox 10">
            <a:extLst>
              <a:ext uri="{FF2B5EF4-FFF2-40B4-BE49-F238E27FC236}">
                <a16:creationId xmlns:a16="http://schemas.microsoft.com/office/drawing/2014/main" id="{F44CCF89-18D8-C301-10BE-6052448B5172}"/>
              </a:ext>
            </a:extLst>
          </p:cNvPr>
          <p:cNvSpPr txBox="1"/>
          <p:nvPr/>
        </p:nvSpPr>
        <p:spPr>
          <a:xfrm>
            <a:off x="195398" y="3058151"/>
            <a:ext cx="4626591" cy="276999"/>
          </a:xfrm>
          <a:prstGeom prst="rect">
            <a:avLst/>
          </a:prstGeom>
          <a:noFill/>
        </p:spPr>
        <p:txBody>
          <a:bodyPr wrap="square" rtlCol="0">
            <a:spAutoFit/>
          </a:bodyPr>
          <a:lstStyle/>
          <a:p>
            <a:r>
              <a:rPr lang="en-US" sz="1200" b="1" dirty="0">
                <a:latin typeface="+mj-lt"/>
                <a:cs typeface="Calibri" panose="020F0502020204030204" pitchFamily="34" charset="0"/>
              </a:rPr>
              <a:t>Note:</a:t>
            </a:r>
            <a:r>
              <a:rPr lang="en-US" sz="1200" dirty="0">
                <a:latin typeface="+mj-lt"/>
                <a:cs typeface="Calibri" panose="020F0502020204030204" pitchFamily="34" charset="0"/>
              </a:rPr>
              <a:t> The above table encompass only natural graphite values.</a:t>
            </a:r>
          </a:p>
        </p:txBody>
      </p:sp>
      <p:graphicFrame>
        <p:nvGraphicFramePr>
          <p:cNvPr id="16" name="Table 15">
            <a:extLst>
              <a:ext uri="{FF2B5EF4-FFF2-40B4-BE49-F238E27FC236}">
                <a16:creationId xmlns:a16="http://schemas.microsoft.com/office/drawing/2014/main" id="{D0A3A859-81AD-269D-F01C-7125D3EBFBB6}"/>
              </a:ext>
            </a:extLst>
          </p:cNvPr>
          <p:cNvGraphicFramePr>
            <a:graphicFrameLocks noGrp="1"/>
          </p:cNvGraphicFramePr>
          <p:nvPr>
            <p:extLst>
              <p:ext uri="{D42A27DB-BD31-4B8C-83A1-F6EECF244321}">
                <p14:modId xmlns:p14="http://schemas.microsoft.com/office/powerpoint/2010/main" val="948595013"/>
              </p:ext>
            </p:extLst>
          </p:nvPr>
        </p:nvGraphicFramePr>
        <p:xfrm>
          <a:off x="264030" y="3423170"/>
          <a:ext cx="11663939" cy="2560320"/>
        </p:xfrm>
        <a:graphic>
          <a:graphicData uri="http://schemas.openxmlformats.org/drawingml/2006/table">
            <a:tbl>
              <a:tblPr firstRow="1" bandRow="1">
                <a:tableStyleId>{5C22544A-7EE6-4342-B048-85BDC9FD1C3A}</a:tableStyleId>
              </a:tblPr>
              <a:tblGrid>
                <a:gridCol w="11663939">
                  <a:extLst>
                    <a:ext uri="{9D8B030D-6E8A-4147-A177-3AD203B41FA5}">
                      <a16:colId xmlns:a16="http://schemas.microsoft.com/office/drawing/2014/main" val="2558687015"/>
                    </a:ext>
                  </a:extLst>
                </a:gridCol>
              </a:tblGrid>
              <a:tr h="457200">
                <a:tc>
                  <a:txBody>
                    <a:bodyPr/>
                    <a:lstStyle/>
                    <a:p>
                      <a:pPr marL="0" indent="0" algn="l">
                        <a:buFont typeface="Wingdings" panose="05000000000000000000" pitchFamily="2" charset="2"/>
                        <a:buNone/>
                      </a:pPr>
                      <a:r>
                        <a:rPr lang="en-US" sz="1200" dirty="0">
                          <a:solidFill>
                            <a:schemeClr val="bg1"/>
                          </a:solidFill>
                          <a:latin typeface="+mj-lt"/>
                          <a:cs typeface="Calibri" panose="020F0502020204030204" pitchFamily="34" charset="0"/>
                        </a:rPr>
                        <a:t>Trade analysis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1171908246"/>
                  </a:ext>
                </a:extLst>
              </a:tr>
              <a:tr h="2103120">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latin typeface="+mj-lt"/>
                          <a:cs typeface="Calibri" panose="020F0502020204030204" pitchFamily="34" charset="0"/>
                        </a:rPr>
                        <a:t>In 2022, the US imported over US$187.37 million worth of natural graphite powder and flakes. This made the US the world's leading importer of natural graphite. South Korea was the second-largest importer, with US$130.69 million worth of graphite. China is the leading global exporter of natural graphite powder and flakes</a:t>
                      </a:r>
                      <a:endParaRPr lang="en-US" sz="1200" dirty="0">
                        <a:highlight>
                          <a:srgbClr val="FFFF00"/>
                        </a:highlight>
                        <a:latin typeface="+mj-lt"/>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latin typeface="+mj-lt"/>
                          <a:ea typeface="+mn-ea"/>
                          <a:cs typeface="Calibri" panose="020F0502020204030204" pitchFamily="34" charset="0"/>
                        </a:rPr>
                        <a:t>In 2022, China's production of isostatic graphite reached an estimated 103,700 MT, with a self-sufficiency rate of 87.9%. This signifies a notable degree of domestic manufacturing to meet the demand. China produces approximately 70.8% of its isostatic graphite used in high-end applications such as nuclear power, with most of the remaining supply being sourced through imports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dk1"/>
                          </a:solidFill>
                          <a:latin typeface="+mj-lt"/>
                          <a:ea typeface="+mn-ea"/>
                          <a:cs typeface="Calibri" panose="020F0502020204030204" pitchFamily="34" charset="0"/>
                        </a:rPr>
                        <a:t>Major global contributors to the isostatic graphite market include TOYO TANSO, IBIDEN, Tokai (Japan), SGL (Germany), and Mersen (France). Some such as SGL, Mersen, and TOYO TANSO have production facilities in China. Top domestic Chinese players are Baofeng Five-star Graphite, Chengdu Carbon, Datong Xincheng New Material, Jilin Carbon, and Sinosteel Advanced Material. Baofeng Five-star Graphite, with a 11,023.11-MT import value stands out among domestic players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dirty="0"/>
                        <a:t>Existence of trade agreements between countries can affect isostatic graphite trade. Countries participating in free trade agreements may experience reduced tariffs and barriers, promoting easier movement of isostatic graphite</a:t>
                      </a:r>
                      <a:endParaRPr lang="en-US" sz="1200" kern="1200" dirty="0">
                        <a:solidFill>
                          <a:schemeClr val="dk1"/>
                        </a:solidFill>
                        <a:latin typeface="+mj-lt"/>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6151278"/>
                  </a:ext>
                </a:extLst>
              </a:tr>
            </a:tbl>
          </a:graphicData>
        </a:graphic>
      </p:graphicFrame>
      <p:sp>
        <p:nvSpPr>
          <p:cNvPr id="3" name="TextBox 15">
            <a:extLst>
              <a:ext uri="{FF2B5EF4-FFF2-40B4-BE49-F238E27FC236}">
                <a16:creationId xmlns:a16="http://schemas.microsoft.com/office/drawing/2014/main" id="{37E0E2EE-3D7D-F5FC-3E19-324AF2459E18}"/>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118306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2786744"/>
            <a:ext cx="11590338" cy="624114"/>
          </a:xfrm>
          <a:prstGeom prst="rect">
            <a:avLst/>
          </a:prstGeom>
          <a:noFill/>
          <a:ln w="3175">
            <a:noFill/>
          </a:ln>
        </p:spPr>
        <p:txBody>
          <a:bodyPr wrap="square" lIns="90043" tIns="46822" rIns="90043" bIns="46822"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Category Essentials</a:t>
            </a:r>
          </a:p>
        </p:txBody>
      </p:sp>
    </p:spTree>
    <p:extLst>
      <p:ext uri="{BB962C8B-B14F-4D97-AF65-F5344CB8AC3E}">
        <p14:creationId xmlns:p14="http://schemas.microsoft.com/office/powerpoint/2010/main" val="1942402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A61A3E27-9CE0-94C4-DAAE-6F2ACC9280E4}"/>
              </a:ext>
            </a:extLst>
          </p:cNvPr>
          <p:cNvGraphicFramePr>
            <a:graphicFrameLocks noGrp="1"/>
          </p:cNvGraphicFramePr>
          <p:nvPr>
            <p:extLst>
              <p:ext uri="{D42A27DB-BD31-4B8C-83A1-F6EECF244321}">
                <p14:modId xmlns:p14="http://schemas.microsoft.com/office/powerpoint/2010/main" val="1088468793"/>
              </p:ext>
            </p:extLst>
          </p:nvPr>
        </p:nvGraphicFramePr>
        <p:xfrm>
          <a:off x="274320" y="1188720"/>
          <a:ext cx="11526631" cy="4994280"/>
        </p:xfrm>
        <a:graphic>
          <a:graphicData uri="http://schemas.openxmlformats.org/drawingml/2006/table">
            <a:tbl>
              <a:tblPr firstRow="1" bandRow="1"/>
              <a:tblGrid>
                <a:gridCol w="1873794">
                  <a:extLst>
                    <a:ext uri="{9D8B030D-6E8A-4147-A177-3AD203B41FA5}">
                      <a16:colId xmlns:a16="http://schemas.microsoft.com/office/drawing/2014/main" val="3232558889"/>
                    </a:ext>
                  </a:extLst>
                </a:gridCol>
                <a:gridCol w="8229600">
                  <a:extLst>
                    <a:ext uri="{9D8B030D-6E8A-4147-A177-3AD203B41FA5}">
                      <a16:colId xmlns:a16="http://schemas.microsoft.com/office/drawing/2014/main" val="2759278253"/>
                    </a:ext>
                  </a:extLst>
                </a:gridCol>
                <a:gridCol w="1423237">
                  <a:extLst>
                    <a:ext uri="{9D8B030D-6E8A-4147-A177-3AD203B41FA5}">
                      <a16:colId xmlns:a16="http://schemas.microsoft.com/office/drawing/2014/main" val="107398105"/>
                    </a:ext>
                  </a:extLst>
                </a:gridCol>
              </a:tblGrid>
              <a:tr h="49896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400" b="1" u="none" dirty="0">
                          <a:solidFill>
                            <a:schemeClr val="bg1"/>
                          </a:solidFill>
                          <a:latin typeface="+mj-lt"/>
                        </a:rPr>
                        <a:t>Best alternative materials</a:t>
                      </a:r>
                    </a:p>
                  </a:txBody>
                  <a:tcPr marL="77210" marR="58437"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i="0" u="none" kern="1200" baseline="0" dirty="0">
                          <a:solidFill>
                            <a:srgbClr val="303123"/>
                          </a:solidFill>
                          <a:latin typeface="+mj-lt"/>
                          <a:ea typeface="+mn-ea"/>
                          <a:cs typeface="+mn-cs"/>
                        </a:rPr>
                        <a:t>Description</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400" i="0" u="none" kern="1200" baseline="0" dirty="0">
                          <a:solidFill>
                            <a:srgbClr val="303123"/>
                          </a:solidFill>
                          <a:latin typeface="+mj-lt"/>
                          <a:ea typeface="+mn-ea"/>
                          <a:cs typeface="+mn-cs"/>
                        </a:rPr>
                        <a:t>Level of importance</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extLst>
                  <a:ext uri="{0D108BD9-81ED-4DB2-BD59-A6C34878D82A}">
                    <a16:rowId xmlns:a16="http://schemas.microsoft.com/office/drawing/2014/main" val="1954439144"/>
                  </a:ext>
                </a:extLst>
              </a:tr>
              <a:tr h="880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mj-lt"/>
                          <a:cs typeface="Calibri" panose="020F0502020204030204" pitchFamily="34" charset="0"/>
                        </a:rPr>
                        <a:t>High-purity molded graphite</a:t>
                      </a:r>
                    </a:p>
                  </a:txBody>
                  <a:tcPr marR="58437"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High-purity molded graphite, with purity exceeding 99%, offers tailored solutions for applications where purity is critical. Ideal for aerospace, defense, energy, electronics, and automotive industries, it boasts good machinability, thermal stability, low expansion ratio, and excellent chemical resistance. As an </a:t>
                      </a:r>
                      <a:r>
                        <a:rPr kumimoji="0" lang="en-US" sz="11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ideal</a:t>
                      </a: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 alternative to isostatic graphite, it excels when specific material size requirements are not crucial.</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100" b="0" i="0" u="none" strike="noStrike" kern="1200" cap="none" spc="0" normalizeH="0" baseline="0" noProof="0" dirty="0">
                        <a:ln>
                          <a:noFill/>
                        </a:ln>
                        <a:solidFill>
                          <a:schemeClr val="tx1"/>
                        </a:solidFill>
                        <a:effectLst/>
                        <a:uLnTx/>
                        <a:uFillTx/>
                        <a:latin typeface="+mj-lt"/>
                        <a:ea typeface="+mn-ea"/>
                        <a:cs typeface="+mn-cs"/>
                      </a:endParaRP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70886214"/>
                  </a:ext>
                </a:extLst>
              </a:tr>
              <a:tr h="8801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j-lt"/>
                          <a:cs typeface="Calibri" panose="020F0502020204030204" pitchFamily="34" charset="0"/>
                        </a:rPr>
                        <a:t>Ceramic composite moderators</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Ceramic composite moderators show promise as an </a:t>
                      </a:r>
                      <a:r>
                        <a:rPr kumimoji="0" lang="en-US" sz="11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ideal</a:t>
                      </a: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 substitutes for graphite in high-temperature microreactors, offering improved neutron moderation and thermal conductivity. Research suggests cost reduction and innovative designs, making them potential alternatives to isostatic graphite. Key factors like microstructure, thermal stability, radiation resistance, and chemical compatibility are crucial for their durability in these applications.</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mj-lt"/>
                        <a:ea typeface="+mn-ea"/>
                        <a:cs typeface="+mn-cs"/>
                      </a:endParaRP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677967507"/>
                  </a:ext>
                </a:extLst>
              </a:tr>
              <a:tr h="8801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j-lt"/>
                          <a:cs typeface="Calibri" panose="020F0502020204030204" pitchFamily="34" charset="0"/>
                        </a:rPr>
                        <a:t>Carbon-carbon composite material</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Carbon-carbon composite material, offers exceptional properties for weight-sensitive applications. Despite challenges like brittleness and higher production costs, its versatility is noteworthy. Isostatic graphite is essential but concerns about crucible strength drive substitution with carbon/carbon composites, particularly in the APAC region, offering significant market opportunities.</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mj-lt"/>
                        <a:ea typeface="+mn-ea"/>
                        <a:cs typeface="+mn-cs"/>
                      </a:endParaRP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559860262"/>
                  </a:ext>
                </a:extLst>
              </a:tr>
              <a:tr h="10737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j-lt"/>
                          <a:cs typeface="Calibri" panose="020F0502020204030204" pitchFamily="34" charset="0"/>
                        </a:rPr>
                        <a:t>Extruded graphite</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Extruded graphite, manufactured through an extrusion process, offers cost-effective versatility with enhanced thermal and electrical conductivity. Widely used in various industrial applications, it excels in furnace fixtures, sintering trays, and heating elements. While distinct from isostatic graphite, the choice between these materials depends on specific application requirements, considering factors like isotropy, grain structure, strength, and cost-effectiveness. It is </a:t>
                      </a:r>
                      <a:r>
                        <a:rPr kumimoji="0" lang="en-US" sz="11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not a direct alternative </a:t>
                      </a: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for isostatic graphite.</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mj-lt"/>
                        <a:ea typeface="+mn-ea"/>
                        <a:cs typeface="+mn-cs"/>
                      </a:endParaRP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47145317"/>
                  </a:ext>
                </a:extLst>
              </a:tr>
              <a:tr h="7315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mj-lt"/>
                          <a:cs typeface="Calibri" panose="020F0502020204030204" pitchFamily="34" charset="0"/>
                        </a:rPr>
                        <a:t>Molded graphite</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Molded graphite, a cost-effective alternative to isostatic graphite, offers fine grain and corrosion resistance but has lower density and anisotropic nature. While </a:t>
                      </a:r>
                      <a:r>
                        <a:rPr kumimoji="0" lang="en-US" sz="11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not a direct substitute</a:t>
                      </a: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 it suits specific applications. Isostatic graphite, with ultra-fine grain and isotropic qualities, excels in mechanical applications, especially in the form of isostatically molded graphite, providing unique advantages where fine-grain graphite is insufficient.</a:t>
                      </a: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tx1"/>
                        </a:solidFill>
                        <a:effectLst/>
                        <a:uLnTx/>
                        <a:uFillTx/>
                        <a:latin typeface="+mj-lt"/>
                        <a:ea typeface="+mn-ea"/>
                        <a:cs typeface="+mn-cs"/>
                      </a:endParaRPr>
                    </a:p>
                  </a:txBody>
                  <a:tcPr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8983662"/>
                  </a:ext>
                </a:extLst>
              </a:tr>
            </a:tbl>
          </a:graphicData>
        </a:graphic>
      </p:graphicFrame>
      <p:grpSp>
        <p:nvGrpSpPr>
          <p:cNvPr id="5" name="Group 4">
            <a:extLst>
              <a:ext uri="{FF2B5EF4-FFF2-40B4-BE49-F238E27FC236}">
                <a16:creationId xmlns:a16="http://schemas.microsoft.com/office/drawing/2014/main" id="{A57D320A-FA29-B3D4-312C-869CE45269F6}"/>
              </a:ext>
            </a:extLst>
          </p:cNvPr>
          <p:cNvGrpSpPr/>
          <p:nvPr/>
        </p:nvGrpSpPr>
        <p:grpSpPr>
          <a:xfrm>
            <a:off x="10408850" y="2201112"/>
            <a:ext cx="1009197" cy="177321"/>
            <a:chOff x="10408850" y="1859918"/>
            <a:chExt cx="1009197" cy="177321"/>
          </a:xfrm>
        </p:grpSpPr>
        <p:sp>
          <p:nvSpPr>
            <p:cNvPr id="6" name="Rectangle 5">
              <a:extLst>
                <a:ext uri="{FF2B5EF4-FFF2-40B4-BE49-F238E27FC236}">
                  <a16:creationId xmlns:a16="http://schemas.microsoft.com/office/drawing/2014/main" id="{6FD9ECB7-6A64-9980-ADBC-38B4899C74ED}"/>
                </a:ext>
              </a:extLst>
            </p:cNvPr>
            <p:cNvSpPr/>
            <p:nvPr/>
          </p:nvSpPr>
          <p:spPr>
            <a:xfrm>
              <a:off x="10408850" y="1859918"/>
              <a:ext cx="336399" cy="161448"/>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7" name="Rectangle 6">
              <a:extLst>
                <a:ext uri="{FF2B5EF4-FFF2-40B4-BE49-F238E27FC236}">
                  <a16:creationId xmlns:a16="http://schemas.microsoft.com/office/drawing/2014/main" id="{0DB53C68-19EF-DC49-DAE9-268EB7443532}"/>
                </a:ext>
              </a:extLst>
            </p:cNvPr>
            <p:cNvSpPr/>
            <p:nvPr/>
          </p:nvSpPr>
          <p:spPr>
            <a:xfrm>
              <a:off x="10745249" y="1859933"/>
              <a:ext cx="336399" cy="161449"/>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8" name="Rectangle 7">
              <a:extLst>
                <a:ext uri="{FF2B5EF4-FFF2-40B4-BE49-F238E27FC236}">
                  <a16:creationId xmlns:a16="http://schemas.microsoft.com/office/drawing/2014/main" id="{493B47B9-F18A-BD89-B67B-5D3DEAE386C7}"/>
                </a:ext>
              </a:extLst>
            </p:cNvPr>
            <p:cNvSpPr/>
            <p:nvPr/>
          </p:nvSpPr>
          <p:spPr>
            <a:xfrm>
              <a:off x="11081648" y="1859933"/>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9" name="Isosceles Triangle 24">
              <a:extLst>
                <a:ext uri="{FF2B5EF4-FFF2-40B4-BE49-F238E27FC236}">
                  <a16:creationId xmlns:a16="http://schemas.microsoft.com/office/drawing/2014/main" id="{FDE63541-CB44-C16D-B5E5-8E10497277BA}"/>
                </a:ext>
              </a:extLst>
            </p:cNvPr>
            <p:cNvSpPr/>
            <p:nvPr/>
          </p:nvSpPr>
          <p:spPr>
            <a:xfrm>
              <a:off x="11189250" y="1909569"/>
              <a:ext cx="129833" cy="12767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15" name="Group 14">
            <a:extLst>
              <a:ext uri="{FF2B5EF4-FFF2-40B4-BE49-F238E27FC236}">
                <a16:creationId xmlns:a16="http://schemas.microsoft.com/office/drawing/2014/main" id="{D9C1EC9C-48E4-F609-56E7-2AB29F733268}"/>
              </a:ext>
            </a:extLst>
          </p:cNvPr>
          <p:cNvGrpSpPr/>
          <p:nvPr/>
        </p:nvGrpSpPr>
        <p:grpSpPr>
          <a:xfrm>
            <a:off x="10408850" y="2980408"/>
            <a:ext cx="1009197" cy="177321"/>
            <a:chOff x="10408850" y="1859918"/>
            <a:chExt cx="1009197" cy="177321"/>
          </a:xfrm>
        </p:grpSpPr>
        <p:sp>
          <p:nvSpPr>
            <p:cNvPr id="16" name="Rectangle 15">
              <a:extLst>
                <a:ext uri="{FF2B5EF4-FFF2-40B4-BE49-F238E27FC236}">
                  <a16:creationId xmlns:a16="http://schemas.microsoft.com/office/drawing/2014/main" id="{224BFF11-11A2-1E5B-EBDF-345E3720E18E}"/>
                </a:ext>
              </a:extLst>
            </p:cNvPr>
            <p:cNvSpPr/>
            <p:nvPr/>
          </p:nvSpPr>
          <p:spPr>
            <a:xfrm>
              <a:off x="10408850" y="1859918"/>
              <a:ext cx="336399" cy="161448"/>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17" name="Rectangle 16">
              <a:extLst>
                <a:ext uri="{FF2B5EF4-FFF2-40B4-BE49-F238E27FC236}">
                  <a16:creationId xmlns:a16="http://schemas.microsoft.com/office/drawing/2014/main" id="{D4D60FA9-7F58-DED5-A89C-BD46938EE8FD}"/>
                </a:ext>
              </a:extLst>
            </p:cNvPr>
            <p:cNvSpPr/>
            <p:nvPr/>
          </p:nvSpPr>
          <p:spPr>
            <a:xfrm>
              <a:off x="10745249" y="1859933"/>
              <a:ext cx="336399" cy="161449"/>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18" name="Rectangle 17">
              <a:extLst>
                <a:ext uri="{FF2B5EF4-FFF2-40B4-BE49-F238E27FC236}">
                  <a16:creationId xmlns:a16="http://schemas.microsoft.com/office/drawing/2014/main" id="{E7F911B4-77A0-FA95-FF88-55CC043FD490}"/>
                </a:ext>
              </a:extLst>
            </p:cNvPr>
            <p:cNvSpPr/>
            <p:nvPr/>
          </p:nvSpPr>
          <p:spPr>
            <a:xfrm>
              <a:off x="11081648" y="1859933"/>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19" name="Isosceles Triangle 24">
              <a:extLst>
                <a:ext uri="{FF2B5EF4-FFF2-40B4-BE49-F238E27FC236}">
                  <a16:creationId xmlns:a16="http://schemas.microsoft.com/office/drawing/2014/main" id="{80845E7A-6220-C811-3935-966D1CED478A}"/>
                </a:ext>
              </a:extLst>
            </p:cNvPr>
            <p:cNvSpPr/>
            <p:nvPr/>
          </p:nvSpPr>
          <p:spPr>
            <a:xfrm>
              <a:off x="11189250" y="1909569"/>
              <a:ext cx="129833" cy="12767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25" name="Group 24">
            <a:extLst>
              <a:ext uri="{FF2B5EF4-FFF2-40B4-BE49-F238E27FC236}">
                <a16:creationId xmlns:a16="http://schemas.microsoft.com/office/drawing/2014/main" id="{A4340F04-14F3-37E6-B4B1-E38287A769B4}"/>
              </a:ext>
            </a:extLst>
          </p:cNvPr>
          <p:cNvGrpSpPr/>
          <p:nvPr/>
        </p:nvGrpSpPr>
        <p:grpSpPr>
          <a:xfrm>
            <a:off x="10393954" y="3927353"/>
            <a:ext cx="1009197" cy="177321"/>
            <a:chOff x="10408850" y="2697921"/>
            <a:chExt cx="1009197" cy="177321"/>
          </a:xfrm>
        </p:grpSpPr>
        <p:sp>
          <p:nvSpPr>
            <p:cNvPr id="26" name="Rectangle 25">
              <a:extLst>
                <a:ext uri="{FF2B5EF4-FFF2-40B4-BE49-F238E27FC236}">
                  <a16:creationId xmlns:a16="http://schemas.microsoft.com/office/drawing/2014/main" id="{DCEAD81F-1688-5FC2-26A4-6539B45DB767}"/>
                </a:ext>
              </a:extLst>
            </p:cNvPr>
            <p:cNvSpPr/>
            <p:nvPr/>
          </p:nvSpPr>
          <p:spPr>
            <a:xfrm>
              <a:off x="10408850" y="2697921"/>
              <a:ext cx="336399" cy="161448"/>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27" name="Rectangle 26">
              <a:extLst>
                <a:ext uri="{FF2B5EF4-FFF2-40B4-BE49-F238E27FC236}">
                  <a16:creationId xmlns:a16="http://schemas.microsoft.com/office/drawing/2014/main" id="{AADD7A6B-A6E5-037F-8F8E-01B6B9FA8B06}"/>
                </a:ext>
              </a:extLst>
            </p:cNvPr>
            <p:cNvSpPr/>
            <p:nvPr/>
          </p:nvSpPr>
          <p:spPr>
            <a:xfrm>
              <a:off x="10745249" y="2697936"/>
              <a:ext cx="336399" cy="161449"/>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28" name="Rectangle 27">
              <a:extLst>
                <a:ext uri="{FF2B5EF4-FFF2-40B4-BE49-F238E27FC236}">
                  <a16:creationId xmlns:a16="http://schemas.microsoft.com/office/drawing/2014/main" id="{2230CFBF-B809-B2B3-5C4B-355591F1A3F7}"/>
                </a:ext>
              </a:extLst>
            </p:cNvPr>
            <p:cNvSpPr/>
            <p:nvPr/>
          </p:nvSpPr>
          <p:spPr>
            <a:xfrm>
              <a:off x="11081648" y="2697936"/>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29" name="Isosceles Triangle 24">
              <a:extLst>
                <a:ext uri="{FF2B5EF4-FFF2-40B4-BE49-F238E27FC236}">
                  <a16:creationId xmlns:a16="http://schemas.microsoft.com/office/drawing/2014/main" id="{D8FB7A43-57D1-3602-6415-523DCCD1A3B7}"/>
                </a:ext>
              </a:extLst>
            </p:cNvPr>
            <p:cNvSpPr/>
            <p:nvPr/>
          </p:nvSpPr>
          <p:spPr>
            <a:xfrm>
              <a:off x="10848288" y="2747572"/>
              <a:ext cx="129833" cy="12767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30" name="Group 29">
            <a:extLst>
              <a:ext uri="{FF2B5EF4-FFF2-40B4-BE49-F238E27FC236}">
                <a16:creationId xmlns:a16="http://schemas.microsoft.com/office/drawing/2014/main" id="{3BE2FF68-FF87-0E6C-7C0D-1FE73F4F3F4F}"/>
              </a:ext>
            </a:extLst>
          </p:cNvPr>
          <p:cNvGrpSpPr/>
          <p:nvPr/>
        </p:nvGrpSpPr>
        <p:grpSpPr>
          <a:xfrm>
            <a:off x="10408850" y="4874283"/>
            <a:ext cx="1009197" cy="177321"/>
            <a:chOff x="10408850" y="3542514"/>
            <a:chExt cx="1009197" cy="177321"/>
          </a:xfrm>
        </p:grpSpPr>
        <p:sp>
          <p:nvSpPr>
            <p:cNvPr id="31" name="Rectangle 30">
              <a:extLst>
                <a:ext uri="{FF2B5EF4-FFF2-40B4-BE49-F238E27FC236}">
                  <a16:creationId xmlns:a16="http://schemas.microsoft.com/office/drawing/2014/main" id="{BAAB7F9B-3006-DFEB-6A32-0634F167CD6D}"/>
                </a:ext>
              </a:extLst>
            </p:cNvPr>
            <p:cNvSpPr/>
            <p:nvPr/>
          </p:nvSpPr>
          <p:spPr>
            <a:xfrm>
              <a:off x="10408850" y="3542514"/>
              <a:ext cx="336399" cy="161448"/>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2" name="Rectangle 31">
              <a:extLst>
                <a:ext uri="{FF2B5EF4-FFF2-40B4-BE49-F238E27FC236}">
                  <a16:creationId xmlns:a16="http://schemas.microsoft.com/office/drawing/2014/main" id="{87D5DA2D-775D-5262-B5FC-A722C163B141}"/>
                </a:ext>
              </a:extLst>
            </p:cNvPr>
            <p:cNvSpPr/>
            <p:nvPr/>
          </p:nvSpPr>
          <p:spPr>
            <a:xfrm>
              <a:off x="10745249" y="3542529"/>
              <a:ext cx="336399" cy="161449"/>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3" name="Rectangle 32">
              <a:extLst>
                <a:ext uri="{FF2B5EF4-FFF2-40B4-BE49-F238E27FC236}">
                  <a16:creationId xmlns:a16="http://schemas.microsoft.com/office/drawing/2014/main" id="{666F2E6F-3000-ECB8-836A-2C12C784EA9B}"/>
                </a:ext>
              </a:extLst>
            </p:cNvPr>
            <p:cNvSpPr/>
            <p:nvPr/>
          </p:nvSpPr>
          <p:spPr>
            <a:xfrm>
              <a:off x="11081648" y="3542529"/>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4" name="Isosceles Triangle 24">
              <a:extLst>
                <a:ext uri="{FF2B5EF4-FFF2-40B4-BE49-F238E27FC236}">
                  <a16:creationId xmlns:a16="http://schemas.microsoft.com/office/drawing/2014/main" id="{130D4A1B-A8BE-720C-2078-627B146DA726}"/>
                </a:ext>
              </a:extLst>
            </p:cNvPr>
            <p:cNvSpPr/>
            <p:nvPr/>
          </p:nvSpPr>
          <p:spPr>
            <a:xfrm>
              <a:off x="10522824" y="3592165"/>
              <a:ext cx="129833" cy="12767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35" name="Group 34">
            <a:extLst>
              <a:ext uri="{FF2B5EF4-FFF2-40B4-BE49-F238E27FC236}">
                <a16:creationId xmlns:a16="http://schemas.microsoft.com/office/drawing/2014/main" id="{9A0D0A9E-3483-7439-2951-1893DE058F74}"/>
              </a:ext>
            </a:extLst>
          </p:cNvPr>
          <p:cNvGrpSpPr/>
          <p:nvPr/>
        </p:nvGrpSpPr>
        <p:grpSpPr>
          <a:xfrm>
            <a:off x="10408850" y="5773955"/>
            <a:ext cx="1009197" cy="177321"/>
            <a:chOff x="10408850" y="3542514"/>
            <a:chExt cx="1009197" cy="177321"/>
          </a:xfrm>
        </p:grpSpPr>
        <p:sp>
          <p:nvSpPr>
            <p:cNvPr id="36" name="Rectangle 35">
              <a:extLst>
                <a:ext uri="{FF2B5EF4-FFF2-40B4-BE49-F238E27FC236}">
                  <a16:creationId xmlns:a16="http://schemas.microsoft.com/office/drawing/2014/main" id="{C2A9A0E9-0BFE-F2EB-E107-8B847563E87B}"/>
                </a:ext>
              </a:extLst>
            </p:cNvPr>
            <p:cNvSpPr/>
            <p:nvPr/>
          </p:nvSpPr>
          <p:spPr>
            <a:xfrm>
              <a:off x="10408850" y="3542514"/>
              <a:ext cx="336399" cy="161448"/>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7" name="Rectangle 36">
              <a:extLst>
                <a:ext uri="{FF2B5EF4-FFF2-40B4-BE49-F238E27FC236}">
                  <a16:creationId xmlns:a16="http://schemas.microsoft.com/office/drawing/2014/main" id="{BB040282-8E8B-43A0-ECE0-48C09A7A6B53}"/>
                </a:ext>
              </a:extLst>
            </p:cNvPr>
            <p:cNvSpPr/>
            <p:nvPr/>
          </p:nvSpPr>
          <p:spPr>
            <a:xfrm>
              <a:off x="10745249" y="3542529"/>
              <a:ext cx="336399" cy="161449"/>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8" name="Rectangle 37">
              <a:extLst>
                <a:ext uri="{FF2B5EF4-FFF2-40B4-BE49-F238E27FC236}">
                  <a16:creationId xmlns:a16="http://schemas.microsoft.com/office/drawing/2014/main" id="{108509CF-C66B-97B4-CCDE-DC8A56F36291}"/>
                </a:ext>
              </a:extLst>
            </p:cNvPr>
            <p:cNvSpPr/>
            <p:nvPr/>
          </p:nvSpPr>
          <p:spPr>
            <a:xfrm>
              <a:off x="11081648" y="3542529"/>
              <a:ext cx="336399" cy="161449"/>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39" name="Isosceles Triangle 24">
              <a:extLst>
                <a:ext uri="{FF2B5EF4-FFF2-40B4-BE49-F238E27FC236}">
                  <a16:creationId xmlns:a16="http://schemas.microsoft.com/office/drawing/2014/main" id="{3A9B55A8-2F5F-2ACF-86F6-AEF26A84A9DF}"/>
                </a:ext>
              </a:extLst>
            </p:cNvPr>
            <p:cNvSpPr/>
            <p:nvPr/>
          </p:nvSpPr>
          <p:spPr>
            <a:xfrm>
              <a:off x="10522824" y="3592165"/>
              <a:ext cx="129833" cy="127670"/>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en-GB" sz="1900" b="0" i="0" u="none" strike="noStrike" kern="0" cap="none" spc="0" normalizeH="0" baseline="0" noProof="0" dirty="0">
                <a:ln>
                  <a:noFill/>
                </a:ln>
                <a:solidFill>
                  <a:prstClr val="white"/>
                </a:solidFill>
                <a:effectLst/>
                <a:uLnTx/>
                <a:uFillTx/>
                <a:cs typeface="Arial" panose="020B0604020202020204" pitchFamily="34" charset="0"/>
              </a:endParaRPr>
            </a:p>
          </p:txBody>
        </p:sp>
      </p:grpSp>
      <p:grpSp>
        <p:nvGrpSpPr>
          <p:cNvPr id="40" name="Group 39">
            <a:extLst>
              <a:ext uri="{FF2B5EF4-FFF2-40B4-BE49-F238E27FC236}">
                <a16:creationId xmlns:a16="http://schemas.microsoft.com/office/drawing/2014/main" id="{47640E3B-3AC1-F0AB-EC79-FF799E58F3BB}"/>
              </a:ext>
            </a:extLst>
          </p:cNvPr>
          <p:cNvGrpSpPr/>
          <p:nvPr/>
        </p:nvGrpSpPr>
        <p:grpSpPr>
          <a:xfrm>
            <a:off x="9382979" y="6331565"/>
            <a:ext cx="2417972" cy="196365"/>
            <a:chOff x="8646021" y="6625078"/>
            <a:chExt cx="2417972" cy="196365"/>
          </a:xfrm>
        </p:grpSpPr>
        <p:sp>
          <p:nvSpPr>
            <p:cNvPr id="41" name="Rectangle 40">
              <a:extLst>
                <a:ext uri="{FF2B5EF4-FFF2-40B4-BE49-F238E27FC236}">
                  <a16:creationId xmlns:a16="http://schemas.microsoft.com/office/drawing/2014/main" id="{94D4F24C-B8C3-9220-0ACC-3530A12DCC77}"/>
                </a:ext>
              </a:extLst>
            </p:cNvPr>
            <p:cNvSpPr/>
            <p:nvPr/>
          </p:nvSpPr>
          <p:spPr>
            <a:xfrm>
              <a:off x="8646021" y="6625080"/>
              <a:ext cx="795600" cy="196363"/>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cs typeface="Arial" panose="020B0604020202020204" pitchFamily="34" charset="0"/>
                </a:rPr>
                <a:t>Low</a:t>
              </a:r>
            </a:p>
          </p:txBody>
        </p:sp>
        <p:sp>
          <p:nvSpPr>
            <p:cNvPr id="42" name="Rectangle 41">
              <a:extLst>
                <a:ext uri="{FF2B5EF4-FFF2-40B4-BE49-F238E27FC236}">
                  <a16:creationId xmlns:a16="http://schemas.microsoft.com/office/drawing/2014/main" id="{35236128-B5E3-021F-6310-E8410A7E5F10}"/>
                </a:ext>
              </a:extLst>
            </p:cNvPr>
            <p:cNvSpPr/>
            <p:nvPr/>
          </p:nvSpPr>
          <p:spPr>
            <a:xfrm>
              <a:off x="9463861" y="6625078"/>
              <a:ext cx="796871" cy="196363"/>
            </a:xfrm>
            <a:prstGeom prst="rect">
              <a:avLst/>
            </a:prstGeom>
            <a:solidFill>
              <a:srgbClr val="1787AF">
                <a:lumMod val="20000"/>
                <a:lumOff val="80000"/>
              </a:srgb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cs typeface="Arial" panose="020B0604020202020204" pitchFamily="34" charset="0"/>
                </a:rPr>
                <a:t>Moderate</a:t>
              </a:r>
            </a:p>
          </p:txBody>
        </p:sp>
        <p:sp>
          <p:nvSpPr>
            <p:cNvPr id="43" name="Rectangle 42">
              <a:extLst>
                <a:ext uri="{FF2B5EF4-FFF2-40B4-BE49-F238E27FC236}">
                  <a16:creationId xmlns:a16="http://schemas.microsoft.com/office/drawing/2014/main" id="{ED8E3EF9-D1E6-9645-3612-81C1731B2943}"/>
                </a:ext>
              </a:extLst>
            </p:cNvPr>
            <p:cNvSpPr/>
            <p:nvPr/>
          </p:nvSpPr>
          <p:spPr>
            <a:xfrm>
              <a:off x="10268393" y="6625078"/>
              <a:ext cx="795600" cy="196363"/>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cs typeface="Arial" panose="020B0604020202020204" pitchFamily="34" charset="0"/>
                </a:rPr>
                <a:t>High</a:t>
              </a:r>
            </a:p>
          </p:txBody>
        </p:sp>
      </p:grpSp>
      <p:sp>
        <p:nvSpPr>
          <p:cNvPr id="3" name="Title 1">
            <a:extLst>
              <a:ext uri="{FF2B5EF4-FFF2-40B4-BE49-F238E27FC236}">
                <a16:creationId xmlns:a16="http://schemas.microsoft.com/office/drawing/2014/main" id="{C627F60A-D57D-C638-0316-F7D501B3BD3D}"/>
              </a:ext>
            </a:extLst>
          </p:cNvPr>
          <p:cNvSpPr>
            <a:spLocks noGrp="1"/>
          </p:cNvSpPr>
          <p:nvPr>
            <p:ph type="title"/>
          </p:nvPr>
        </p:nvSpPr>
        <p:spPr/>
        <p:txBody>
          <a:bodyPr/>
          <a:lstStyle/>
          <a:p>
            <a:pPr lvl="0" eaLnBrk="1" fontAlgn="ctr" hangingPunct="1">
              <a:defRPr/>
            </a:pPr>
            <a:r>
              <a:rPr lang="en-US" sz="2400" kern="1200" dirty="0">
                <a:solidFill>
                  <a:schemeClr val="tx1"/>
                </a:solidFill>
                <a:ea typeface="+mn-ea"/>
                <a:cs typeface="Arial" panose="020B0604020202020204" pitchFamily="34" charset="0"/>
              </a:rPr>
              <a:t>Summary: Alternative Materials</a:t>
            </a:r>
          </a:p>
        </p:txBody>
      </p:sp>
      <p:sp>
        <p:nvSpPr>
          <p:cNvPr id="10" name="TextBox 15">
            <a:extLst>
              <a:ext uri="{FF2B5EF4-FFF2-40B4-BE49-F238E27FC236}">
                <a16:creationId xmlns:a16="http://schemas.microsoft.com/office/drawing/2014/main" id="{5FF11813-41EB-03D7-2AE3-D70252E3FE35}"/>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94056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36431082-26C5-EB51-AD5A-4F60A1DBD995}"/>
              </a:ext>
            </a:extLst>
          </p:cNvPr>
          <p:cNvGraphicFramePr>
            <a:graphicFrameLocks noGrp="1"/>
          </p:cNvGraphicFramePr>
          <p:nvPr>
            <p:extLst>
              <p:ext uri="{D42A27DB-BD31-4B8C-83A1-F6EECF244321}">
                <p14:modId xmlns:p14="http://schemas.microsoft.com/office/powerpoint/2010/main" val="4057376018"/>
              </p:ext>
            </p:extLst>
          </p:nvPr>
        </p:nvGraphicFramePr>
        <p:xfrm>
          <a:off x="512064" y="4621075"/>
          <a:ext cx="11376181" cy="1620720"/>
        </p:xfrm>
        <a:graphic>
          <a:graphicData uri="http://schemas.openxmlformats.org/drawingml/2006/table">
            <a:tbl>
              <a:tblPr firstRow="1" bandRow="1">
                <a:tableStyleId>{5C22544A-7EE6-4342-B048-85BDC9FD1C3A}</a:tableStyleId>
              </a:tblPr>
              <a:tblGrid>
                <a:gridCol w="11376181">
                  <a:extLst>
                    <a:ext uri="{9D8B030D-6E8A-4147-A177-3AD203B41FA5}">
                      <a16:colId xmlns:a16="http://schemas.microsoft.com/office/drawing/2014/main" val="3699399490"/>
                    </a:ext>
                  </a:extLst>
                </a:gridCol>
              </a:tblGrid>
              <a:tr h="432000">
                <a:tc>
                  <a:txBody>
                    <a:bodyPr/>
                    <a:lstStyle/>
                    <a:p>
                      <a:pPr marL="0" indent="0">
                        <a:buFont typeface="Arial" panose="020B0604020202020204" pitchFamily="34" charset="0"/>
                        <a:buNone/>
                      </a:pPr>
                      <a:r>
                        <a:rPr lang="en-US" altLang="zh-CN" sz="1600" b="1" dirty="0">
                          <a:solidFill>
                            <a:schemeClr val="bg1"/>
                          </a:solidFill>
                          <a:latin typeface="+mj-lt"/>
                          <a:cs typeface="Calibri" panose="020F0502020204030204" pitchFamily="34" charset="0"/>
                        </a:rPr>
                        <a:t>Outlook</a:t>
                      </a:r>
                      <a:endParaRPr lang="zh-CN" altLang="en-US" sz="1600" b="1"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998883110"/>
                  </a:ext>
                </a:extLst>
              </a:tr>
              <a:tr h="1188720">
                <a:tc>
                  <a:txBody>
                    <a:bodyPr/>
                    <a:lstStyle/>
                    <a:p>
                      <a:pPr marL="171450" indent="-171450">
                        <a:buFont typeface="Arial" panose="020B0604020202020204" pitchFamily="34" charset="0"/>
                        <a:buChar char="•"/>
                      </a:pPr>
                      <a:r>
                        <a:rPr lang="en-US" altLang="zh-CN" sz="1200" b="0" i="0" kern="1200" dirty="0">
                          <a:solidFill>
                            <a:schemeClr val="tx1"/>
                          </a:solidFill>
                          <a:effectLst/>
                          <a:latin typeface="+mj-lt"/>
                          <a:ea typeface="+mn-ea"/>
                          <a:cs typeface="Calibri" panose="020F0502020204030204" pitchFamily="34" charset="0"/>
                        </a:rPr>
                        <a:t>Isostatic graphite is an irreplaceable material for manufacturing monocrystalline silicon furnaces, graphite crystallizers for metal continuous casting, and graphite electrodes for EDM. It is also an excellent material for manufacturing rocket ignition poles, excitation poles, nozzles, and rudder plates as well as for the decelerating and reflecting materials of graphite nuclear reactors</a:t>
                      </a:r>
                    </a:p>
                    <a:p>
                      <a:pPr marL="171450" indent="-171450">
                        <a:buFont typeface="Arial" panose="020B0604020202020204" pitchFamily="34" charset="0"/>
                        <a:buChar char="•"/>
                      </a:pPr>
                      <a:r>
                        <a:rPr lang="en-US" altLang="zh-CN" sz="1200" b="0" i="0" kern="1200" dirty="0">
                          <a:solidFill>
                            <a:schemeClr val="tx1"/>
                          </a:solidFill>
                          <a:effectLst/>
                          <a:latin typeface="+mj-lt"/>
                          <a:ea typeface="+mn-ea"/>
                          <a:cs typeface="Calibri" panose="020F0502020204030204" pitchFamily="34" charset="0"/>
                        </a:rPr>
                        <a:t>Due to the insufficient strength of isostatic graphite crucibles, ensuring product safety has become a growing concern. Consequently, the substitution of graphite with carbon/carbon composites is increasingly evident, particularly in the context of expanding heat field systems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APAC is a significant market for both materials, indicating promising opportunities for industry stakeholders</a:t>
                      </a:r>
                      <a:endParaRPr lang="zh-CN" altLang="en-US" sz="1200" b="0" dirty="0">
                        <a:solidFill>
                          <a:schemeClr val="tx1"/>
                        </a:solidFill>
                        <a:latin typeface="+mj-lt"/>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7933939"/>
                  </a:ext>
                </a:extLst>
              </a:tr>
            </a:tbl>
          </a:graphicData>
        </a:graphic>
      </p:graphicFrame>
      <p:graphicFrame>
        <p:nvGraphicFramePr>
          <p:cNvPr id="9" name="Table 8">
            <a:extLst>
              <a:ext uri="{FF2B5EF4-FFF2-40B4-BE49-F238E27FC236}">
                <a16:creationId xmlns:a16="http://schemas.microsoft.com/office/drawing/2014/main" id="{61FD0FAE-9217-33BB-2037-ECC521F5209F}"/>
              </a:ext>
            </a:extLst>
          </p:cNvPr>
          <p:cNvGraphicFramePr>
            <a:graphicFrameLocks noGrp="1"/>
          </p:cNvGraphicFramePr>
          <p:nvPr>
            <p:extLst>
              <p:ext uri="{D42A27DB-BD31-4B8C-83A1-F6EECF244321}">
                <p14:modId xmlns:p14="http://schemas.microsoft.com/office/powerpoint/2010/main" val="4097493969"/>
              </p:ext>
            </p:extLst>
          </p:nvPr>
        </p:nvGraphicFramePr>
        <p:xfrm>
          <a:off x="512064" y="1246789"/>
          <a:ext cx="11376182" cy="3291840"/>
        </p:xfrm>
        <a:graphic>
          <a:graphicData uri="http://schemas.openxmlformats.org/drawingml/2006/table">
            <a:tbl>
              <a:tblPr firstRow="1" bandRow="1">
                <a:tableStyleId>{5C22544A-7EE6-4342-B048-85BDC9FD1C3A}</a:tableStyleId>
              </a:tblPr>
              <a:tblGrid>
                <a:gridCol w="1961313">
                  <a:extLst>
                    <a:ext uri="{9D8B030D-6E8A-4147-A177-3AD203B41FA5}">
                      <a16:colId xmlns:a16="http://schemas.microsoft.com/office/drawing/2014/main" val="3699399490"/>
                    </a:ext>
                  </a:extLst>
                </a:gridCol>
                <a:gridCol w="5456420">
                  <a:extLst>
                    <a:ext uri="{9D8B030D-6E8A-4147-A177-3AD203B41FA5}">
                      <a16:colId xmlns:a16="http://schemas.microsoft.com/office/drawing/2014/main" val="3181610615"/>
                    </a:ext>
                  </a:extLst>
                </a:gridCol>
                <a:gridCol w="3958449">
                  <a:extLst>
                    <a:ext uri="{9D8B030D-6E8A-4147-A177-3AD203B41FA5}">
                      <a16:colId xmlns:a16="http://schemas.microsoft.com/office/drawing/2014/main" val="2730601804"/>
                    </a:ext>
                  </a:extLst>
                </a:gridCol>
              </a:tblGrid>
              <a:tr h="60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Carbon-carbon composite material</a:t>
                      </a:r>
                      <a:endParaRPr kumimoji="0" lang="zh-CN" altLang="en-US"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mj-lt"/>
                          <a:cs typeface="Calibri" panose="020F0502020204030204" pitchFamily="34" charset="0"/>
                        </a:rPr>
                        <a:t>Carbon-carbon composite material is a type of composite material applied with carbon fiber and carbon matrix. The material has excellent properties such as light-specific gravity, low coefficient of thermal expansion, high temperature resistance, corrosion resistance, stable coefficient of friction, and good thermal and electrical conductivity. The material has a density between 1.6 and 1.98 g/cm</a:t>
                      </a:r>
                      <a:r>
                        <a:rPr lang="en-US" altLang="zh-CN" sz="1200" b="0" baseline="30000" dirty="0">
                          <a:solidFill>
                            <a:schemeClr val="tx1"/>
                          </a:solidFill>
                          <a:latin typeface="+mj-lt"/>
                          <a:cs typeface="Calibri" panose="020F0502020204030204" pitchFamily="34" charset="0"/>
                        </a:rPr>
                        <a:t>3  </a:t>
                      </a:r>
                      <a:r>
                        <a:rPr lang="en-US" altLang="zh-CN" sz="1200" b="0" dirty="0">
                          <a:solidFill>
                            <a:schemeClr val="tx1"/>
                          </a:solidFill>
                          <a:latin typeface="+mj-lt"/>
                          <a:cs typeface="Calibri" panose="020F0502020204030204" pitchFamily="34" charset="0"/>
                        </a:rPr>
                        <a:t>and retains its properties above 2,000</a:t>
                      </a:r>
                      <a:r>
                        <a:rPr lang="en-US" altLang="zh-CN" sz="1200" b="0" baseline="30000" dirty="0">
                          <a:solidFill>
                            <a:schemeClr val="tx1"/>
                          </a:solidFill>
                          <a:latin typeface="+mj-lt"/>
                          <a:cs typeface="Calibri" panose="020F0502020204030204" pitchFamily="34" charset="0"/>
                        </a:rPr>
                        <a:t>o </a:t>
                      </a:r>
                      <a:r>
                        <a:rPr lang="en-US" altLang="zh-CN" sz="1200" b="0" dirty="0">
                          <a:solidFill>
                            <a:schemeClr val="tx1"/>
                          </a:solidFill>
                          <a:latin typeface="+mj-lt"/>
                          <a:cs typeface="Calibri" panose="020F0502020204030204" pitchFamily="34" charset="0"/>
                        </a:rPr>
                        <a:t>C.</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US" altLang="zh-CN" sz="1200" b="0" dirty="0">
                        <a:solidFill>
                          <a:schemeClr val="tx1"/>
                        </a:solidFill>
                      </a:endParaRPr>
                    </a:p>
                  </a:txBody>
                  <a:tcPr>
                    <a:solidFill>
                      <a:schemeClr val="bg1">
                        <a:lumMod val="95000"/>
                      </a:schemeClr>
                    </a:solidFill>
                  </a:tcPr>
                </a:tc>
                <a:extLst>
                  <a:ext uri="{0D108BD9-81ED-4DB2-BD59-A6C34878D82A}">
                    <a16:rowId xmlns:a16="http://schemas.microsoft.com/office/drawing/2014/main" val="3307933939"/>
                  </a:ext>
                </a:extLst>
              </a:tr>
              <a:tr h="2143125">
                <a:tc gridSpan="2">
                  <a:txBody>
                    <a:bodyPr/>
                    <a:lstStyle/>
                    <a:p>
                      <a:pPr algn="ctr"/>
                      <a:r>
                        <a:rPr lang="en-US" altLang="zh-CN" sz="1200" b="1" dirty="0">
                          <a:solidFill>
                            <a:schemeClr val="tx1"/>
                          </a:solidFill>
                          <a:latin typeface="+mj-lt"/>
                          <a:cs typeface="Calibri" panose="020F0502020204030204" pitchFamily="34" charset="0"/>
                        </a:rPr>
                        <a:t>Advantages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High strength-to-weight ratio: </a:t>
                      </a:r>
                      <a:r>
                        <a:rPr lang="en-US" altLang="zh-CN" sz="1200" b="0" dirty="0">
                          <a:solidFill>
                            <a:schemeClr val="tx1"/>
                          </a:solidFill>
                          <a:latin typeface="+mj-lt"/>
                          <a:cs typeface="Calibri" panose="020F0502020204030204" pitchFamily="34" charset="0"/>
                        </a:rPr>
                        <a:t>Provides an advantageous strength-to-weight ratio, rendering it well-suited for applications where the reduction of weight is crucial</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High temperature resistance: </a:t>
                      </a:r>
                      <a:r>
                        <a:rPr lang="en-US" altLang="zh-CN" sz="1200" b="0" dirty="0">
                          <a:solidFill>
                            <a:schemeClr val="tx1"/>
                          </a:solidFill>
                          <a:latin typeface="+mj-lt"/>
                          <a:cs typeface="Calibri" panose="020F0502020204030204" pitchFamily="34" charset="0"/>
                        </a:rPr>
                        <a:t>Maintains mechanical and electrical properties even under elevated temperatures of up to 2,000</a:t>
                      </a:r>
                      <a:r>
                        <a:rPr lang="en-US" altLang="zh-CN" sz="1200" b="0" baseline="30000" dirty="0">
                          <a:solidFill>
                            <a:schemeClr val="tx1"/>
                          </a:solidFill>
                          <a:latin typeface="+mj-lt"/>
                          <a:cs typeface="Calibri" panose="020F0502020204030204" pitchFamily="34" charset="0"/>
                        </a:rPr>
                        <a:t>o</a:t>
                      </a:r>
                      <a:r>
                        <a:rPr lang="en-US" altLang="zh-CN" sz="1200" b="0" dirty="0">
                          <a:solidFill>
                            <a:schemeClr val="tx1"/>
                          </a:solidFill>
                          <a:latin typeface="+mj-lt"/>
                          <a:cs typeface="Calibri" panose="020F0502020204030204" pitchFamily="34" charset="0"/>
                        </a:rPr>
                        <a:t>C, rendering it well-suited for applications with high-temperature requirements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Thermal shock resistance: </a:t>
                      </a:r>
                      <a:r>
                        <a:rPr lang="en-US" altLang="zh-CN" sz="1200" b="0" dirty="0">
                          <a:solidFill>
                            <a:schemeClr val="tx1"/>
                          </a:solidFill>
                          <a:latin typeface="+mj-lt"/>
                          <a:cs typeface="Calibri" panose="020F0502020204030204" pitchFamily="34" charset="0"/>
                        </a:rPr>
                        <a:t>Demonstrates thermal shock resistance, making it well-suited for applications characterized by rapid temperature changes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Low thermal expansion coefficient:</a:t>
                      </a:r>
                      <a:r>
                        <a:rPr lang="en-US" altLang="zh-CN" sz="1200" b="0" dirty="0">
                          <a:solidFill>
                            <a:schemeClr val="tx1"/>
                          </a:solidFill>
                          <a:latin typeface="+mj-lt"/>
                          <a:cs typeface="Calibri" panose="020F0502020204030204" pitchFamily="34" charset="0"/>
                        </a:rPr>
                        <a:t> Exhibits a low thermal expansion coefficient, rendering it suitable for applications where maintaining dimensional stability is imperative</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Low density: </a:t>
                      </a:r>
                      <a:r>
                        <a:rPr lang="en-US" altLang="zh-CN" sz="1200" b="0" dirty="0">
                          <a:solidFill>
                            <a:schemeClr val="tx1"/>
                          </a:solidFill>
                          <a:latin typeface="+mj-lt"/>
                          <a:cs typeface="Calibri" panose="020F0502020204030204" pitchFamily="34" charset="0"/>
                        </a:rPr>
                        <a:t>Possesses a modest density of 1.7, rendering it appropriate for applications where weight reduction is paramount</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Excellent corrosion resistance and radiation performance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tc>
                  <a:txBody>
                    <a:bodyPr/>
                    <a:lstStyle/>
                    <a:p>
                      <a:pPr algn="ctr"/>
                      <a:r>
                        <a:rPr lang="en-US" altLang="zh-CN" sz="1200" b="1" dirty="0">
                          <a:solidFill>
                            <a:schemeClr val="tx1"/>
                          </a:solidFill>
                          <a:latin typeface="+mj-lt"/>
                          <a:cs typeface="Calibri" panose="020F0502020204030204" pitchFamily="34" charset="0"/>
                        </a:rPr>
                        <a:t>Disadvantages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Brittle and easy to break: </a:t>
                      </a:r>
                      <a:r>
                        <a:rPr lang="en-US" altLang="zh-CN" sz="1200" b="0" dirty="0">
                          <a:solidFill>
                            <a:schemeClr val="tx1"/>
                          </a:solidFill>
                          <a:latin typeface="+mj-lt"/>
                          <a:cs typeface="Calibri" panose="020F0502020204030204" pitchFamily="34" charset="0"/>
                        </a:rPr>
                        <a:t>Exhibits brittleness and susceptibility to breakage, posing challenges in the machining process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High production cost: </a:t>
                      </a:r>
                      <a:r>
                        <a:rPr lang="en-US" altLang="zh-CN" sz="1200" b="0" dirty="0">
                          <a:solidFill>
                            <a:schemeClr val="tx1"/>
                          </a:solidFill>
                          <a:latin typeface="+mj-lt"/>
                          <a:cs typeface="Calibri" panose="020F0502020204030204" pitchFamily="34" charset="0"/>
                        </a:rPr>
                        <a:t>Incurs a comparatively elevated production cost attributable to the use of costly carbon fibers and labor-intensive manufacturing processes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00417315"/>
                  </a:ext>
                </a:extLst>
              </a:tr>
            </a:tbl>
          </a:graphicData>
        </a:graphic>
      </p:graphicFrame>
      <p:sp>
        <p:nvSpPr>
          <p:cNvPr id="2" name="Title 1">
            <a:extLst>
              <a:ext uri="{FF2B5EF4-FFF2-40B4-BE49-F238E27FC236}">
                <a16:creationId xmlns:a16="http://schemas.microsoft.com/office/drawing/2014/main" id="{0D81B70E-3A5A-36DF-B699-CAD2C274E655}"/>
              </a:ext>
            </a:extLst>
          </p:cNvPr>
          <p:cNvSpPr>
            <a:spLocks noGrp="1"/>
          </p:cNvSpPr>
          <p:nvPr>
            <p:ph type="title"/>
          </p:nvPr>
        </p:nvSpPr>
        <p:spPr/>
        <p:txBody>
          <a:bodyPr/>
          <a:lstStyle/>
          <a:p>
            <a:r>
              <a:rPr lang="en-US" dirty="0"/>
              <a:t>Alternative Materials and Outlook (1/5)</a:t>
            </a:r>
          </a:p>
        </p:txBody>
      </p:sp>
      <p:sp>
        <p:nvSpPr>
          <p:cNvPr id="4" name="TextBox 15">
            <a:extLst>
              <a:ext uri="{FF2B5EF4-FFF2-40B4-BE49-F238E27FC236}">
                <a16:creationId xmlns:a16="http://schemas.microsoft.com/office/drawing/2014/main" id="{D827F80A-9DAB-928A-E725-8FA03903E642}"/>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3287000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1FD0FAE-9217-33BB-2037-ECC521F5209F}"/>
              </a:ext>
            </a:extLst>
          </p:cNvPr>
          <p:cNvGraphicFramePr>
            <a:graphicFrameLocks noGrp="1"/>
          </p:cNvGraphicFramePr>
          <p:nvPr>
            <p:extLst>
              <p:ext uri="{D42A27DB-BD31-4B8C-83A1-F6EECF244321}">
                <p14:modId xmlns:p14="http://schemas.microsoft.com/office/powerpoint/2010/main" val="1334656824"/>
              </p:ext>
            </p:extLst>
          </p:nvPr>
        </p:nvGraphicFramePr>
        <p:xfrm>
          <a:off x="512064" y="1246789"/>
          <a:ext cx="11376182" cy="2743200"/>
        </p:xfrm>
        <a:graphic>
          <a:graphicData uri="http://schemas.openxmlformats.org/drawingml/2006/table">
            <a:tbl>
              <a:tblPr firstRow="1" bandRow="1">
                <a:tableStyleId>{5C22544A-7EE6-4342-B048-85BDC9FD1C3A}</a:tableStyleId>
              </a:tblPr>
              <a:tblGrid>
                <a:gridCol w="1961313">
                  <a:extLst>
                    <a:ext uri="{9D8B030D-6E8A-4147-A177-3AD203B41FA5}">
                      <a16:colId xmlns:a16="http://schemas.microsoft.com/office/drawing/2014/main" val="3699399490"/>
                    </a:ext>
                  </a:extLst>
                </a:gridCol>
                <a:gridCol w="3627620">
                  <a:extLst>
                    <a:ext uri="{9D8B030D-6E8A-4147-A177-3AD203B41FA5}">
                      <a16:colId xmlns:a16="http://schemas.microsoft.com/office/drawing/2014/main" val="3181610615"/>
                    </a:ext>
                  </a:extLst>
                </a:gridCol>
                <a:gridCol w="5787249">
                  <a:extLst>
                    <a:ext uri="{9D8B030D-6E8A-4147-A177-3AD203B41FA5}">
                      <a16:colId xmlns:a16="http://schemas.microsoft.com/office/drawing/2014/main" val="2730601804"/>
                    </a:ext>
                  </a:extLst>
                </a:gridCol>
              </a:tblGrid>
              <a:tr h="60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Molded graphite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gridSpan="2">
                  <a:txBody>
                    <a:bodyPr/>
                    <a:lstStyle/>
                    <a:p>
                      <a:r>
                        <a:rPr lang="en-US" altLang="zh-CN" sz="1200" b="0" dirty="0">
                          <a:solidFill>
                            <a:schemeClr val="tx1"/>
                          </a:solidFill>
                          <a:latin typeface="+mj-lt"/>
                          <a:cs typeface="Calibri" panose="020F0502020204030204" pitchFamily="34" charset="0"/>
                        </a:rPr>
                        <a:t>Molded graphite is an economical alternative to isostatic graphite. This material can be used in various applications where isostatic graphite is traditionally employed, offering a cost-effective solution.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US" altLang="zh-CN" sz="1200" b="0" dirty="0">
                        <a:solidFill>
                          <a:schemeClr val="tx1"/>
                        </a:solidFill>
                      </a:endParaRPr>
                    </a:p>
                  </a:txBody>
                  <a:tcPr>
                    <a:solidFill>
                      <a:schemeClr val="bg1">
                        <a:lumMod val="95000"/>
                      </a:schemeClr>
                    </a:solidFill>
                  </a:tcPr>
                </a:tc>
                <a:extLst>
                  <a:ext uri="{0D108BD9-81ED-4DB2-BD59-A6C34878D82A}">
                    <a16:rowId xmlns:a16="http://schemas.microsoft.com/office/drawing/2014/main" val="3307933939"/>
                  </a:ext>
                </a:extLst>
              </a:tr>
              <a:tr h="2143125">
                <a:tc gridSpan="2">
                  <a:txBody>
                    <a:bodyPr/>
                    <a:lstStyle/>
                    <a:p>
                      <a:pPr algn="ctr"/>
                      <a:r>
                        <a:rPr lang="en-US" altLang="zh-CN" sz="1200" b="1" dirty="0">
                          <a:solidFill>
                            <a:schemeClr val="tx1"/>
                          </a:solidFill>
                          <a:latin typeface="+mj-lt"/>
                          <a:cs typeface="Calibri" panose="020F0502020204030204" pitchFamily="34" charset="0"/>
                        </a:rPr>
                        <a:t>Advantages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Fine grain size:</a:t>
                      </a:r>
                      <a:r>
                        <a:rPr lang="en-US" altLang="zh-CN" sz="1200" b="0" dirty="0">
                          <a:solidFill>
                            <a:schemeClr val="tx1"/>
                          </a:solidFill>
                          <a:latin typeface="+mj-lt"/>
                          <a:cs typeface="Calibri" panose="020F0502020204030204" pitchFamily="34" charset="0"/>
                        </a:rPr>
                        <a:t> Possesses a refined grain size, elevated density, and strength, rendering it suitable for distinct industrial processes and manufacturing applications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Good corrosion resistance:</a:t>
                      </a:r>
                      <a:r>
                        <a:rPr lang="en-US" altLang="zh-CN" sz="1200" b="0" dirty="0">
                          <a:solidFill>
                            <a:schemeClr val="tx1"/>
                          </a:solidFill>
                          <a:latin typeface="+mj-lt"/>
                          <a:cs typeface="Calibri" panose="020F0502020204030204" pitchFamily="34" charset="0"/>
                        </a:rPr>
                        <a:t> Demonstrates commendable resistance to corrosion, proving advantageous in applications where protection against chemical attacks is crucial</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Versatility in shapes: </a:t>
                      </a:r>
                      <a:r>
                        <a:rPr lang="en-US" altLang="zh-CN" sz="1200" b="0" dirty="0">
                          <a:solidFill>
                            <a:schemeClr val="tx1"/>
                          </a:solidFill>
                          <a:latin typeface="+mj-lt"/>
                          <a:cs typeface="Calibri" panose="020F0502020204030204" pitchFamily="34" charset="0"/>
                        </a:rPr>
                        <a:t>The anisotropic structure and adaptability to various shapes make molded graphite well-suited for applications in the glass and metal industries as well as in electrical and chemical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tc>
                  <a:txBody>
                    <a:bodyPr/>
                    <a:lstStyle/>
                    <a:p>
                      <a:pPr algn="ctr"/>
                      <a:r>
                        <a:rPr lang="en-US" altLang="zh-CN" sz="1200" b="1" dirty="0">
                          <a:solidFill>
                            <a:schemeClr val="tx1"/>
                          </a:solidFill>
                          <a:latin typeface="+mj-lt"/>
                          <a:cs typeface="Calibri" panose="020F0502020204030204" pitchFamily="34" charset="0"/>
                        </a:rPr>
                        <a:t>Disadvantages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Lower density: </a:t>
                      </a:r>
                      <a:r>
                        <a:rPr lang="en-US" altLang="zh-CN" sz="1200" b="0" dirty="0">
                          <a:solidFill>
                            <a:schemeClr val="tx1"/>
                          </a:solidFill>
                          <a:latin typeface="+mj-lt"/>
                          <a:cs typeface="Calibri" panose="020F0502020204030204" pitchFamily="34" charset="0"/>
                        </a:rPr>
                        <a:t>In comparison to isostatic graphite, molded graphite typically exhibits a lower density, potentially influencing its appropriateness for specific high-performance applications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Anisotropic nature: </a:t>
                      </a:r>
                      <a:r>
                        <a:rPr lang="en-US" altLang="zh-CN" sz="1200" b="0" dirty="0">
                          <a:solidFill>
                            <a:schemeClr val="tx1"/>
                          </a:solidFill>
                          <a:latin typeface="+mj-lt"/>
                          <a:cs typeface="Calibri" panose="020F0502020204030204" pitchFamily="34" charset="0"/>
                        </a:rPr>
                        <a:t>Molded graphite acquires its form through compression molding or extrusion processes, introducing an anisotropic nature that could constrain its application in scenarios demanding isotropic properties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Variations in properties: </a:t>
                      </a:r>
                      <a:r>
                        <a:rPr lang="en-US" altLang="zh-CN" sz="1200" b="0" dirty="0">
                          <a:solidFill>
                            <a:schemeClr val="tx1"/>
                          </a:solidFill>
                          <a:latin typeface="+mj-lt"/>
                          <a:cs typeface="Calibri" panose="020F0502020204030204" pitchFamily="34" charset="0"/>
                        </a:rPr>
                        <a:t>Divergent manufacturing methods for isostatic graphite and molded graphite result in distinctions in structure, density, and properties, thereby rendering each graphite type well-suited for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00417315"/>
                  </a:ext>
                </a:extLst>
              </a:tr>
            </a:tbl>
          </a:graphicData>
        </a:graphic>
      </p:graphicFrame>
      <p:graphicFrame>
        <p:nvGraphicFramePr>
          <p:cNvPr id="2" name="Table 1">
            <a:extLst>
              <a:ext uri="{FF2B5EF4-FFF2-40B4-BE49-F238E27FC236}">
                <a16:creationId xmlns:a16="http://schemas.microsoft.com/office/drawing/2014/main" id="{9FF7BE5F-9486-28A2-E9E2-DB85E36A9BE7}"/>
              </a:ext>
            </a:extLst>
          </p:cNvPr>
          <p:cNvGraphicFramePr>
            <a:graphicFrameLocks noGrp="1"/>
          </p:cNvGraphicFramePr>
          <p:nvPr>
            <p:extLst>
              <p:ext uri="{D42A27DB-BD31-4B8C-83A1-F6EECF244321}">
                <p14:modId xmlns:p14="http://schemas.microsoft.com/office/powerpoint/2010/main" val="1631755801"/>
              </p:ext>
            </p:extLst>
          </p:nvPr>
        </p:nvGraphicFramePr>
        <p:xfrm>
          <a:off x="512064" y="4047799"/>
          <a:ext cx="11376181" cy="2352240"/>
        </p:xfrm>
        <a:graphic>
          <a:graphicData uri="http://schemas.openxmlformats.org/drawingml/2006/table">
            <a:tbl>
              <a:tblPr firstRow="1" bandRow="1">
                <a:tableStyleId>{5C22544A-7EE6-4342-B048-85BDC9FD1C3A}</a:tableStyleId>
              </a:tblPr>
              <a:tblGrid>
                <a:gridCol w="11376181">
                  <a:extLst>
                    <a:ext uri="{9D8B030D-6E8A-4147-A177-3AD203B41FA5}">
                      <a16:colId xmlns:a16="http://schemas.microsoft.com/office/drawing/2014/main" val="3699399490"/>
                    </a:ext>
                  </a:extLst>
                </a:gridCol>
              </a:tblGrid>
              <a:tr h="432000">
                <a:tc>
                  <a:txBody>
                    <a:bodyPr/>
                    <a:lstStyle/>
                    <a:p>
                      <a:pPr marL="0" indent="0">
                        <a:buFont typeface="Arial" panose="020B0604020202020204" pitchFamily="34" charset="0"/>
                        <a:buNone/>
                      </a:pPr>
                      <a:r>
                        <a:rPr lang="en-US" altLang="zh-CN" sz="1600" b="1" dirty="0">
                          <a:solidFill>
                            <a:schemeClr val="bg1"/>
                          </a:solidFill>
                          <a:latin typeface="+mj-lt"/>
                          <a:cs typeface="Calibri" panose="020F0502020204030204" pitchFamily="34" charset="0"/>
                        </a:rPr>
                        <a:t>Outlook</a:t>
                      </a:r>
                      <a:endParaRPr lang="zh-CN" altLang="en-US" sz="1600" b="1"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998883110"/>
                  </a:ext>
                </a:extLst>
              </a:tr>
              <a:tr h="1188720">
                <a:tc>
                  <a:txBody>
                    <a:bodyPr/>
                    <a:lstStyle/>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While extruded graphite and molded graphite possess distinct properties and applications, they are not interchangeable substitutes for isostatic graphite in every scenario. The selection between these materials hinges on the specific needs of the application, considering factors such as isotropy, grain structure, strength, and cost-effectiveness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Molded graphite can be a suitable substitute for isostatic graphite when the fine grain and homogeneous structure of the material align with the requirements of the application and when critical dimensions are not a limiting factor</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Molded graphite exhibits a refined grain size and a homogeneous structure, boasting excellent electrical conductivity and high density. It demonstrates resistance to high temperatures in controlled environments, possesses electro-conductive properties and is characterized by self-lubricating attributes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In contrast, isostatic graphite is an ultra-fine grain graphite with extensive molding specifications, a uniform blank structure, high density, substantial strength, and isotropic qualities. It is employed in applications where the mechanical properties of other fine-grain graphite prove insufficient. Referred to as isostatically molded graphite, this nomenclature reflects the method by which the raw material mixture is compressed into rectangular or round-shaped blocks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7933939"/>
                  </a:ext>
                </a:extLst>
              </a:tr>
            </a:tbl>
          </a:graphicData>
        </a:graphic>
      </p:graphicFrame>
      <p:sp>
        <p:nvSpPr>
          <p:cNvPr id="5" name="Title 4">
            <a:extLst>
              <a:ext uri="{FF2B5EF4-FFF2-40B4-BE49-F238E27FC236}">
                <a16:creationId xmlns:a16="http://schemas.microsoft.com/office/drawing/2014/main" id="{6D1A9EB7-B990-0F98-2AD0-4CEA71A99C55}"/>
              </a:ext>
            </a:extLst>
          </p:cNvPr>
          <p:cNvSpPr>
            <a:spLocks noGrp="1"/>
          </p:cNvSpPr>
          <p:nvPr>
            <p:ph type="title"/>
          </p:nvPr>
        </p:nvSpPr>
        <p:spPr/>
        <p:txBody>
          <a:bodyPr/>
          <a:lstStyle/>
          <a:p>
            <a:r>
              <a:rPr lang="en-US" dirty="0"/>
              <a:t>Alternative Materials and Outlook (2/5)</a:t>
            </a:r>
          </a:p>
        </p:txBody>
      </p:sp>
      <p:sp>
        <p:nvSpPr>
          <p:cNvPr id="4" name="TextBox 15">
            <a:extLst>
              <a:ext uri="{FF2B5EF4-FFF2-40B4-BE49-F238E27FC236}">
                <a16:creationId xmlns:a16="http://schemas.microsoft.com/office/drawing/2014/main" id="{37E2D35C-9659-6FC1-BFCB-C6C1D9A14DD9}"/>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1547595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9F3E9-A18A-4D10-BBA3-17B8492B028A}"/>
              </a:ext>
            </a:extLst>
          </p:cNvPr>
          <p:cNvSpPr>
            <a:spLocks noGrp="1"/>
          </p:cNvSpPr>
          <p:nvPr>
            <p:ph type="title"/>
          </p:nvPr>
        </p:nvSpPr>
        <p:spPr/>
        <p:txBody>
          <a:bodyPr/>
          <a:lstStyle/>
          <a:p>
            <a:r>
              <a:rPr lang="en-IN" dirty="0"/>
              <a:t>Table of Contents</a:t>
            </a:r>
            <a:endParaRPr lang="en-US" dirty="0"/>
          </a:p>
        </p:txBody>
      </p:sp>
      <p:graphicFrame>
        <p:nvGraphicFramePr>
          <p:cNvPr id="3" name="Table 2">
            <a:extLst>
              <a:ext uri="{FF2B5EF4-FFF2-40B4-BE49-F238E27FC236}">
                <a16:creationId xmlns:a16="http://schemas.microsoft.com/office/drawing/2014/main" id="{74AF75C1-149D-C0C5-44AC-7BC93A40A0AE}"/>
              </a:ext>
            </a:extLst>
          </p:cNvPr>
          <p:cNvGraphicFramePr>
            <a:graphicFrameLocks noGrp="1"/>
          </p:cNvGraphicFramePr>
          <p:nvPr>
            <p:extLst>
              <p:ext uri="{D42A27DB-BD31-4B8C-83A1-F6EECF244321}">
                <p14:modId xmlns:p14="http://schemas.microsoft.com/office/powerpoint/2010/main" val="554476341"/>
              </p:ext>
            </p:extLst>
          </p:nvPr>
        </p:nvGraphicFramePr>
        <p:xfrm>
          <a:off x="4136571" y="1284910"/>
          <a:ext cx="3657600" cy="1951357"/>
        </p:xfrm>
        <a:graphic>
          <a:graphicData uri="http://schemas.openxmlformats.org/drawingml/2006/table">
            <a:tbl>
              <a:tblPr firstRow="1" bandRow="1"/>
              <a:tblGrid>
                <a:gridCol w="3657600">
                  <a:extLst>
                    <a:ext uri="{9D8B030D-6E8A-4147-A177-3AD203B41FA5}">
                      <a16:colId xmlns:a16="http://schemas.microsoft.com/office/drawing/2014/main" val="20000"/>
                    </a:ext>
                  </a:extLst>
                </a:gridCol>
              </a:tblGrid>
              <a:tr h="570008">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3000" b="1" dirty="0">
                          <a:solidFill>
                            <a:schemeClr val="accent3"/>
                          </a:solidFill>
                          <a:latin typeface="Arial" panose="020B0604020202020204" pitchFamily="34" charset="0"/>
                          <a:cs typeface="Arial" panose="020B0604020202020204" pitchFamily="34" charset="0"/>
                        </a:rPr>
                        <a:t>03</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694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kern="1200" dirty="0">
                          <a:solidFill>
                            <a:schemeClr val="tx2"/>
                          </a:solidFill>
                          <a:latin typeface="+mj-lt"/>
                          <a:ea typeface="+mn-ea"/>
                          <a:cs typeface="Calibri" panose="020F0502020204030204" pitchFamily="34" charset="0"/>
                        </a:rPr>
                        <a:t>Category Essentials</a:t>
                      </a:r>
                      <a:br>
                        <a:rPr lang="en-US" sz="1200" kern="1200" dirty="0">
                          <a:solidFill>
                            <a:schemeClr val="accent1"/>
                          </a:solidFill>
                          <a:latin typeface="+mj-lt"/>
                          <a:ea typeface="+mn-ea"/>
                          <a:cs typeface="Calibri" panose="020F0502020204030204" pitchFamily="34" charset="0"/>
                        </a:rPr>
                      </a:br>
                      <a:r>
                        <a:rPr lang="en-US" sz="1200" kern="1200" dirty="0">
                          <a:solidFill>
                            <a:schemeClr val="tx2">
                              <a:lumMod val="75000"/>
                            </a:schemeClr>
                          </a:solidFill>
                          <a:latin typeface="+mj-lt"/>
                          <a:ea typeface="+mn-ea"/>
                          <a:cs typeface="Calibri" panose="020F0502020204030204" pitchFamily="34" charset="0"/>
                        </a:rPr>
                        <a:t>Slides </a:t>
                      </a:r>
                      <a:r>
                        <a:rPr lang="en-US" sz="1200" kern="1200" dirty="0">
                          <a:solidFill>
                            <a:schemeClr val="tx2">
                              <a:lumMod val="75000"/>
                            </a:schemeClr>
                          </a:solidFill>
                          <a:latin typeface="+mj-lt"/>
                          <a:ea typeface="+mn-ea"/>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17–29</a:t>
                      </a:r>
                      <a:endParaRPr lang="en-US" sz="1200" kern="1200" dirty="0">
                        <a:solidFill>
                          <a:schemeClr val="tx2">
                            <a:lumMod val="75000"/>
                          </a:schemeClr>
                        </a:solidFill>
                        <a:latin typeface="+mj-lt"/>
                        <a:ea typeface="+mn-ea"/>
                        <a:cs typeface="Calibri" panose="020F0502020204030204" pitchFamily="34" charset="0"/>
                      </a:endParaRP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9144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5600" indent="-177800" algn="l" defTabSz="914400" rtl="0" eaLnBrk="1" latinLnBrk="0" hangingPunct="1">
                        <a:lnSpc>
                          <a:spcPct val="100000"/>
                        </a:lnSpc>
                        <a:buFont typeface="Wingdings" panose="05000000000000000000" pitchFamily="2" charset="2"/>
                        <a:buChar char="§"/>
                      </a:pPr>
                      <a:r>
                        <a:rPr lang="en-US" altLang="zh-CN" sz="1200" dirty="0">
                          <a:solidFill>
                            <a:schemeClr val="tx1"/>
                          </a:solidFill>
                          <a:latin typeface="+mj-lt"/>
                          <a:cs typeface="Calibri" panose="020F0502020204030204" pitchFamily="34" charset="0"/>
                        </a:rPr>
                        <a:t>Alternative Materials and Outlook</a:t>
                      </a:r>
                    </a:p>
                    <a:p>
                      <a:pPr marL="355600" marR="0" lvl="0" indent="-1778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kern="1200" dirty="0">
                          <a:solidFill>
                            <a:schemeClr val="tx1"/>
                          </a:solidFill>
                          <a:latin typeface="Arial"/>
                          <a:ea typeface="+mn-ea"/>
                          <a:cs typeface="Calibri" panose="020F0502020204030204" pitchFamily="34" charset="0"/>
                        </a:rPr>
                        <a:t>Key Cost Drivers</a:t>
                      </a:r>
                      <a:endParaRPr lang="en-US" altLang="zh-CN" sz="1200" dirty="0">
                        <a:solidFill>
                          <a:schemeClr val="tx1"/>
                        </a:solidFill>
                        <a:latin typeface="+mj-lt"/>
                        <a:cs typeface="Calibri" panose="020F0502020204030204" pitchFamily="34" charset="0"/>
                      </a:endParaRPr>
                    </a:p>
                    <a:p>
                      <a:pPr marL="355600" indent="-177800" algn="l" defTabSz="914400" rtl="0" eaLnBrk="1" latinLnBrk="0" hangingPunct="1">
                        <a:lnSpc>
                          <a:spcPct val="100000"/>
                        </a:lnSpc>
                        <a:buFont typeface="Wingdings" panose="05000000000000000000" pitchFamily="2" charset="2"/>
                        <a:buChar char="§"/>
                      </a:pPr>
                      <a:r>
                        <a:rPr lang="en-US" sz="1200" dirty="0"/>
                        <a:t>Price Trends: Isostatic Graphite (China)</a:t>
                      </a:r>
                      <a:endParaRPr lang="en-US" altLang="zh-CN" sz="1200" dirty="0">
                        <a:solidFill>
                          <a:schemeClr val="tx1"/>
                        </a:solidFill>
                        <a:latin typeface="+mj-lt"/>
                        <a:cs typeface="Calibri" panose="020F0502020204030204" pitchFamily="34" charset="0"/>
                      </a:endParaRPr>
                    </a:p>
                    <a:p>
                      <a:pPr marL="355600" indent="-177800" algn="l" defTabSz="914400" rtl="0" eaLnBrk="1" latinLnBrk="0" hangingPunct="1">
                        <a:lnSpc>
                          <a:spcPct val="100000"/>
                        </a:lnSpc>
                        <a:buFont typeface="Wingdings" panose="05000000000000000000" pitchFamily="2" charset="2"/>
                        <a:buChar char="§"/>
                      </a:pPr>
                      <a:r>
                        <a:rPr lang="en-US" altLang="zh-CN" sz="1200" dirty="0">
                          <a:solidFill>
                            <a:schemeClr val="tx1"/>
                          </a:solidFill>
                          <a:latin typeface="+mj-lt"/>
                          <a:cs typeface="Calibri" panose="020F0502020204030204" pitchFamily="34" charset="0"/>
                        </a:rPr>
                        <a:t>Price Trend Analysis</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72C1633F-EA9F-686E-2FE4-A550AE071116}"/>
              </a:ext>
            </a:extLst>
          </p:cNvPr>
          <p:cNvGraphicFramePr>
            <a:graphicFrameLocks noGrp="1"/>
          </p:cNvGraphicFramePr>
          <p:nvPr>
            <p:extLst>
              <p:ext uri="{D42A27DB-BD31-4B8C-83A1-F6EECF244321}">
                <p14:modId xmlns:p14="http://schemas.microsoft.com/office/powerpoint/2010/main" val="234507456"/>
              </p:ext>
            </p:extLst>
          </p:nvPr>
        </p:nvGraphicFramePr>
        <p:xfrm>
          <a:off x="4136571" y="3362443"/>
          <a:ext cx="3657600" cy="2215984"/>
        </p:xfrm>
        <a:graphic>
          <a:graphicData uri="http://schemas.openxmlformats.org/drawingml/2006/table">
            <a:tbl>
              <a:tblPr firstRow="1" bandRow="1"/>
              <a:tblGrid>
                <a:gridCol w="3657600">
                  <a:extLst>
                    <a:ext uri="{9D8B030D-6E8A-4147-A177-3AD203B41FA5}">
                      <a16:colId xmlns:a16="http://schemas.microsoft.com/office/drawing/2014/main" val="20000"/>
                    </a:ext>
                  </a:extLst>
                </a:gridCol>
              </a:tblGrid>
              <a:tr h="56032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3000" b="1" dirty="0">
                          <a:solidFill>
                            <a:schemeClr val="accent3"/>
                          </a:solidFill>
                          <a:latin typeface="Arial" panose="020B0604020202020204" pitchFamily="34" charset="0"/>
                          <a:cs typeface="Arial" panose="020B0604020202020204" pitchFamily="34" charset="0"/>
                        </a:rPr>
                        <a:t>04</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69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200" b="1" kern="1200" dirty="0">
                          <a:solidFill>
                            <a:schemeClr val="tx2"/>
                          </a:solidFill>
                          <a:latin typeface="+mj-lt"/>
                          <a:ea typeface="+mn-ea"/>
                          <a:cs typeface="Calibri" panose="020F0502020204030204" pitchFamily="34" charset="0"/>
                        </a:rPr>
                        <a:t>Supply Market Insights</a:t>
                      </a:r>
                      <a:br>
                        <a:rPr lang="en-US" sz="1200" kern="1200" dirty="0">
                          <a:solidFill>
                            <a:schemeClr val="accent1"/>
                          </a:solidFill>
                          <a:latin typeface="+mj-lt"/>
                          <a:ea typeface="+mn-ea"/>
                          <a:cs typeface="Calibri" panose="020F0502020204030204" pitchFamily="34" charset="0"/>
                        </a:rPr>
                      </a:br>
                      <a:r>
                        <a:rPr lang="en-US" sz="1200" kern="1200" dirty="0">
                          <a:solidFill>
                            <a:schemeClr val="tx2">
                              <a:lumMod val="75000"/>
                            </a:schemeClr>
                          </a:solidFill>
                          <a:latin typeface="+mj-lt"/>
                          <a:ea typeface="+mn-ea"/>
                          <a:cs typeface="Calibri" panose="020F0502020204030204" pitchFamily="34" charset="0"/>
                        </a:rPr>
                        <a:t>Slides </a:t>
                      </a:r>
                      <a:r>
                        <a:rPr lang="en-US" sz="1200" kern="1200" dirty="0">
                          <a:solidFill>
                            <a:schemeClr val="tx2">
                              <a:lumMod val="75000"/>
                            </a:schemeClr>
                          </a:solidFill>
                          <a:latin typeface="+mj-lt"/>
                          <a:ea typeface="+mn-ea"/>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30–34</a:t>
                      </a:r>
                      <a:endParaRPr lang="en-US" sz="1200" kern="1200" dirty="0">
                        <a:solidFill>
                          <a:schemeClr val="tx2">
                            <a:lumMod val="75000"/>
                          </a:schemeClr>
                        </a:solidFill>
                        <a:latin typeface="+mj-lt"/>
                        <a:ea typeface="+mn-ea"/>
                        <a:cs typeface="Calibri" panose="020F0502020204030204" pitchFamily="34" charset="0"/>
                      </a:endParaRP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E0E0"/>
                    </a:solidFill>
                  </a:tcPr>
                </a:tc>
                <a:extLst>
                  <a:ext uri="{0D108BD9-81ED-4DB2-BD59-A6C34878D82A}">
                    <a16:rowId xmlns:a16="http://schemas.microsoft.com/office/drawing/2014/main" val="10001"/>
                  </a:ext>
                </a:extLst>
              </a:tr>
              <a:tr h="11887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5600" indent="-177800" algn="l" defTabSz="914400" rtl="0" eaLnBrk="1" latinLnBrk="0" hangingPunct="1">
                        <a:lnSpc>
                          <a:spcPct val="100000"/>
                        </a:lnSpc>
                        <a:buFont typeface="Wingdings" panose="05000000000000000000" pitchFamily="2" charset="2"/>
                        <a:buChar char="§"/>
                      </a:pPr>
                      <a:r>
                        <a:rPr lang="en-US" altLang="zh-CN" sz="1200" dirty="0">
                          <a:latin typeface="+mj-lt"/>
                          <a:cs typeface="Calibri" panose="020F0502020204030204" pitchFamily="34" charset="0"/>
                        </a:rPr>
                        <a:t>Steps Followed to Shortlist Suppliers</a:t>
                      </a:r>
                    </a:p>
                    <a:p>
                      <a:pPr marL="355600" indent="-177800" algn="l" defTabSz="914400" rtl="0" eaLnBrk="1" latinLnBrk="0" hangingPunct="1">
                        <a:lnSpc>
                          <a:spcPct val="100000"/>
                        </a:lnSpc>
                        <a:buFont typeface="Wingdings" panose="05000000000000000000" pitchFamily="2" charset="2"/>
                        <a:buChar char="§"/>
                      </a:pPr>
                      <a:r>
                        <a:rPr lang="en-US" altLang="zh-CN" sz="1200" dirty="0">
                          <a:latin typeface="+mj-lt"/>
                          <a:cs typeface="Calibri" panose="020F0502020204030204" pitchFamily="34" charset="0"/>
                        </a:rPr>
                        <a:t>Initial List of Suppliers</a:t>
                      </a:r>
                    </a:p>
                    <a:p>
                      <a:pPr marL="355600" indent="-177800" algn="l" defTabSz="914400" rtl="0" eaLnBrk="1" latinLnBrk="0" hangingPunct="1">
                        <a:lnSpc>
                          <a:spcPct val="100000"/>
                        </a:lnSpc>
                        <a:buFont typeface="Wingdings" panose="05000000000000000000" pitchFamily="2" charset="2"/>
                        <a:buChar char="§"/>
                      </a:pPr>
                      <a:r>
                        <a:rPr lang="en-US" altLang="zh-CN" sz="1200" dirty="0">
                          <a:latin typeface="+mj-lt"/>
                          <a:cs typeface="Calibri" panose="020F0502020204030204" pitchFamily="34" charset="0"/>
                        </a:rPr>
                        <a:t>Eliminated Suppliers</a:t>
                      </a:r>
                    </a:p>
                    <a:p>
                      <a:pPr marL="355600" indent="-177800" algn="l" defTabSz="914400" rtl="0" eaLnBrk="1" latinLnBrk="0" hangingPunct="1">
                        <a:lnSpc>
                          <a:spcPct val="100000"/>
                        </a:lnSpc>
                        <a:buFont typeface="Wingdings" panose="05000000000000000000" pitchFamily="2" charset="2"/>
                        <a:buChar char="§"/>
                      </a:pPr>
                      <a:r>
                        <a:rPr lang="en-US" altLang="zh-CN" sz="1200" dirty="0">
                          <a:latin typeface="+mj-lt"/>
                          <a:cs typeface="Calibri" panose="020F0502020204030204" pitchFamily="34" charset="0"/>
                        </a:rPr>
                        <a:t>Suppliers’ Capabilities</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6" name="Table 5">
            <a:extLst>
              <a:ext uri="{FF2B5EF4-FFF2-40B4-BE49-F238E27FC236}">
                <a16:creationId xmlns:a16="http://schemas.microsoft.com/office/drawing/2014/main" id="{69C1EFDF-E16B-489F-0654-306F4170123C}"/>
              </a:ext>
            </a:extLst>
          </p:cNvPr>
          <p:cNvGraphicFramePr>
            <a:graphicFrameLocks noGrp="1"/>
          </p:cNvGraphicFramePr>
          <p:nvPr>
            <p:extLst>
              <p:ext uri="{D42A27DB-BD31-4B8C-83A1-F6EECF244321}">
                <p14:modId xmlns:p14="http://schemas.microsoft.com/office/powerpoint/2010/main" val="4253073352"/>
              </p:ext>
            </p:extLst>
          </p:nvPr>
        </p:nvGraphicFramePr>
        <p:xfrm>
          <a:off x="304800" y="1284910"/>
          <a:ext cx="3657600" cy="1920288"/>
        </p:xfrm>
        <a:graphic>
          <a:graphicData uri="http://schemas.openxmlformats.org/drawingml/2006/table">
            <a:tbl>
              <a:tblPr firstRow="1" bandRow="1"/>
              <a:tblGrid>
                <a:gridCol w="3657600">
                  <a:extLst>
                    <a:ext uri="{9D8B030D-6E8A-4147-A177-3AD203B41FA5}">
                      <a16:colId xmlns:a16="http://schemas.microsoft.com/office/drawing/2014/main" val="20000"/>
                    </a:ext>
                  </a:extLst>
                </a:gridCol>
              </a:tblGrid>
              <a:tr h="54134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3000" b="1" dirty="0">
                          <a:solidFill>
                            <a:schemeClr val="accent3"/>
                          </a:solidFill>
                          <a:latin typeface="Arial" panose="020B0604020202020204" pitchFamily="34" charset="0"/>
                          <a:cs typeface="Arial" panose="020B0604020202020204" pitchFamily="34" charset="0"/>
                        </a:rPr>
                        <a:t>01</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511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200" b="1" kern="1200" dirty="0">
                          <a:solidFill>
                            <a:schemeClr val="tx2"/>
                          </a:solidFill>
                          <a:latin typeface="+mj-lt"/>
                          <a:ea typeface="+mn-ea"/>
                          <a:cs typeface="Calibri" panose="020F0502020204030204" pitchFamily="34" charset="0"/>
                        </a:rPr>
                        <a:t>Category Overview</a:t>
                      </a:r>
                    </a:p>
                    <a:p>
                      <a:pPr algn="l"/>
                      <a:r>
                        <a:rPr lang="en-US" sz="1200" kern="1200" dirty="0">
                          <a:solidFill>
                            <a:schemeClr val="tx2">
                              <a:lumMod val="75000"/>
                            </a:schemeClr>
                          </a:solidFill>
                          <a:latin typeface="+mj-lt"/>
                          <a:ea typeface="+mn-ea"/>
                          <a:cs typeface="Calibri" panose="020F0502020204030204" pitchFamily="34" charset="0"/>
                        </a:rPr>
                        <a:t>Slides </a:t>
                      </a:r>
                      <a:r>
                        <a:rPr lang="en-US" sz="1200" kern="1200" dirty="0">
                          <a:solidFill>
                            <a:schemeClr val="tx2">
                              <a:lumMod val="75000"/>
                            </a:schemeClr>
                          </a:solidFill>
                          <a:latin typeface="+mj-lt"/>
                          <a:ea typeface="+mn-ea"/>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6–9</a:t>
                      </a:r>
                      <a:endParaRPr lang="en-US" sz="1200" kern="1200" dirty="0">
                        <a:solidFill>
                          <a:schemeClr val="tx2">
                            <a:lumMod val="75000"/>
                          </a:schemeClr>
                        </a:solidFill>
                        <a:latin typeface="+mj-lt"/>
                        <a:ea typeface="+mn-ea"/>
                        <a:cs typeface="Calibri" panose="020F0502020204030204" pitchFamily="34" charset="0"/>
                      </a:endParaRP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9144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5600" indent="-177800" algn="l" defTabSz="914400" rtl="0" eaLnBrk="1" latinLnBrk="0" hangingPunct="1">
                        <a:lnSpc>
                          <a:spcPct val="100000"/>
                        </a:lnSpc>
                        <a:buFont typeface="Wingdings" panose="05000000000000000000" pitchFamily="2" charset="2"/>
                        <a:buChar char="§"/>
                      </a:pPr>
                      <a:r>
                        <a:rPr lang="en-US" altLang="zh-CN" sz="1200" dirty="0">
                          <a:latin typeface="+mj-lt"/>
                          <a:cs typeface="Calibri" panose="020F0502020204030204" pitchFamily="34" charset="0"/>
                        </a:rPr>
                        <a:t>Recommendations</a:t>
                      </a: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dk1"/>
                          </a:solidFill>
                          <a:latin typeface="Arial"/>
                          <a:ea typeface="+mn-ea"/>
                          <a:cs typeface="Calibri" panose="020F0502020204030204" pitchFamily="34" charset="0"/>
                        </a:rPr>
                        <a:t>Manufacturing process</a:t>
                      </a: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dk1"/>
                          </a:solidFill>
                          <a:latin typeface="Arial"/>
                          <a:ea typeface="+mn-ea"/>
                          <a:cs typeface="Calibri" panose="020F0502020204030204" pitchFamily="34" charset="0"/>
                        </a:rPr>
                        <a:t>Value Chain Analysis</a:t>
                      </a:r>
                    </a:p>
                  </a:txBody>
                  <a:tcPr marL="112375" marR="112375" marT="45732" marB="4573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2" name="Table 1">
            <a:extLst>
              <a:ext uri="{FF2B5EF4-FFF2-40B4-BE49-F238E27FC236}">
                <a16:creationId xmlns:a16="http://schemas.microsoft.com/office/drawing/2014/main" id="{8077D85A-19FB-21FC-3C5F-7DE27F2FF58D}"/>
              </a:ext>
            </a:extLst>
          </p:cNvPr>
          <p:cNvGraphicFramePr>
            <a:graphicFrameLocks noGrp="1"/>
          </p:cNvGraphicFramePr>
          <p:nvPr>
            <p:extLst>
              <p:ext uri="{D42A27DB-BD31-4B8C-83A1-F6EECF244321}">
                <p14:modId xmlns:p14="http://schemas.microsoft.com/office/powerpoint/2010/main" val="761158875"/>
              </p:ext>
            </p:extLst>
          </p:nvPr>
        </p:nvGraphicFramePr>
        <p:xfrm>
          <a:off x="304800" y="3362443"/>
          <a:ext cx="3657600" cy="2194632"/>
        </p:xfrm>
        <a:graphic>
          <a:graphicData uri="http://schemas.openxmlformats.org/drawingml/2006/table">
            <a:tbl>
              <a:tblPr firstRow="1" bandRow="1"/>
              <a:tblGrid>
                <a:gridCol w="3657600">
                  <a:extLst>
                    <a:ext uri="{9D8B030D-6E8A-4147-A177-3AD203B41FA5}">
                      <a16:colId xmlns:a16="http://schemas.microsoft.com/office/drawing/2014/main" val="20000"/>
                    </a:ext>
                  </a:extLst>
                </a:gridCol>
              </a:tblGrid>
              <a:tr h="541343">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3000" b="1" dirty="0">
                          <a:solidFill>
                            <a:schemeClr val="accent3"/>
                          </a:solidFill>
                          <a:latin typeface="Arial" panose="020B0604020202020204" pitchFamily="34" charset="0"/>
                          <a:cs typeface="Arial" panose="020B0604020202020204" pitchFamily="34" charset="0"/>
                        </a:rPr>
                        <a:t>02</a:t>
                      </a: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5112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200" b="1" kern="1200" dirty="0">
                          <a:solidFill>
                            <a:schemeClr val="tx2"/>
                          </a:solidFill>
                          <a:latin typeface="+mj-lt"/>
                          <a:ea typeface="+mn-ea"/>
                          <a:cs typeface="Calibri" panose="020F0502020204030204" pitchFamily="34" charset="0"/>
                        </a:rPr>
                        <a:t>Market Overview</a:t>
                      </a:r>
                    </a:p>
                    <a:p>
                      <a:pPr algn="l"/>
                      <a:r>
                        <a:rPr lang="en-US" sz="1200" kern="1200" dirty="0">
                          <a:solidFill>
                            <a:schemeClr val="tx2">
                              <a:lumMod val="75000"/>
                            </a:schemeClr>
                          </a:solidFill>
                          <a:latin typeface="+mj-lt"/>
                          <a:ea typeface="+mn-ea"/>
                          <a:cs typeface="Calibri" panose="020F0502020204030204" pitchFamily="34" charset="0"/>
                        </a:rPr>
                        <a:t>Slides </a:t>
                      </a:r>
                      <a:r>
                        <a:rPr lang="en-US" sz="1200" kern="1200" dirty="0">
                          <a:solidFill>
                            <a:schemeClr val="tx2">
                              <a:lumMod val="75000"/>
                            </a:schemeClr>
                          </a:solidFill>
                          <a:latin typeface="+mj-lt"/>
                          <a:ea typeface="+mn-ea"/>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10–16</a:t>
                      </a:r>
                      <a:endParaRPr lang="en-US" sz="1200" kern="1200" dirty="0">
                        <a:solidFill>
                          <a:schemeClr val="tx2">
                            <a:lumMod val="75000"/>
                          </a:schemeClr>
                        </a:solidFill>
                        <a:latin typeface="+mj-lt"/>
                        <a:ea typeface="+mn-ea"/>
                        <a:cs typeface="Calibri" panose="020F0502020204030204" pitchFamily="34" charset="0"/>
                      </a:endParaRPr>
                    </a:p>
                  </a:txBody>
                  <a:tcPr marL="112375" marR="112375" marT="45732" marB="457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11887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tx1"/>
                          </a:solidFill>
                          <a:latin typeface="Arial"/>
                          <a:ea typeface="+mn-ea"/>
                          <a:cs typeface="Calibri" panose="020F0502020204030204" pitchFamily="34" charset="0"/>
                        </a:rPr>
                        <a:t>Market Size and Segmentation</a:t>
                      </a: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tx1"/>
                          </a:solidFill>
                          <a:latin typeface="Arial"/>
                          <a:ea typeface="+mn-ea"/>
                          <a:cs typeface="Calibri" panose="020F0502020204030204" pitchFamily="34" charset="0"/>
                        </a:rPr>
                        <a:t>Market Drivers</a:t>
                      </a: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tx1"/>
                          </a:solidFill>
                          <a:latin typeface="Arial"/>
                          <a:ea typeface="+mn-ea"/>
                          <a:cs typeface="Calibri" panose="020F0502020204030204" pitchFamily="34" charset="0"/>
                        </a:rPr>
                        <a:t>Market Challenges</a:t>
                      </a: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tx1"/>
                          </a:solidFill>
                          <a:latin typeface="Arial"/>
                          <a:ea typeface="+mn-ea"/>
                          <a:cs typeface="Calibri" panose="020F0502020204030204" pitchFamily="34" charset="0"/>
                        </a:rPr>
                        <a:t>Demand Supply Scenario</a:t>
                      </a:r>
                    </a:p>
                    <a:p>
                      <a:pPr marL="355600" indent="-177800" algn="l" defTabSz="914400" rtl="0" eaLnBrk="1" latinLnBrk="0" hangingPunct="1">
                        <a:lnSpc>
                          <a:spcPct val="100000"/>
                        </a:lnSpc>
                        <a:buFont typeface="Wingdings" panose="05000000000000000000" pitchFamily="2" charset="2"/>
                        <a:buChar char="§"/>
                      </a:pPr>
                      <a:r>
                        <a:rPr lang="en-US" sz="1200" dirty="0"/>
                        <a:t>Key Production Hubs for Graphite</a:t>
                      </a:r>
                      <a:endParaRPr lang="en-US" altLang="zh-CN" sz="1200" kern="1200" dirty="0">
                        <a:solidFill>
                          <a:schemeClr val="tx1"/>
                        </a:solidFill>
                        <a:latin typeface="Arial"/>
                        <a:ea typeface="+mn-ea"/>
                        <a:cs typeface="Calibri" panose="020F0502020204030204" pitchFamily="34" charset="0"/>
                      </a:endParaRPr>
                    </a:p>
                    <a:p>
                      <a:pPr marL="355600" indent="-177800" algn="l" defTabSz="914400" rtl="0" eaLnBrk="1" latinLnBrk="0" hangingPunct="1">
                        <a:lnSpc>
                          <a:spcPct val="100000"/>
                        </a:lnSpc>
                        <a:buFont typeface="Wingdings" panose="05000000000000000000" pitchFamily="2" charset="2"/>
                        <a:buChar char="§"/>
                      </a:pPr>
                      <a:r>
                        <a:rPr lang="en-US" altLang="zh-CN" sz="1200" kern="1200" dirty="0">
                          <a:solidFill>
                            <a:schemeClr val="tx1"/>
                          </a:solidFill>
                          <a:latin typeface="Arial"/>
                          <a:ea typeface="+mn-ea"/>
                          <a:cs typeface="Calibri" panose="020F0502020204030204" pitchFamily="34" charset="0"/>
                        </a:rPr>
                        <a:t>Import-Export Scenario</a:t>
                      </a:r>
                      <a:endParaRPr lang="en-US" altLang="zh-CN" sz="1200" dirty="0">
                        <a:solidFill>
                          <a:schemeClr val="tx1"/>
                        </a:solidFill>
                        <a:latin typeface="+mj-lt"/>
                        <a:cs typeface="Calibri" panose="020F0502020204030204" pitchFamily="34" charset="0"/>
                      </a:endParaRPr>
                    </a:p>
                  </a:txBody>
                  <a:tcPr marL="112375" marR="112375" marT="45732" marB="45732">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95179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E80B64F-B26E-7697-B084-ACCC83741F6C}"/>
              </a:ext>
            </a:extLst>
          </p:cNvPr>
          <p:cNvGraphicFramePr>
            <a:graphicFrameLocks noGrp="1"/>
          </p:cNvGraphicFramePr>
          <p:nvPr>
            <p:extLst>
              <p:ext uri="{D42A27DB-BD31-4B8C-83A1-F6EECF244321}">
                <p14:modId xmlns:p14="http://schemas.microsoft.com/office/powerpoint/2010/main" val="2483243314"/>
              </p:ext>
            </p:extLst>
          </p:nvPr>
        </p:nvGraphicFramePr>
        <p:xfrm>
          <a:off x="512064" y="1246789"/>
          <a:ext cx="11376182" cy="2966085"/>
        </p:xfrm>
        <a:graphic>
          <a:graphicData uri="http://schemas.openxmlformats.org/drawingml/2006/table">
            <a:tbl>
              <a:tblPr firstRow="1" bandRow="1">
                <a:tableStyleId>{5C22544A-7EE6-4342-B048-85BDC9FD1C3A}</a:tableStyleId>
              </a:tblPr>
              <a:tblGrid>
                <a:gridCol w="1961313">
                  <a:extLst>
                    <a:ext uri="{9D8B030D-6E8A-4147-A177-3AD203B41FA5}">
                      <a16:colId xmlns:a16="http://schemas.microsoft.com/office/drawing/2014/main" val="3699399490"/>
                    </a:ext>
                  </a:extLst>
                </a:gridCol>
                <a:gridCol w="3627620">
                  <a:extLst>
                    <a:ext uri="{9D8B030D-6E8A-4147-A177-3AD203B41FA5}">
                      <a16:colId xmlns:a16="http://schemas.microsoft.com/office/drawing/2014/main" val="3181610615"/>
                    </a:ext>
                  </a:extLst>
                </a:gridCol>
                <a:gridCol w="5787249">
                  <a:extLst>
                    <a:ext uri="{9D8B030D-6E8A-4147-A177-3AD203B41FA5}">
                      <a16:colId xmlns:a16="http://schemas.microsoft.com/office/drawing/2014/main" val="2730601804"/>
                    </a:ext>
                  </a:extLst>
                </a:gridCol>
              </a:tblGrid>
              <a:tr h="60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Extruded graphite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gridSpan="2">
                  <a:txBody>
                    <a:bodyPr/>
                    <a:lstStyle/>
                    <a:p>
                      <a:r>
                        <a:rPr lang="en-US" altLang="zh-CN" sz="1200" b="0" dirty="0">
                          <a:solidFill>
                            <a:schemeClr val="tx1"/>
                          </a:solidFill>
                          <a:latin typeface="+mj-lt"/>
                          <a:cs typeface="Calibri" panose="020F0502020204030204" pitchFamily="34" charset="0"/>
                        </a:rPr>
                        <a:t>Extruded graphite is manufactured through an extrusion process, resulting in a coarser grain size and reduced strength in comparison to isostatic graphite. Primarily utilized as electrode material, it serves as a cost-effective option when isotropic properties, finer grain structure, and higher strengths are not essential. Demonstrating thermal and electrical conductivity, resistance to bending, and elevated levels of thermal and chemical resistance, extruded graphite proves to be a versatile material for various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hMerge="1">
                  <a:txBody>
                    <a:bodyPr/>
                    <a:lstStyle/>
                    <a:p>
                      <a:endParaRPr lang="en-US" altLang="zh-CN" sz="1200" b="0" dirty="0">
                        <a:solidFill>
                          <a:schemeClr val="tx1"/>
                        </a:solidFill>
                      </a:endParaRPr>
                    </a:p>
                  </a:txBody>
                  <a:tcPr>
                    <a:solidFill>
                      <a:schemeClr val="bg1">
                        <a:lumMod val="95000"/>
                      </a:schemeClr>
                    </a:solidFill>
                  </a:tcPr>
                </a:tc>
                <a:extLst>
                  <a:ext uri="{0D108BD9-81ED-4DB2-BD59-A6C34878D82A}">
                    <a16:rowId xmlns:a16="http://schemas.microsoft.com/office/drawing/2014/main" val="3307933939"/>
                  </a:ext>
                </a:extLst>
              </a:tr>
              <a:tr h="2143125">
                <a:tc gridSpan="2">
                  <a:txBody>
                    <a:bodyPr/>
                    <a:lstStyle/>
                    <a:p>
                      <a:pPr algn="ctr"/>
                      <a:r>
                        <a:rPr lang="en-US" altLang="zh-CN" sz="1200" b="1" dirty="0">
                          <a:solidFill>
                            <a:schemeClr val="tx1"/>
                          </a:solidFill>
                          <a:latin typeface="+mj-lt"/>
                          <a:cs typeface="Calibri" panose="020F0502020204030204" pitchFamily="34" charset="0"/>
                        </a:rPr>
                        <a:t>Advantages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Cost effective:</a:t>
                      </a:r>
                      <a:r>
                        <a:rPr lang="en-US" altLang="zh-CN" sz="1200" b="0" dirty="0">
                          <a:solidFill>
                            <a:schemeClr val="tx1"/>
                          </a:solidFill>
                          <a:latin typeface="+mj-lt"/>
                          <a:cs typeface="Calibri" panose="020F0502020204030204" pitchFamily="34" charset="0"/>
                        </a:rPr>
                        <a:t> Extruded graphite represents a cost-effective substitute for isostatic graphite, particularly well-suited for applications where isotropic properties, a finer grain structure, and elevated strength characteristics are not essential</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Thermal and electrical conductivity: </a:t>
                      </a:r>
                      <a:r>
                        <a:rPr lang="en-US" altLang="zh-CN" sz="1200" b="0" dirty="0">
                          <a:solidFill>
                            <a:schemeClr val="tx1"/>
                          </a:solidFill>
                          <a:latin typeface="+mj-lt"/>
                          <a:cs typeface="Calibri" panose="020F0502020204030204" pitchFamily="34" charset="0"/>
                        </a:rPr>
                        <a:t>Demonstrates enhanced thermal and electrical conductivity in comparison to isostatic graphite, attributable to its larger grain size</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Good processing properties: </a:t>
                      </a:r>
                      <a:r>
                        <a:rPr lang="en-US" altLang="zh-CN" sz="1200" b="0" dirty="0">
                          <a:solidFill>
                            <a:schemeClr val="tx1"/>
                          </a:solidFill>
                          <a:latin typeface="+mj-lt"/>
                          <a:cs typeface="Calibri" panose="020F0502020204030204" pitchFamily="34" charset="0"/>
                        </a:rPr>
                        <a:t>Possesses exceptional machinability and processing characteristics, facilitating ease of manipulation and utilization in various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tc>
                  <a:txBody>
                    <a:bodyPr/>
                    <a:lstStyle/>
                    <a:p>
                      <a:pPr algn="ctr"/>
                      <a:r>
                        <a:rPr lang="en-US" altLang="zh-CN" sz="1200" b="1" dirty="0">
                          <a:solidFill>
                            <a:schemeClr val="tx1"/>
                          </a:solidFill>
                          <a:latin typeface="+mj-lt"/>
                          <a:cs typeface="Calibri" panose="020F0502020204030204" pitchFamily="34" charset="0"/>
                        </a:rPr>
                        <a:t>Disadvantages</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Lower strength: </a:t>
                      </a:r>
                      <a:r>
                        <a:rPr lang="en-US" altLang="zh-CN" sz="1200" b="0" dirty="0">
                          <a:solidFill>
                            <a:schemeClr val="tx1"/>
                          </a:solidFill>
                          <a:latin typeface="+mj-lt"/>
                          <a:cs typeface="Calibri" panose="020F0502020204030204" pitchFamily="34" charset="0"/>
                        </a:rPr>
                        <a:t>Exhibiting a coarser grain size, it possesses reduced strength in comparison to isostatic graphite</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Lower thermal shock resistance:</a:t>
                      </a:r>
                      <a:r>
                        <a:rPr lang="en-US" altLang="zh-CN" sz="1200" b="0" dirty="0">
                          <a:solidFill>
                            <a:schemeClr val="tx1"/>
                          </a:solidFill>
                          <a:latin typeface="+mj-lt"/>
                          <a:cs typeface="Calibri" panose="020F0502020204030204" pitchFamily="34" charset="0"/>
                        </a:rPr>
                        <a:t> It has lower thermal shock resistance compared to isostatic graphite due to its coarser grain size</a:t>
                      </a:r>
                    </a:p>
                    <a:p>
                      <a:pPr marL="285750" indent="-2857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Less isotropic: </a:t>
                      </a:r>
                      <a:r>
                        <a:rPr lang="en-US" altLang="zh-CN" sz="1200" b="0" dirty="0">
                          <a:solidFill>
                            <a:schemeClr val="tx1"/>
                          </a:solidFill>
                          <a:latin typeface="+mj-lt"/>
                          <a:cs typeface="Calibri" panose="020F0502020204030204" pitchFamily="34" charset="0"/>
                        </a:rPr>
                        <a:t>It exhibits lower isotropy compared to isostatic graphite, which possesses an ultra-fine grain size and a homogeneous structure that is consistent throughout the material</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00417315"/>
                  </a:ext>
                </a:extLst>
              </a:tr>
            </a:tbl>
          </a:graphicData>
        </a:graphic>
      </p:graphicFrame>
      <p:graphicFrame>
        <p:nvGraphicFramePr>
          <p:cNvPr id="5" name="Table 4">
            <a:extLst>
              <a:ext uri="{FF2B5EF4-FFF2-40B4-BE49-F238E27FC236}">
                <a16:creationId xmlns:a16="http://schemas.microsoft.com/office/drawing/2014/main" id="{A3E0AE59-6120-74BC-7785-CFF3376A4EBD}"/>
              </a:ext>
            </a:extLst>
          </p:cNvPr>
          <p:cNvGraphicFramePr>
            <a:graphicFrameLocks noGrp="1"/>
          </p:cNvGraphicFramePr>
          <p:nvPr>
            <p:extLst>
              <p:ext uri="{D42A27DB-BD31-4B8C-83A1-F6EECF244321}">
                <p14:modId xmlns:p14="http://schemas.microsoft.com/office/powerpoint/2010/main" val="2044823086"/>
              </p:ext>
            </p:extLst>
          </p:nvPr>
        </p:nvGraphicFramePr>
        <p:xfrm>
          <a:off x="512064" y="4240303"/>
          <a:ext cx="11376181" cy="1803600"/>
        </p:xfrm>
        <a:graphic>
          <a:graphicData uri="http://schemas.openxmlformats.org/drawingml/2006/table">
            <a:tbl>
              <a:tblPr firstRow="1" bandRow="1">
                <a:tableStyleId>{5C22544A-7EE6-4342-B048-85BDC9FD1C3A}</a:tableStyleId>
              </a:tblPr>
              <a:tblGrid>
                <a:gridCol w="11376181">
                  <a:extLst>
                    <a:ext uri="{9D8B030D-6E8A-4147-A177-3AD203B41FA5}">
                      <a16:colId xmlns:a16="http://schemas.microsoft.com/office/drawing/2014/main" val="3699399490"/>
                    </a:ext>
                  </a:extLst>
                </a:gridCol>
              </a:tblGrid>
              <a:tr h="432000">
                <a:tc>
                  <a:txBody>
                    <a:bodyPr/>
                    <a:lstStyle/>
                    <a:p>
                      <a:pPr marL="0" indent="0">
                        <a:buFont typeface="Arial" panose="020B0604020202020204" pitchFamily="34" charset="0"/>
                        <a:buNone/>
                      </a:pPr>
                      <a:r>
                        <a:rPr lang="en-US" altLang="zh-CN" sz="1600" b="1" dirty="0">
                          <a:solidFill>
                            <a:schemeClr val="bg1"/>
                          </a:solidFill>
                          <a:latin typeface="+mj-lt"/>
                          <a:cs typeface="Calibri" panose="020F0502020204030204" pitchFamily="34" charset="0"/>
                        </a:rPr>
                        <a:t>Outlook</a:t>
                      </a:r>
                      <a:endParaRPr lang="zh-CN" altLang="en-US" sz="1600" b="1"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998883110"/>
                  </a:ext>
                </a:extLst>
              </a:tr>
              <a:tr h="1188720">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0" dirty="0">
                          <a:solidFill>
                            <a:schemeClr val="tx1"/>
                          </a:solidFill>
                          <a:latin typeface="+mj-lt"/>
                          <a:cs typeface="Calibri" panose="020F0502020204030204" pitchFamily="34" charset="0"/>
                        </a:rPr>
                        <a:t>Extruded graphite and molded graphite have their own unique properties and applications, they are not direct alternatives for isostatic graphite in all use cases. The choice between these materials depends on the specific requirements of the application, including considerations of isotropy, grain structure, strength, and cost effectiveness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Extruded graphite is widely used in the manufacturing of furnace fixtures, sintering trays, run-out tables, heating elements, furnace linings, and various other industrial applications requiring high thermal and electrical conductivity, thermal shock resistance, and chemical resistance</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It presents distinct advantages, including cost effectiveness and superior thermal and electrical conductivity. However, it exhibits limitations in terms of strength, thermal shock resistance, and isotropy when compared to isostatic graphite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7933939"/>
                  </a:ext>
                </a:extLst>
              </a:tr>
            </a:tbl>
          </a:graphicData>
        </a:graphic>
      </p:graphicFrame>
      <p:sp>
        <p:nvSpPr>
          <p:cNvPr id="6" name="Title 5">
            <a:extLst>
              <a:ext uri="{FF2B5EF4-FFF2-40B4-BE49-F238E27FC236}">
                <a16:creationId xmlns:a16="http://schemas.microsoft.com/office/drawing/2014/main" id="{32D1B85B-937D-7A31-FE1F-912F50B75088}"/>
              </a:ext>
            </a:extLst>
          </p:cNvPr>
          <p:cNvSpPr>
            <a:spLocks noGrp="1"/>
          </p:cNvSpPr>
          <p:nvPr>
            <p:ph type="title"/>
          </p:nvPr>
        </p:nvSpPr>
        <p:spPr/>
        <p:txBody>
          <a:bodyPr/>
          <a:lstStyle/>
          <a:p>
            <a:r>
              <a:rPr lang="en-US" dirty="0"/>
              <a:t>Alternative Materials and Outlook (3/5)</a:t>
            </a:r>
          </a:p>
        </p:txBody>
      </p:sp>
      <p:sp>
        <p:nvSpPr>
          <p:cNvPr id="4" name="TextBox 15">
            <a:extLst>
              <a:ext uri="{FF2B5EF4-FFF2-40B4-BE49-F238E27FC236}">
                <a16:creationId xmlns:a16="http://schemas.microsoft.com/office/drawing/2014/main" id="{621B2B13-B71D-6CDC-70C1-4DD7D8975BDF}"/>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858023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1FD0FAE-9217-33BB-2037-ECC521F5209F}"/>
              </a:ext>
            </a:extLst>
          </p:cNvPr>
          <p:cNvGraphicFramePr>
            <a:graphicFrameLocks noGrp="1"/>
          </p:cNvGraphicFramePr>
          <p:nvPr>
            <p:extLst>
              <p:ext uri="{D42A27DB-BD31-4B8C-83A1-F6EECF244321}">
                <p14:modId xmlns:p14="http://schemas.microsoft.com/office/powerpoint/2010/main" val="2691685742"/>
              </p:ext>
            </p:extLst>
          </p:nvPr>
        </p:nvGraphicFramePr>
        <p:xfrm>
          <a:off x="512064" y="1246789"/>
          <a:ext cx="11376182" cy="2783205"/>
        </p:xfrm>
        <a:graphic>
          <a:graphicData uri="http://schemas.openxmlformats.org/drawingml/2006/table">
            <a:tbl>
              <a:tblPr firstRow="1" bandRow="1">
                <a:tableStyleId>{5C22544A-7EE6-4342-B048-85BDC9FD1C3A}</a:tableStyleId>
              </a:tblPr>
              <a:tblGrid>
                <a:gridCol w="1961313">
                  <a:extLst>
                    <a:ext uri="{9D8B030D-6E8A-4147-A177-3AD203B41FA5}">
                      <a16:colId xmlns:a16="http://schemas.microsoft.com/office/drawing/2014/main" val="3699399490"/>
                    </a:ext>
                  </a:extLst>
                </a:gridCol>
                <a:gridCol w="9414869">
                  <a:extLst>
                    <a:ext uri="{9D8B030D-6E8A-4147-A177-3AD203B41FA5}">
                      <a16:colId xmlns:a16="http://schemas.microsoft.com/office/drawing/2014/main" val="3181610615"/>
                    </a:ext>
                  </a:extLst>
                </a:gridCol>
              </a:tblGrid>
              <a:tr h="60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High-purity molded graphite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r>
                        <a:rPr lang="en-US" altLang="zh-CN" sz="1200" b="0" dirty="0">
                          <a:solidFill>
                            <a:schemeClr val="tx1"/>
                          </a:solidFill>
                          <a:latin typeface="+mj-lt"/>
                          <a:cs typeface="Calibri" panose="020F0502020204030204" pitchFamily="34" charset="0"/>
                        </a:rPr>
                        <a:t>High-purity molded graphite is a specialized form of graphite material characterized by a high level of purity (C&gt;99%) and fine grain size. High-purity molded graphite blocks are available in different grades, sizes, and shapes to meet specific requirements. The molding method is generally used to produce small-sized cold-pressed graphite or finely structured products.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7933939"/>
                  </a:ext>
                </a:extLst>
              </a:tr>
              <a:tr h="2143125">
                <a:tc gridSpan="2">
                  <a:txBody>
                    <a:bodyPr/>
                    <a:lstStyle/>
                    <a:p>
                      <a:pPr marL="0" indent="0" algn="ctr">
                        <a:buFont typeface="Arial" panose="020B0604020202020204" pitchFamily="34" charset="0"/>
                        <a:buNone/>
                      </a:pPr>
                      <a:r>
                        <a:rPr lang="en-US" altLang="zh-CN" sz="1200" b="1" dirty="0">
                          <a:solidFill>
                            <a:schemeClr val="tx1"/>
                          </a:solidFill>
                          <a:latin typeface="+mj-lt"/>
                          <a:cs typeface="Calibri" panose="020F0502020204030204" pitchFamily="34" charset="0"/>
                        </a:rPr>
                        <a:t>Advantages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High purity:</a:t>
                      </a:r>
                      <a:r>
                        <a:rPr lang="en-US" altLang="zh-CN" sz="1200" b="0" dirty="0">
                          <a:solidFill>
                            <a:schemeClr val="tx1"/>
                          </a:solidFill>
                          <a:latin typeface="+mj-lt"/>
                          <a:cs typeface="Calibri" panose="020F0502020204030204" pitchFamily="34" charset="0"/>
                        </a:rPr>
                        <a:t> High-purity molded graphite is characterized by a high level of purity (C&gt;99%), making it suitable for applications where purity is a critical factor</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Specific properties: </a:t>
                      </a:r>
                      <a:r>
                        <a:rPr lang="en-US" altLang="zh-CN" sz="1200" b="0" dirty="0">
                          <a:solidFill>
                            <a:schemeClr val="tx1"/>
                          </a:solidFill>
                          <a:latin typeface="+mj-lt"/>
                          <a:cs typeface="Calibri" panose="020F0502020204030204" pitchFamily="34" charset="0"/>
                        </a:rPr>
                        <a:t>It offers good machinability, strong thermal stability, low expansion ratio, low thermal expansion, and excellent chemical resistance to acid, alkali, and organic solvents, making it suitable for various demanding applications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Ideal alternative to isostatic graphite: </a:t>
                      </a:r>
                      <a:r>
                        <a:rPr lang="en-US" altLang="zh-CN" sz="1200" b="0" dirty="0">
                          <a:solidFill>
                            <a:schemeClr val="tx1"/>
                          </a:solidFill>
                          <a:latin typeface="+mj-lt"/>
                          <a:cs typeface="Calibri" panose="020F0502020204030204" pitchFamily="34" charset="0"/>
                        </a:rPr>
                        <a:t>High-purity molded graphite is considered an ideal alternative material to isostatic graphite if there is no specific requirement for the material size, offering tailored solutions for specific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3400417315"/>
                  </a:ext>
                </a:extLst>
              </a:tr>
            </a:tbl>
          </a:graphicData>
        </a:graphic>
      </p:graphicFrame>
      <p:graphicFrame>
        <p:nvGraphicFramePr>
          <p:cNvPr id="2" name="Table 1">
            <a:extLst>
              <a:ext uri="{FF2B5EF4-FFF2-40B4-BE49-F238E27FC236}">
                <a16:creationId xmlns:a16="http://schemas.microsoft.com/office/drawing/2014/main" id="{9FF7BE5F-9486-28A2-E9E2-DB85E36A9BE7}"/>
              </a:ext>
            </a:extLst>
          </p:cNvPr>
          <p:cNvGraphicFramePr>
            <a:graphicFrameLocks noGrp="1"/>
          </p:cNvGraphicFramePr>
          <p:nvPr>
            <p:extLst>
              <p:ext uri="{D42A27DB-BD31-4B8C-83A1-F6EECF244321}">
                <p14:modId xmlns:p14="http://schemas.microsoft.com/office/powerpoint/2010/main" val="695598424"/>
              </p:ext>
            </p:extLst>
          </p:nvPr>
        </p:nvGraphicFramePr>
        <p:xfrm>
          <a:off x="512064" y="4240303"/>
          <a:ext cx="11376181" cy="1620720"/>
        </p:xfrm>
        <a:graphic>
          <a:graphicData uri="http://schemas.openxmlformats.org/drawingml/2006/table">
            <a:tbl>
              <a:tblPr firstRow="1" bandRow="1">
                <a:tableStyleId>{5C22544A-7EE6-4342-B048-85BDC9FD1C3A}</a:tableStyleId>
              </a:tblPr>
              <a:tblGrid>
                <a:gridCol w="11376181">
                  <a:extLst>
                    <a:ext uri="{9D8B030D-6E8A-4147-A177-3AD203B41FA5}">
                      <a16:colId xmlns:a16="http://schemas.microsoft.com/office/drawing/2014/main" val="3699399490"/>
                    </a:ext>
                  </a:extLst>
                </a:gridCol>
              </a:tblGrid>
              <a:tr h="432000">
                <a:tc>
                  <a:txBody>
                    <a:bodyPr/>
                    <a:lstStyle/>
                    <a:p>
                      <a:pPr marL="0" indent="0">
                        <a:buFont typeface="Arial" panose="020B0604020202020204" pitchFamily="34" charset="0"/>
                        <a:buNone/>
                      </a:pPr>
                      <a:r>
                        <a:rPr lang="en-US" altLang="zh-CN" sz="1600" b="1" dirty="0">
                          <a:solidFill>
                            <a:schemeClr val="bg1"/>
                          </a:solidFill>
                          <a:latin typeface="+mj-lt"/>
                          <a:cs typeface="Calibri" panose="020F0502020204030204" pitchFamily="34" charset="0"/>
                        </a:rPr>
                        <a:t>Outlook</a:t>
                      </a:r>
                      <a:endParaRPr lang="zh-CN" altLang="en-US" sz="1600" b="1"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998883110"/>
                  </a:ext>
                </a:extLst>
              </a:tr>
              <a:tr h="1188720">
                <a:tc>
                  <a:txBody>
                    <a:bodyPr/>
                    <a:lstStyle/>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High-purity molded graphite is an ideal alternative material to isostatic graphite if there is no specific requirement for the material size</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It offers good machinability, strong thermal stability, low expansion ratio, low thermal expansion, and excellent chemical resistance to acid, alkali, and organic solvents, making it suitable for various demanding applications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It is used in industries such as aerospace, defense, energy, electronics, and automotive as well as in semiconductor and solar technology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7933939"/>
                  </a:ext>
                </a:extLst>
              </a:tr>
            </a:tbl>
          </a:graphicData>
        </a:graphic>
      </p:graphicFrame>
      <p:sp>
        <p:nvSpPr>
          <p:cNvPr id="5" name="Title 4">
            <a:extLst>
              <a:ext uri="{FF2B5EF4-FFF2-40B4-BE49-F238E27FC236}">
                <a16:creationId xmlns:a16="http://schemas.microsoft.com/office/drawing/2014/main" id="{C4CB3BB5-1AC3-C19D-68A9-A9CD7B1CEFA5}"/>
              </a:ext>
            </a:extLst>
          </p:cNvPr>
          <p:cNvSpPr>
            <a:spLocks noGrp="1"/>
          </p:cNvSpPr>
          <p:nvPr>
            <p:ph type="title"/>
          </p:nvPr>
        </p:nvSpPr>
        <p:spPr/>
        <p:txBody>
          <a:bodyPr/>
          <a:lstStyle/>
          <a:p>
            <a:r>
              <a:rPr lang="en-US" dirty="0"/>
              <a:t>Alternative Materials and Outlook (4/5)</a:t>
            </a:r>
          </a:p>
        </p:txBody>
      </p:sp>
      <p:sp>
        <p:nvSpPr>
          <p:cNvPr id="4" name="TextBox 15">
            <a:extLst>
              <a:ext uri="{FF2B5EF4-FFF2-40B4-BE49-F238E27FC236}">
                <a16:creationId xmlns:a16="http://schemas.microsoft.com/office/drawing/2014/main" id="{1AC9D88F-46D7-A34A-E443-77EB526AE2B8}"/>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4060653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1FD0FAE-9217-33BB-2037-ECC521F5209F}"/>
              </a:ext>
            </a:extLst>
          </p:cNvPr>
          <p:cNvGraphicFramePr>
            <a:graphicFrameLocks noGrp="1"/>
          </p:cNvGraphicFramePr>
          <p:nvPr>
            <p:extLst>
              <p:ext uri="{D42A27DB-BD31-4B8C-83A1-F6EECF244321}">
                <p14:modId xmlns:p14="http://schemas.microsoft.com/office/powerpoint/2010/main" val="362909753"/>
              </p:ext>
            </p:extLst>
          </p:nvPr>
        </p:nvGraphicFramePr>
        <p:xfrm>
          <a:off x="512064" y="1246789"/>
          <a:ext cx="11376182" cy="3108960"/>
        </p:xfrm>
        <a:graphic>
          <a:graphicData uri="http://schemas.openxmlformats.org/drawingml/2006/table">
            <a:tbl>
              <a:tblPr firstRow="1" bandRow="1">
                <a:tableStyleId>{5C22544A-7EE6-4342-B048-85BDC9FD1C3A}</a:tableStyleId>
              </a:tblPr>
              <a:tblGrid>
                <a:gridCol w="1961313">
                  <a:extLst>
                    <a:ext uri="{9D8B030D-6E8A-4147-A177-3AD203B41FA5}">
                      <a16:colId xmlns:a16="http://schemas.microsoft.com/office/drawing/2014/main" val="3699399490"/>
                    </a:ext>
                  </a:extLst>
                </a:gridCol>
                <a:gridCol w="9414869">
                  <a:extLst>
                    <a:ext uri="{9D8B030D-6E8A-4147-A177-3AD203B41FA5}">
                      <a16:colId xmlns:a16="http://schemas.microsoft.com/office/drawing/2014/main" val="3181610615"/>
                    </a:ext>
                  </a:extLst>
                </a:gridCol>
              </a:tblGrid>
              <a:tr h="6000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Ceramic composite moderators</a:t>
                      </a:r>
                    </a:p>
                  </a:txBody>
                  <a:tcPr anchor="ctr">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r>
                        <a:rPr lang="en-US" altLang="zh-CN" sz="1200" b="0" dirty="0">
                          <a:solidFill>
                            <a:schemeClr val="tx1"/>
                          </a:solidFill>
                          <a:latin typeface="+mj-lt"/>
                          <a:cs typeface="Calibri" panose="020F0502020204030204" pitchFamily="34" charset="0"/>
                        </a:rPr>
                        <a:t>Ceramic composite moderators are being considered as potential substitutes for graphite in high-temperature microreactors. These engineered materials feature a stable matrix with a highly moderating phase, showing superior performance over graphite in various aspects. Research indicates their potential to reduce energy costs and enable efficient high-temperature operation in nuclear applications. The exploration of composite moderators for elevated temperature nuclear applications has included materials such as beryllium oxide ceramic, chosen for its high thermal conductivity. Ceramics, including composites, have played a vital role in fission-based nuclear power development, suggesting the potential of ceramic composite moderators as alternative materials for isostatic graphite in specific high-temperature microreactor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07933939"/>
                  </a:ext>
                </a:extLst>
              </a:tr>
              <a:tr h="1737360">
                <a:tc gridSpan="2">
                  <a:txBody>
                    <a:bodyPr/>
                    <a:lstStyle/>
                    <a:p>
                      <a:pPr marL="0" indent="0" algn="ctr">
                        <a:buFont typeface="Arial" panose="020B0604020202020204" pitchFamily="34" charset="0"/>
                        <a:buNone/>
                      </a:pPr>
                      <a:r>
                        <a:rPr lang="en-US" altLang="zh-CN" sz="1200" b="1" dirty="0">
                          <a:solidFill>
                            <a:schemeClr val="tx1"/>
                          </a:solidFill>
                          <a:latin typeface="+mj-lt"/>
                          <a:cs typeface="Calibri" panose="020F0502020204030204" pitchFamily="34" charset="0"/>
                        </a:rPr>
                        <a:t>Advantages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Improved neutron moderation: </a:t>
                      </a:r>
                      <a:r>
                        <a:rPr lang="en-US" altLang="zh-CN" sz="1200" b="0" dirty="0">
                          <a:solidFill>
                            <a:schemeClr val="tx1"/>
                          </a:solidFill>
                          <a:latin typeface="+mj-lt"/>
                          <a:cs typeface="Calibri" panose="020F0502020204030204" pitchFamily="34" charset="0"/>
                        </a:rPr>
                        <a:t>Ceramic composite moderators have been shown to offer reasonable neutron moderation, making them suitable for high-temperature applications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Enhanced thermal conductivity: </a:t>
                      </a:r>
                      <a:r>
                        <a:rPr lang="en-US" altLang="zh-CN" sz="1200" b="0" dirty="0">
                          <a:solidFill>
                            <a:schemeClr val="tx1"/>
                          </a:solidFill>
                          <a:latin typeface="+mj-lt"/>
                          <a:cs typeface="Calibri" panose="020F0502020204030204" pitchFamily="34" charset="0"/>
                        </a:rPr>
                        <a:t>Certain ceramic composite moderators such as those containing beryllium oxide exhibit relatively high thermal conductivity, which can contribute to improved performance in microreactors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Reduced energy costs: </a:t>
                      </a:r>
                      <a:r>
                        <a:rPr lang="en-US" altLang="zh-CN" sz="1200" b="0" dirty="0">
                          <a:solidFill>
                            <a:schemeClr val="tx1"/>
                          </a:solidFill>
                          <a:latin typeface="+mj-lt"/>
                          <a:cs typeface="Calibri" panose="020F0502020204030204" pitchFamily="34" charset="0"/>
                        </a:rPr>
                        <a:t>Ceramic composite moderators demonstrate potential for reducing energy costs, making them an attractive option for high-temperature microreactor applications</a:t>
                      </a:r>
                    </a:p>
                    <a:p>
                      <a:pPr marL="171450" indent="-171450" algn="l">
                        <a:buFont typeface="Arial" panose="020B0604020202020204" pitchFamily="34" charset="0"/>
                        <a:buChar char="•"/>
                      </a:pPr>
                      <a:r>
                        <a:rPr lang="en-US" altLang="zh-CN" sz="1200" b="1" dirty="0">
                          <a:solidFill>
                            <a:schemeClr val="tx1"/>
                          </a:solidFill>
                          <a:latin typeface="+mj-lt"/>
                          <a:cs typeface="Calibri" panose="020F0502020204030204" pitchFamily="34" charset="0"/>
                        </a:rPr>
                        <a:t>Novel microreactor designs: </a:t>
                      </a:r>
                      <a:r>
                        <a:rPr lang="en-US" altLang="zh-CN" sz="1200" b="0" dirty="0">
                          <a:solidFill>
                            <a:schemeClr val="tx1"/>
                          </a:solidFill>
                          <a:latin typeface="+mj-lt"/>
                          <a:cs typeface="Calibri" panose="020F0502020204030204" pitchFamily="34" charset="0"/>
                        </a:rPr>
                        <a:t>The use of ceramic composite moderators enables the development of novel microreactor designs, offering opportunities for innovation in nuclear technology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n-IN"/>
                    </a:p>
                  </a:txBody>
                  <a:tcPr/>
                </a:tc>
                <a:extLst>
                  <a:ext uri="{0D108BD9-81ED-4DB2-BD59-A6C34878D82A}">
                    <a16:rowId xmlns:a16="http://schemas.microsoft.com/office/drawing/2014/main" val="3400417315"/>
                  </a:ext>
                </a:extLst>
              </a:tr>
            </a:tbl>
          </a:graphicData>
        </a:graphic>
      </p:graphicFrame>
      <p:graphicFrame>
        <p:nvGraphicFramePr>
          <p:cNvPr id="2" name="Table 1">
            <a:extLst>
              <a:ext uri="{FF2B5EF4-FFF2-40B4-BE49-F238E27FC236}">
                <a16:creationId xmlns:a16="http://schemas.microsoft.com/office/drawing/2014/main" id="{9FF7BE5F-9486-28A2-E9E2-DB85E36A9BE7}"/>
              </a:ext>
            </a:extLst>
          </p:cNvPr>
          <p:cNvGraphicFramePr>
            <a:graphicFrameLocks noGrp="1"/>
          </p:cNvGraphicFramePr>
          <p:nvPr>
            <p:extLst>
              <p:ext uri="{D42A27DB-BD31-4B8C-83A1-F6EECF244321}">
                <p14:modId xmlns:p14="http://schemas.microsoft.com/office/powerpoint/2010/main" val="2842549315"/>
              </p:ext>
            </p:extLst>
          </p:nvPr>
        </p:nvGraphicFramePr>
        <p:xfrm>
          <a:off x="512064" y="4561143"/>
          <a:ext cx="11376181" cy="1620720"/>
        </p:xfrm>
        <a:graphic>
          <a:graphicData uri="http://schemas.openxmlformats.org/drawingml/2006/table">
            <a:tbl>
              <a:tblPr firstRow="1" bandRow="1">
                <a:tableStyleId>{5C22544A-7EE6-4342-B048-85BDC9FD1C3A}</a:tableStyleId>
              </a:tblPr>
              <a:tblGrid>
                <a:gridCol w="11376181">
                  <a:extLst>
                    <a:ext uri="{9D8B030D-6E8A-4147-A177-3AD203B41FA5}">
                      <a16:colId xmlns:a16="http://schemas.microsoft.com/office/drawing/2014/main" val="3699399490"/>
                    </a:ext>
                  </a:extLst>
                </a:gridCol>
              </a:tblGrid>
              <a:tr h="432000">
                <a:tc>
                  <a:txBody>
                    <a:bodyPr/>
                    <a:lstStyle/>
                    <a:p>
                      <a:pPr marL="0" indent="0">
                        <a:buFont typeface="Arial" panose="020B0604020202020204" pitchFamily="34" charset="0"/>
                        <a:buNone/>
                      </a:pPr>
                      <a:r>
                        <a:rPr lang="en-US" altLang="zh-CN" sz="1600" b="1" dirty="0">
                          <a:solidFill>
                            <a:schemeClr val="bg1"/>
                          </a:solidFill>
                          <a:latin typeface="+mj-lt"/>
                          <a:cs typeface="Calibri" panose="020F0502020204030204" pitchFamily="34" charset="0"/>
                        </a:rPr>
                        <a:t>Outlook</a:t>
                      </a:r>
                      <a:endParaRPr lang="zh-CN" altLang="en-US" sz="1600" b="1"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998883110"/>
                  </a:ext>
                </a:extLst>
              </a:tr>
              <a:tr h="1188720">
                <a:tc>
                  <a:txBody>
                    <a:bodyPr/>
                    <a:lstStyle/>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The prospects for ceramic composite moderators compared to isostatic graphite are optimistic as research suggests its ability to surpass graphite in diverse metrics, lower energy costs, and facilitate innovative microreactor designs. This positions it as a promising alternatives for high-temperature microreactor applications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Ceramic composite moderators have applications in high-temperature microreactors and nuclear systems</a:t>
                      </a:r>
                    </a:p>
                    <a:p>
                      <a:pPr marL="171450" indent="-171450">
                        <a:buFont typeface="Arial" panose="020B0604020202020204" pitchFamily="34" charset="0"/>
                        <a:buChar char="•"/>
                      </a:pPr>
                      <a:r>
                        <a:rPr lang="en-US" altLang="zh-CN" sz="1200" b="0" dirty="0">
                          <a:solidFill>
                            <a:schemeClr val="tx1"/>
                          </a:solidFill>
                          <a:latin typeface="+mj-lt"/>
                          <a:cs typeface="Calibri" panose="020F0502020204030204" pitchFamily="34" charset="0"/>
                        </a:rPr>
                        <a:t>The microstructure, thermal stability, radiation resistance, and chemical compatibility of ceramic composite moderators and isostatic graphite can be significantly influenced by the manufacturing processes employed. These critical factors play a pivotal role in determining the durability of these materials in high-temperature microreactor applications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7933939"/>
                  </a:ext>
                </a:extLst>
              </a:tr>
            </a:tbl>
          </a:graphicData>
        </a:graphic>
      </p:graphicFrame>
      <p:sp>
        <p:nvSpPr>
          <p:cNvPr id="5" name="Title 4">
            <a:extLst>
              <a:ext uri="{FF2B5EF4-FFF2-40B4-BE49-F238E27FC236}">
                <a16:creationId xmlns:a16="http://schemas.microsoft.com/office/drawing/2014/main" id="{8D03F8A3-E1B2-0D7E-09A8-6E17224CECC7}"/>
              </a:ext>
            </a:extLst>
          </p:cNvPr>
          <p:cNvSpPr>
            <a:spLocks noGrp="1"/>
          </p:cNvSpPr>
          <p:nvPr>
            <p:ph type="title"/>
          </p:nvPr>
        </p:nvSpPr>
        <p:spPr/>
        <p:txBody>
          <a:bodyPr/>
          <a:lstStyle/>
          <a:p>
            <a:r>
              <a:rPr lang="en-US" dirty="0"/>
              <a:t>Alternative Materials and Outlook (5/5)</a:t>
            </a:r>
          </a:p>
        </p:txBody>
      </p:sp>
      <p:sp>
        <p:nvSpPr>
          <p:cNvPr id="4" name="TextBox 15">
            <a:extLst>
              <a:ext uri="{FF2B5EF4-FFF2-40B4-BE49-F238E27FC236}">
                <a16:creationId xmlns:a16="http://schemas.microsoft.com/office/drawing/2014/main" id="{CCD467E8-AFA5-5C83-521F-6569147173EE}"/>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2629411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0795054-418E-4A38-AC9D-E1204D985755}"/>
              </a:ext>
            </a:extLst>
          </p:cNvPr>
          <p:cNvGraphicFramePr>
            <a:graphicFrameLocks noGrp="1"/>
          </p:cNvGraphicFramePr>
          <p:nvPr>
            <p:extLst>
              <p:ext uri="{D42A27DB-BD31-4B8C-83A1-F6EECF244321}">
                <p14:modId xmlns:p14="http://schemas.microsoft.com/office/powerpoint/2010/main" val="2773674613"/>
              </p:ext>
            </p:extLst>
          </p:nvPr>
        </p:nvGraphicFramePr>
        <p:xfrm>
          <a:off x="274320" y="1188720"/>
          <a:ext cx="11704320" cy="5081021"/>
        </p:xfrm>
        <a:graphic>
          <a:graphicData uri="http://schemas.openxmlformats.org/drawingml/2006/table">
            <a:tbl>
              <a:tblPr firstRow="1" bandRow="1"/>
              <a:tblGrid>
                <a:gridCol w="2194560">
                  <a:extLst>
                    <a:ext uri="{9D8B030D-6E8A-4147-A177-3AD203B41FA5}">
                      <a16:colId xmlns:a16="http://schemas.microsoft.com/office/drawing/2014/main" val="3887767448"/>
                    </a:ext>
                  </a:extLst>
                </a:gridCol>
                <a:gridCol w="9509760">
                  <a:extLst>
                    <a:ext uri="{9D8B030D-6E8A-4147-A177-3AD203B41FA5}">
                      <a16:colId xmlns:a16="http://schemas.microsoft.com/office/drawing/2014/main" val="2563269014"/>
                    </a:ext>
                  </a:extLst>
                </a:gridCol>
              </a:tblGrid>
              <a:tr h="365760">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i="0" kern="1200" dirty="0">
                          <a:solidFill>
                            <a:schemeClr val="bg1"/>
                          </a:solidFill>
                          <a:latin typeface="+mn-lt"/>
                          <a:ea typeface="+mn-ea"/>
                          <a:cs typeface="+mn-cs"/>
                        </a:rPr>
                        <a:t>Cost driver</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a:txBody>
                    <a:bodyPr/>
                    <a:lstStyle/>
                    <a:p>
                      <a:pPr marL="0" marR="0" lvl="0" indent="0" algn="ctr" defTabSz="914400" rtl="0" eaLnBrk="1" fontAlgn="auto" latinLnBrk="0" hangingPunct="1">
                        <a:lnSpc>
                          <a:spcPct val="100000"/>
                        </a:lnSpc>
                        <a:spcBef>
                          <a:spcPts val="0"/>
                        </a:spcBef>
                        <a:spcAft>
                          <a:spcPts val="600"/>
                        </a:spcAft>
                        <a:buClrTx/>
                        <a:buSzTx/>
                        <a:buFont typeface="Wingdings" panose="05000000000000000000" pitchFamily="2" charset="2"/>
                        <a:buNone/>
                        <a:tabLst/>
                        <a:defRPr/>
                      </a:pPr>
                      <a:r>
                        <a:rPr lang="en-US" sz="1400" b="1" i="0" kern="1200" dirty="0">
                          <a:solidFill>
                            <a:schemeClr val="bg1"/>
                          </a:solidFill>
                          <a:latin typeface="+mn-lt"/>
                          <a:ea typeface="+mn-ea"/>
                          <a:cs typeface="+mn-cs"/>
                        </a:rPr>
                        <a:t>Overview</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1400388">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400" b="1" i="0" u="none" strike="noStrike" kern="1200" dirty="0">
                          <a:solidFill>
                            <a:schemeClr val="tx1"/>
                          </a:solidFill>
                          <a:effectLst/>
                          <a:latin typeface="+mj-lt"/>
                          <a:ea typeface="等线" panose="02010600030101010101" pitchFamily="2" charset="-122"/>
                          <a:cs typeface="Calibri" panose="020F0502020204030204" pitchFamily="34" charset="0"/>
                        </a:rPr>
                        <a:t>Complex manufacturing process</a:t>
                      </a:r>
                    </a:p>
                  </a:txBody>
                  <a:tcPr marL="90000" marR="90000"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dirty="0">
                          <a:ln>
                            <a:noFill/>
                          </a:ln>
                          <a:solidFill>
                            <a:schemeClr val="tx1"/>
                          </a:solidFill>
                          <a:effectLst/>
                          <a:uLnTx/>
                          <a:uFillTx/>
                          <a:latin typeface="+mj-lt"/>
                          <a:ea typeface="+mn-ea"/>
                          <a:cs typeface="Calibri" panose="020F0502020204030204" pitchFamily="34" charset="0"/>
                        </a:rPr>
                        <a:t>Isostatic graphite is synthesized from graphite flakes through high-temperature and high-pressure treatment, forming a dense, spherical shape. Initially porous, it undergoes impregnation with a binding material like polymer, wax, or resin. Sintering at 2,000</a:t>
                      </a:r>
                      <a:r>
                        <a:rPr kumimoji="0" lang="en-US" sz="1200" b="0" i="0" u="none" strike="noStrike" kern="1200" cap="none" spc="0" normalizeH="0" baseline="0" dirty="0">
                          <a:ln>
                            <a:noFill/>
                          </a:ln>
                          <a:solidFill>
                            <a:schemeClr val="tx1"/>
                          </a:solidFill>
                          <a:effectLst/>
                          <a:uLnTx/>
                          <a:uFillTx/>
                          <a:latin typeface="+mn-lt"/>
                          <a:ea typeface="+mn-ea"/>
                          <a:cs typeface="Calibri" panose="020F0502020204030204" pitchFamily="34" charset="0"/>
                        </a:rPr>
                        <a:t>°C</a:t>
                      </a:r>
                      <a:r>
                        <a:rPr kumimoji="0" lang="en-US" sz="1200" b="0" i="0" u="none" strike="noStrike" kern="1200" cap="none" spc="0" normalizeH="0" baseline="0" dirty="0">
                          <a:ln>
                            <a:noFill/>
                          </a:ln>
                          <a:solidFill>
                            <a:schemeClr val="tx1"/>
                          </a:solidFill>
                          <a:effectLst/>
                          <a:uLnTx/>
                          <a:uFillTx/>
                          <a:latin typeface="+mj-lt"/>
                          <a:ea typeface="+mn-ea"/>
                          <a:cs typeface="Calibri" panose="020F0502020204030204" pitchFamily="34" charset="0"/>
                        </a:rPr>
                        <a:t>–3,000°C melts the binding material, filling pores and creating a solid structure. Finishing processes such as grinding and polishing enhance surface properties for improved performance</a:t>
                      </a:r>
                      <a:r>
                        <a:rPr kumimoji="0" lang="en-US" sz="12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 </a:t>
                      </a:r>
                      <a:r>
                        <a:rPr kumimoji="0" lang="en-US" altLang="zh-CN" sz="12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These intricate techniques employed in the manufacturing of isostatic graphite contribute significantly to the relatively high production costs. The complexity of the process demands specialized equipment and skilled labor, thus increasing overall expenses</a:t>
                      </a:r>
                    </a:p>
                  </a:txBody>
                  <a:tcPr marL="90000" marR="90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8397709"/>
                  </a:ext>
                </a:extLst>
              </a:tr>
              <a:tr h="11203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mj-lt"/>
                          <a:cs typeface="Calibri" panose="020F0502020204030204" pitchFamily="34" charset="0"/>
                        </a:rPr>
                        <a:t>Limited availability of raw materials</a:t>
                      </a:r>
                    </a:p>
                  </a:txBody>
                  <a:tcPr marL="90000" marR="90000"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tc>
                  <a:txBody>
                    <a:bodyPr/>
                    <a:lstStyle/>
                    <a:p>
                      <a:pPr marL="171450" indent="-171450" algn="l" fontAlgn="ctr">
                        <a:lnSpc>
                          <a:spcPct val="100000"/>
                        </a:lnSpc>
                        <a:buFont typeface="Wingdings" panose="05000000000000000000" pitchFamily="2" charset="2"/>
                        <a:buChar char="§"/>
                      </a:pPr>
                      <a:r>
                        <a:rPr lang="en-US" sz="1200" b="0" i="0" u="none" strike="noStrike" kern="1200" dirty="0">
                          <a:solidFill>
                            <a:schemeClr val="tx1"/>
                          </a:solidFill>
                          <a:effectLst/>
                          <a:latin typeface="+mj-lt"/>
                          <a:ea typeface="等线" panose="02010600030101010101" pitchFamily="2" charset="-122"/>
                          <a:cs typeface="Calibri" panose="020F0502020204030204" pitchFamily="34" charset="0"/>
                        </a:rPr>
                        <a:t>Market growth is influenced by the challenges associated with securing high-quality graphite raw materials. The manufacturing of isostatic graphite necessitates the use of high-quality graphite powders or granules that undergo uniform pressure from all directions. This process yields a consistent, isotropic material with predictable properties. However, the limited availability and potential sourcing difficulties contribute to increased costs, as manufacturers may need to explore alternative or more distant sources</a:t>
                      </a:r>
                    </a:p>
                  </a:txBody>
                  <a:tcPr marL="90000" marR="90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916230"/>
                  </a:ext>
                </a:extLst>
              </a:tr>
              <a:tr h="12801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j-lt"/>
                          <a:ea typeface="+mn-ea"/>
                          <a:cs typeface="Calibri" panose="020F0502020204030204" pitchFamily="34" charset="0"/>
                        </a:rPr>
                        <a:t>High performance and quality standards</a:t>
                      </a:r>
                    </a:p>
                  </a:txBody>
                  <a:tcPr marL="90000" marR="90000"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tc>
                  <a:txBody>
                    <a:bodyPr/>
                    <a:lstStyle/>
                    <a:p>
                      <a:pPr marL="171450" indent="-171450" algn="l" defTabSz="914400" rtl="0" eaLnBrk="1" fontAlgn="ctr" latinLnBrk="0" hangingPunct="1">
                        <a:lnSpc>
                          <a:spcPct val="100000"/>
                        </a:lnSpc>
                        <a:buFont typeface="Wingdings" panose="05000000000000000000" pitchFamily="2" charset="2"/>
                        <a:buChar char="§"/>
                      </a:pPr>
                      <a:r>
                        <a:rPr lang="en-US" sz="1200" b="0" i="0" u="none" strike="noStrike" kern="1200" dirty="0">
                          <a:solidFill>
                            <a:schemeClr val="tx1"/>
                          </a:solidFill>
                          <a:effectLst/>
                          <a:latin typeface="+mj-lt"/>
                          <a:ea typeface="等线" panose="02010600030101010101" pitchFamily="2" charset="-122"/>
                          <a:cs typeface="Calibri" panose="020F0502020204030204" pitchFamily="34" charset="0"/>
                        </a:rPr>
                        <a:t>Isostatic graphite production adheres to stringent standards, necessitating high-quality raw materials, precise control of process parameters, and advanced equipment usage. The material's renowned strength, thermal stability, and electrical conductivity result from a rigorous manufacturing process. Customization for specific customer requirements can incur additional costs. These factors contribute to the elevated cost of isostatic graphite, justified by its critical use in applications demanding high performance and quality</a:t>
                      </a:r>
                    </a:p>
                    <a:p>
                      <a:pPr marL="171450" marR="0" lvl="0" indent="-171450" algn="l" defTabSz="914400" rtl="0" eaLnBrk="1" fontAlgn="ctr" latinLnBrk="0" hangingPunct="1">
                        <a:lnSpc>
                          <a:spcPct val="100000"/>
                        </a:lnSpc>
                        <a:spcBef>
                          <a:spcPts val="0"/>
                        </a:spcBef>
                        <a:spcAft>
                          <a:spcPts val="0"/>
                        </a:spcAft>
                        <a:buClrTx/>
                        <a:buSzTx/>
                        <a:buFont typeface="Wingdings" panose="05000000000000000000" pitchFamily="2" charset="2"/>
                        <a:buChar char="§"/>
                        <a:tabLst/>
                        <a:defRPr/>
                      </a:pPr>
                      <a:r>
                        <a:rPr lang="en-US" sz="1200" b="0" i="0" u="none" strike="noStrike" kern="1200" dirty="0">
                          <a:solidFill>
                            <a:schemeClr val="tx1"/>
                          </a:solidFill>
                          <a:effectLst/>
                          <a:latin typeface="+mj-lt"/>
                          <a:ea typeface="等线" panose="02010600030101010101" pitchFamily="2" charset="-122"/>
                          <a:cs typeface="Calibri" panose="020F0502020204030204" pitchFamily="34" charset="0"/>
                        </a:rPr>
                        <a:t>The commitment to delivering a superior product necessitates thorough quality control measures and precision in manufacturing, increasing the overall expenditure</a:t>
                      </a:r>
                    </a:p>
                  </a:txBody>
                  <a:tcPr marL="90000" marR="90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92632890"/>
                  </a:ext>
                </a:extLst>
              </a:tr>
              <a:tr h="914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j-lt"/>
                          <a:ea typeface="+mn-ea"/>
                          <a:cs typeface="Calibri" panose="020F0502020204030204" pitchFamily="34" charset="0"/>
                        </a:rPr>
                        <a:t>Environmental concerns</a:t>
                      </a:r>
                    </a:p>
                  </a:txBody>
                  <a:tcPr marL="90000" marR="90000" marT="91440" marB="9144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DBFA5"/>
                    </a:solidFill>
                  </a:tcPr>
                </a:tc>
                <a:tc>
                  <a:txBody>
                    <a:bodyPr/>
                    <a:lstStyle/>
                    <a:p>
                      <a:pPr marL="171450" indent="-171450" algn="l" fontAlgn="ctr">
                        <a:lnSpc>
                          <a:spcPct val="100000"/>
                        </a:lnSpc>
                        <a:buFont typeface="Wingdings" panose="05000000000000000000" pitchFamily="2" charset="2"/>
                        <a:buChar char="§"/>
                      </a:pPr>
                      <a:r>
                        <a:rPr lang="en-US" sz="1200" dirty="0">
                          <a:latin typeface="+mj-lt"/>
                          <a:cs typeface="Calibri" panose="020F0502020204030204" pitchFamily="34" charset="0"/>
                        </a:rPr>
                        <a:t>Proper environmental management for the disposal of waste materials generated during isostatic graphite production is a crucial factor influencing costs. Adhering to environmental regulations and implementing responsible waste disposal practices lead to additional expenses in the overall production process</a:t>
                      </a:r>
                      <a:endParaRPr lang="en-US" sz="1200" b="0" i="0" u="none" strike="noStrike" dirty="0">
                        <a:solidFill>
                          <a:schemeClr val="tx1"/>
                        </a:solidFill>
                        <a:effectLst/>
                        <a:latin typeface="+mj-lt"/>
                        <a:ea typeface="等线" panose="02010600030101010101" pitchFamily="2" charset="-122"/>
                        <a:cs typeface="Calibri" panose="020F0502020204030204" pitchFamily="34" charset="0"/>
                      </a:endParaRPr>
                    </a:p>
                  </a:txBody>
                  <a:tcPr marL="90000" marR="9000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6023584"/>
                  </a:ext>
                </a:extLst>
              </a:tr>
            </a:tbl>
          </a:graphicData>
        </a:graphic>
      </p:graphicFrame>
      <p:sp>
        <p:nvSpPr>
          <p:cNvPr id="12" name="Title 1">
            <a:extLst>
              <a:ext uri="{FF2B5EF4-FFF2-40B4-BE49-F238E27FC236}">
                <a16:creationId xmlns:a16="http://schemas.microsoft.com/office/drawing/2014/main" id="{8B3D2637-DC6E-45F8-8013-F6757656DB3D}"/>
              </a:ext>
            </a:extLst>
          </p:cNvPr>
          <p:cNvSpPr>
            <a:spLocks noGrp="1"/>
          </p:cNvSpPr>
          <p:nvPr>
            <p:ph type="title"/>
          </p:nvPr>
        </p:nvSpPr>
        <p:spPr/>
        <p:txBody>
          <a:bodyPr/>
          <a:lstStyle/>
          <a:p>
            <a:pPr eaLnBrk="1" fontAlgn="ctr" hangingPunct="1"/>
            <a:r>
              <a:rPr lang="en-US" dirty="0"/>
              <a:t>Key Cost Drivers</a:t>
            </a:r>
          </a:p>
        </p:txBody>
      </p:sp>
      <p:pic>
        <p:nvPicPr>
          <p:cNvPr id="10" name="Graphic 9" descr="Open hand with plant with solid fill">
            <a:extLst>
              <a:ext uri="{FF2B5EF4-FFF2-40B4-BE49-F238E27FC236}">
                <a16:creationId xmlns:a16="http://schemas.microsoft.com/office/drawing/2014/main" id="{47A28781-8602-E917-59E6-F896109C34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1393" y="5842152"/>
            <a:ext cx="387795" cy="387795"/>
          </a:xfrm>
          <a:prstGeom prst="rect">
            <a:avLst/>
          </a:prstGeom>
        </p:spPr>
      </p:pic>
      <p:pic>
        <p:nvPicPr>
          <p:cNvPr id="11" name="Graphic 10" descr="Production with solid fill">
            <a:extLst>
              <a:ext uri="{FF2B5EF4-FFF2-40B4-BE49-F238E27FC236}">
                <a16:creationId xmlns:a16="http://schemas.microsoft.com/office/drawing/2014/main" id="{CB8766E1-9F70-4F25-B8D9-CD7B306F13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41393" y="2179645"/>
            <a:ext cx="387795" cy="387795"/>
          </a:xfrm>
          <a:prstGeom prst="rect">
            <a:avLst/>
          </a:prstGeom>
        </p:spPr>
      </p:pic>
      <p:pic>
        <p:nvPicPr>
          <p:cNvPr id="13" name="Graphic 12" descr="Raw Materials with solid fill">
            <a:extLst>
              <a:ext uri="{FF2B5EF4-FFF2-40B4-BE49-F238E27FC236}">
                <a16:creationId xmlns:a16="http://schemas.microsoft.com/office/drawing/2014/main" id="{2B54046C-C74B-4CC9-BD4E-974E96EBD0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26888" y="3558365"/>
            <a:ext cx="387795" cy="387795"/>
          </a:xfrm>
          <a:prstGeom prst="rect">
            <a:avLst/>
          </a:prstGeom>
        </p:spPr>
      </p:pic>
      <p:pic>
        <p:nvPicPr>
          <p:cNvPr id="4" name="Graphic 3" descr="Clipboard Badge with solid fill">
            <a:extLst>
              <a:ext uri="{FF2B5EF4-FFF2-40B4-BE49-F238E27FC236}">
                <a16:creationId xmlns:a16="http://schemas.microsoft.com/office/drawing/2014/main" id="{6722D24F-BEF7-3BBC-B7E2-1EE1A1961DF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41393" y="4697660"/>
            <a:ext cx="387795" cy="387795"/>
          </a:xfrm>
          <a:prstGeom prst="rect">
            <a:avLst/>
          </a:prstGeom>
        </p:spPr>
      </p:pic>
      <p:sp>
        <p:nvSpPr>
          <p:cNvPr id="2" name="TextBox 15">
            <a:extLst>
              <a:ext uri="{FF2B5EF4-FFF2-40B4-BE49-F238E27FC236}">
                <a16:creationId xmlns:a16="http://schemas.microsoft.com/office/drawing/2014/main" id="{FC6702FC-C57B-3CA5-4A50-821D036BD17D}"/>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3434594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9EEF6616-C9A9-D74F-C4BE-6D135DFB99C5}"/>
              </a:ext>
            </a:extLst>
          </p:cNvPr>
          <p:cNvGraphicFramePr>
            <a:graphicFrameLocks noGrp="1"/>
          </p:cNvGraphicFramePr>
          <p:nvPr>
            <p:extLst>
              <p:ext uri="{D42A27DB-BD31-4B8C-83A1-F6EECF244321}">
                <p14:modId xmlns:p14="http://schemas.microsoft.com/office/powerpoint/2010/main" val="185601067"/>
              </p:ext>
            </p:extLst>
          </p:nvPr>
        </p:nvGraphicFramePr>
        <p:xfrm>
          <a:off x="274320" y="1188720"/>
          <a:ext cx="11704320" cy="483108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795737015"/>
                    </a:ext>
                  </a:extLst>
                </a:gridCol>
                <a:gridCol w="9509760">
                  <a:extLst>
                    <a:ext uri="{9D8B030D-6E8A-4147-A177-3AD203B41FA5}">
                      <a16:colId xmlns:a16="http://schemas.microsoft.com/office/drawing/2014/main" val="3390375052"/>
                    </a:ext>
                  </a:extLst>
                </a:gridCol>
              </a:tblGrid>
              <a:tr h="365760">
                <a:tc>
                  <a:txBody>
                    <a:bodyPr/>
                    <a:lstStyle/>
                    <a:p>
                      <a:pPr algn="ctr"/>
                      <a:r>
                        <a:rPr lang="en-US" sz="1400" b="1" i="0" dirty="0">
                          <a:solidFill>
                            <a:schemeClr val="bg1"/>
                          </a:solidFill>
                          <a:latin typeface="+mj-lt"/>
                          <a:cs typeface="Calibri" panose="020F0502020204030204" pitchFamily="34" charset="0"/>
                        </a:rPr>
                        <a:t>Factors</a:t>
                      </a:r>
                      <a:endParaRPr lang="en-IN" sz="1400" b="1" i="0"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1">
                          <a:ln>
                            <a:noFill/>
                          </a:ln>
                          <a:solidFill>
                            <a:schemeClr val="bg1"/>
                          </a:solidFill>
                          <a:effectLst/>
                          <a:uLnTx/>
                          <a:uFillTx/>
                          <a:latin typeface="+mj-lt"/>
                          <a:ea typeface="+mn-ea"/>
                          <a:cs typeface="Calibri" panose="020F0502020204030204" pitchFamily="34" charset="0"/>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3500900254"/>
                  </a:ext>
                </a:extLst>
              </a:tr>
              <a:tr h="609175">
                <a:tc>
                  <a:txBody>
                    <a:bodyPr/>
                    <a:lstStyle/>
                    <a:p>
                      <a:r>
                        <a:rPr lang="en-IN" sz="1400" b="1" dirty="0">
                          <a:solidFill>
                            <a:schemeClr val="tx1"/>
                          </a:solidFill>
                          <a:latin typeface="+mj-lt"/>
                          <a:cs typeface="Calibri" panose="020F0502020204030204" pitchFamily="34" charset="0"/>
                        </a:rPr>
                        <a:t>Downstream industry influence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2C492"/>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The photovoltaic thermal field industry heavily relies on isostatically pressed graphite as a crucial downstream sector. The inability of global players to attain full-process production in China has affected market competitiveness, influencing prices as domestic substitution speeds up.</a:t>
                      </a:r>
                    </a:p>
                  </a:txBody>
                  <a:tcPr marL="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55892951"/>
                  </a:ext>
                </a:extLst>
              </a:tr>
              <a:tr h="609175">
                <a:tc>
                  <a:txBody>
                    <a:bodyPr/>
                    <a:lstStyle/>
                    <a:p>
                      <a:r>
                        <a:rPr lang="en-IN" sz="1400" b="1" dirty="0">
                          <a:solidFill>
                            <a:schemeClr val="tx1"/>
                          </a:solidFill>
                          <a:latin typeface="+mj-lt"/>
                          <a:cs typeface="Calibri" panose="020F0502020204030204" pitchFamily="34" charset="0"/>
                        </a:rPr>
                        <a:t>Industry trends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2C492"/>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altLang="zh-CN"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The shift toward large-size silicon wafers in the photovoltaic industry is driving the demand for larger isostatically pressed graphite components or higher-strength carbon-carbon composite materials. The industry trends and material requirements can impact the pricing of isostatic graphite based on its application in these evolving markets.</a:t>
                      </a:r>
                    </a:p>
                  </a:txBody>
                  <a:tcPr marL="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433650"/>
                  </a:ext>
                </a:extLst>
              </a:tr>
              <a:tr h="609175">
                <a:tc>
                  <a:txBody>
                    <a:bodyPr/>
                    <a:lstStyle/>
                    <a:p>
                      <a:r>
                        <a:rPr lang="en-IN" sz="1400" b="1" dirty="0">
                          <a:latin typeface="+mj-lt"/>
                          <a:cs typeface="Calibri" panose="020F0502020204030204" pitchFamily="34" charset="0"/>
                        </a:rPr>
                        <a:t>Competition landscape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8EBF8"/>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The competition in the isostatic graphite market is multi-polar, involving domestic manufacturers such as Chengdu Carbon Materials and overseas giants such as Mersen, SGL, and Toyo Carbon. The disruption of the monopoly by domestic companies has led to increased competition and potentially influenced pricing dynamics.</a:t>
                      </a:r>
                    </a:p>
                  </a:txBody>
                  <a:tcPr marL="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30400671"/>
                  </a:ext>
                </a:extLst>
              </a:tr>
              <a:tr h="609175">
                <a:tc>
                  <a:txBody>
                    <a:bodyPr/>
                    <a:lstStyle/>
                    <a:p>
                      <a:r>
                        <a:rPr lang="en-IN" sz="1400" b="1" dirty="0">
                          <a:solidFill>
                            <a:schemeClr val="tx1"/>
                          </a:solidFill>
                          <a:latin typeface="+mj-lt"/>
                          <a:cs typeface="Calibri" panose="020F0502020204030204" pitchFamily="34" charset="0"/>
                        </a:rPr>
                        <a:t>Technological advancements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8EBF8"/>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altLang="zh-CN"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Domestic isostatic graphite companies have invested in independent research and development, achieving performance parameters and quality comparable to international giants. This technological parity may influence pricing, as domestic products are perceived to be on par with or even surpassing foreign alternatives.</a:t>
                      </a:r>
                    </a:p>
                  </a:txBody>
                  <a:tcPr marL="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91792815"/>
                  </a:ext>
                </a:extLst>
              </a:tr>
              <a:tr h="1203845">
                <a:tc>
                  <a:txBody>
                    <a:bodyPr/>
                    <a:lstStyle/>
                    <a:p>
                      <a:r>
                        <a:rPr lang="en-IN" sz="1400" b="1" dirty="0">
                          <a:solidFill>
                            <a:schemeClr val="tx1"/>
                          </a:solidFill>
                          <a:latin typeface="+mj-lt"/>
                          <a:cs typeface="Calibri" panose="020F0502020204030204" pitchFamily="34" charset="0"/>
                        </a:rPr>
                        <a:t>Advantages of overseas companies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8EBF8"/>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Overseas isostatic graphite companies have technical advantages due to early entry into the Chinese market. However, their disadvantage lies in the lack of full-process production capacity in China, impacting their cost advantage. This situation has led to alternative competition from domestic isostatic graphite companies. </a:t>
                      </a:r>
                    </a:p>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While domestic companies have narrowed the technological gap, overseas isostatic graphite companies still maintain certain technical advantages, particularly in the semiconductor and nuclear graphite fields. This technological edge may affect pricing dynamics in these specific segments.</a:t>
                      </a:r>
                    </a:p>
                  </a:txBody>
                  <a:tcPr marL="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88859579"/>
                  </a:ext>
                </a:extLst>
              </a:tr>
              <a:tr h="609175">
                <a:tc>
                  <a:txBody>
                    <a:bodyPr/>
                    <a:lstStyle/>
                    <a:p>
                      <a:r>
                        <a:rPr lang="en-IN" sz="1400" b="1" dirty="0">
                          <a:solidFill>
                            <a:schemeClr val="tx1"/>
                          </a:solidFill>
                          <a:latin typeface="+mj-lt"/>
                          <a:cs typeface="Calibri" panose="020F0502020204030204" pitchFamily="34" charset="0"/>
                        </a:rPr>
                        <a:t>Alternative competing products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8EBF8"/>
                    </a:solidFill>
                  </a:tcPr>
                </a:tc>
                <a:tc>
                  <a:txBody>
                    <a:bodyPr/>
                    <a:lstStyle/>
                    <a:p>
                      <a:pPr marL="9144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In the photovoltaic industry, carbon-carbon composite material manufacturers pose an alternative competition to isostatic graphite. The strong demand for cost reduction in the photovoltaic industry and the shift toward large-size silicon wafers impact the choice between isostatic graphite and carbon-carbon composite materials, potentially influencing prices.</a:t>
                      </a:r>
                    </a:p>
                  </a:txBody>
                  <a:tcPr marL="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1120519"/>
                  </a:ext>
                </a:extLst>
              </a:tr>
            </a:tbl>
          </a:graphicData>
        </a:graphic>
      </p:graphicFrame>
      <p:grpSp>
        <p:nvGrpSpPr>
          <p:cNvPr id="6" name="Group 5">
            <a:extLst>
              <a:ext uri="{FF2B5EF4-FFF2-40B4-BE49-F238E27FC236}">
                <a16:creationId xmlns:a16="http://schemas.microsoft.com/office/drawing/2014/main" id="{C6A55709-7EF5-4234-9E25-16063B994196}"/>
              </a:ext>
            </a:extLst>
          </p:cNvPr>
          <p:cNvGrpSpPr/>
          <p:nvPr/>
        </p:nvGrpSpPr>
        <p:grpSpPr>
          <a:xfrm>
            <a:off x="9560668" y="6111557"/>
            <a:ext cx="2417972" cy="196365"/>
            <a:chOff x="8646021" y="6625078"/>
            <a:chExt cx="2417972" cy="196365"/>
          </a:xfrm>
        </p:grpSpPr>
        <p:sp>
          <p:nvSpPr>
            <p:cNvPr id="7" name="Rectangle 6">
              <a:extLst>
                <a:ext uri="{FF2B5EF4-FFF2-40B4-BE49-F238E27FC236}">
                  <a16:creationId xmlns:a16="http://schemas.microsoft.com/office/drawing/2014/main" id="{6C5CC383-E882-96E6-73A9-91EB57F7D825}"/>
                </a:ext>
              </a:extLst>
            </p:cNvPr>
            <p:cNvSpPr/>
            <p:nvPr/>
          </p:nvSpPr>
          <p:spPr>
            <a:xfrm>
              <a:off x="8646021" y="6625080"/>
              <a:ext cx="795600" cy="196363"/>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Low</a:t>
              </a:r>
            </a:p>
          </p:txBody>
        </p:sp>
        <p:sp>
          <p:nvSpPr>
            <p:cNvPr id="9" name="Rectangle 8">
              <a:extLst>
                <a:ext uri="{FF2B5EF4-FFF2-40B4-BE49-F238E27FC236}">
                  <a16:creationId xmlns:a16="http://schemas.microsoft.com/office/drawing/2014/main" id="{250EA60D-2D04-B78F-5E84-0DA552EA587C}"/>
                </a:ext>
              </a:extLst>
            </p:cNvPr>
            <p:cNvSpPr/>
            <p:nvPr/>
          </p:nvSpPr>
          <p:spPr>
            <a:xfrm>
              <a:off x="9463861" y="6625078"/>
              <a:ext cx="796871" cy="196363"/>
            </a:xfrm>
            <a:prstGeom prst="rect">
              <a:avLst/>
            </a:prstGeom>
            <a:solidFill>
              <a:srgbClr val="C8EBF8"/>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Moderate</a:t>
              </a:r>
            </a:p>
          </p:txBody>
        </p:sp>
        <p:sp>
          <p:nvSpPr>
            <p:cNvPr id="10" name="Rectangle 9">
              <a:extLst>
                <a:ext uri="{FF2B5EF4-FFF2-40B4-BE49-F238E27FC236}">
                  <a16:creationId xmlns:a16="http://schemas.microsoft.com/office/drawing/2014/main" id="{1BC0C28A-38D7-1B8B-8CCF-9D4A1D6FE300}"/>
                </a:ext>
              </a:extLst>
            </p:cNvPr>
            <p:cNvSpPr/>
            <p:nvPr/>
          </p:nvSpPr>
          <p:spPr>
            <a:xfrm>
              <a:off x="10268393" y="6625078"/>
              <a:ext cx="795600" cy="196363"/>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High</a:t>
              </a:r>
            </a:p>
          </p:txBody>
        </p:sp>
      </p:grpSp>
      <p:sp>
        <p:nvSpPr>
          <p:cNvPr id="11" name="TextBox 10">
            <a:extLst>
              <a:ext uri="{FF2B5EF4-FFF2-40B4-BE49-F238E27FC236}">
                <a16:creationId xmlns:a16="http://schemas.microsoft.com/office/drawing/2014/main" id="{28181F13-44E7-373F-1E51-77D7F3CC7762}"/>
              </a:ext>
            </a:extLst>
          </p:cNvPr>
          <p:cNvSpPr txBox="1"/>
          <p:nvPr/>
        </p:nvSpPr>
        <p:spPr>
          <a:xfrm>
            <a:off x="7016115" y="6111557"/>
            <a:ext cx="2445310" cy="184666"/>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rPr>
              <a:t>Impact on price</a:t>
            </a:r>
          </a:p>
        </p:txBody>
      </p:sp>
      <p:sp>
        <p:nvSpPr>
          <p:cNvPr id="2" name="Title 1">
            <a:extLst>
              <a:ext uri="{FF2B5EF4-FFF2-40B4-BE49-F238E27FC236}">
                <a16:creationId xmlns:a16="http://schemas.microsoft.com/office/drawing/2014/main" id="{E7753AF0-2180-C1CD-0A4E-D54A850849AF}"/>
              </a:ext>
            </a:extLst>
          </p:cNvPr>
          <p:cNvSpPr>
            <a:spLocks noGrp="1"/>
          </p:cNvSpPr>
          <p:nvPr>
            <p:ph type="title"/>
          </p:nvPr>
        </p:nvSpPr>
        <p:spPr/>
        <p:txBody>
          <a:bodyPr/>
          <a:lstStyle/>
          <a:p>
            <a:r>
              <a:rPr lang="en-US" dirty="0"/>
              <a:t>Price Trends: Isostatic Graphite (China) (1/2)</a:t>
            </a:r>
          </a:p>
        </p:txBody>
      </p:sp>
      <p:sp>
        <p:nvSpPr>
          <p:cNvPr id="3" name="TextBox 15">
            <a:extLst>
              <a:ext uri="{FF2B5EF4-FFF2-40B4-BE49-F238E27FC236}">
                <a16:creationId xmlns:a16="http://schemas.microsoft.com/office/drawing/2014/main" id="{25C5966F-4FE9-24DB-5EF1-164CCEBBCDB3}"/>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1332073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9EEF6616-C9A9-D74F-C4BE-6D135DFB99C5}"/>
              </a:ext>
            </a:extLst>
          </p:cNvPr>
          <p:cNvGraphicFramePr>
            <a:graphicFrameLocks noGrp="1"/>
          </p:cNvGraphicFramePr>
          <p:nvPr>
            <p:extLst>
              <p:ext uri="{D42A27DB-BD31-4B8C-83A1-F6EECF244321}">
                <p14:modId xmlns:p14="http://schemas.microsoft.com/office/powerpoint/2010/main" val="1778752822"/>
              </p:ext>
            </p:extLst>
          </p:nvPr>
        </p:nvGraphicFramePr>
        <p:xfrm>
          <a:off x="274320" y="1188720"/>
          <a:ext cx="11704320" cy="2560320"/>
        </p:xfrm>
        <a:graphic>
          <a:graphicData uri="http://schemas.openxmlformats.org/drawingml/2006/table">
            <a:tbl>
              <a:tblPr firstRow="1" bandRow="1">
                <a:tableStyleId>{5C22544A-7EE6-4342-B048-85BDC9FD1C3A}</a:tableStyleId>
              </a:tblPr>
              <a:tblGrid>
                <a:gridCol w="2194560">
                  <a:extLst>
                    <a:ext uri="{9D8B030D-6E8A-4147-A177-3AD203B41FA5}">
                      <a16:colId xmlns:a16="http://schemas.microsoft.com/office/drawing/2014/main" val="1795737015"/>
                    </a:ext>
                  </a:extLst>
                </a:gridCol>
                <a:gridCol w="9509760">
                  <a:extLst>
                    <a:ext uri="{9D8B030D-6E8A-4147-A177-3AD203B41FA5}">
                      <a16:colId xmlns:a16="http://schemas.microsoft.com/office/drawing/2014/main" val="3390375052"/>
                    </a:ext>
                  </a:extLst>
                </a:gridCol>
              </a:tblGrid>
              <a:tr h="365760">
                <a:tc>
                  <a:txBody>
                    <a:bodyPr/>
                    <a:lstStyle/>
                    <a:p>
                      <a:pPr algn="ctr"/>
                      <a:r>
                        <a:rPr lang="en-US" sz="1400" b="1" i="0" dirty="0">
                          <a:solidFill>
                            <a:schemeClr val="bg1"/>
                          </a:solidFill>
                          <a:latin typeface="+mj-lt"/>
                          <a:cs typeface="Calibri" panose="020F0502020204030204" pitchFamily="34" charset="0"/>
                        </a:rPr>
                        <a:t>Factors</a:t>
                      </a:r>
                      <a:endParaRPr lang="en-IN" sz="1400" b="1" i="0" dirty="0">
                        <a:solidFill>
                          <a:schemeClr val="bg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14175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1">
                          <a:ln>
                            <a:noFill/>
                          </a:ln>
                          <a:solidFill>
                            <a:schemeClr val="bg1"/>
                          </a:solidFill>
                          <a:effectLst/>
                          <a:uLnTx/>
                          <a:uFillTx/>
                          <a:latin typeface="+mj-lt"/>
                          <a:ea typeface="+mn-ea"/>
                          <a:cs typeface="Calibri" panose="020F0502020204030204" pitchFamily="34" charset="0"/>
                        </a:rPr>
                        <a:t>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3500900254"/>
                  </a:ext>
                </a:extLst>
              </a:tr>
              <a:tr h="731520">
                <a:tc>
                  <a:txBody>
                    <a:bodyPr/>
                    <a:lstStyle/>
                    <a:p>
                      <a:pPr algn="l"/>
                      <a:r>
                        <a:rPr lang="en-IN" sz="1400" b="1" dirty="0">
                          <a:solidFill>
                            <a:schemeClr val="tx1"/>
                          </a:solidFill>
                          <a:latin typeface="+mj-lt"/>
                          <a:cs typeface="Calibri" panose="020F0502020204030204" pitchFamily="34" charset="0"/>
                        </a:rPr>
                        <a:t>Industry concentration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14175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Although the special graphite industry in China encompasses numerous manufacturing companies, isostatic graphite, as a subset, is characterized by a smaller number of companies with substantial production scale. The concentration of manufacturers in this segment can have an impact on pricing dynamics</a:t>
                      </a:r>
                    </a:p>
                  </a:txBody>
                  <a:tcPr marL="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10309153"/>
                  </a:ext>
                </a:extLst>
              </a:tr>
              <a:tr h="731520">
                <a:tc>
                  <a:txBody>
                    <a:bodyPr/>
                    <a:lstStyle/>
                    <a:p>
                      <a:pPr algn="l"/>
                      <a:r>
                        <a:rPr lang="en-IN" sz="1400" b="1" dirty="0">
                          <a:solidFill>
                            <a:schemeClr val="tx1"/>
                          </a:solidFill>
                          <a:latin typeface="+mj-lt"/>
                          <a:cs typeface="Calibri" panose="020F0502020204030204" pitchFamily="34" charset="0"/>
                        </a:rPr>
                        <a:t>Categories of manufacturers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14175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The three categories of isostatic graphite manufacturers, including those with full production capabilities, finishing manufacturers, and international giants, contribute to market dynamics. The size, capabilities, and strategies of these categories may impact the overall supply and pricing in the market.</a:t>
                      </a:r>
                    </a:p>
                  </a:txBody>
                  <a:tcPr marL="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07093494"/>
                  </a:ext>
                </a:extLst>
              </a:tr>
              <a:tr h="731520">
                <a:tc>
                  <a:txBody>
                    <a:bodyPr/>
                    <a:lstStyle/>
                    <a:p>
                      <a:pPr algn="l"/>
                      <a:r>
                        <a:rPr lang="en-US" sz="1400" b="1" dirty="0">
                          <a:solidFill>
                            <a:schemeClr val="tx1"/>
                          </a:solidFill>
                          <a:latin typeface="+mj-lt"/>
                          <a:cs typeface="Calibri" panose="020F0502020204030204" pitchFamily="34" charset="0"/>
                        </a:rPr>
                        <a:t>Market penetration in specific fields</a:t>
                      </a:r>
                      <a:endParaRPr lang="en-IN" sz="1400" b="1" dirty="0">
                        <a:solidFill>
                          <a:schemeClr val="tx1"/>
                        </a:solidFill>
                        <a:latin typeface="+mj-lt"/>
                        <a:cs typeface="Calibri" panose="020F050202020403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14175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200" b="0" i="0" u="none" strike="noStrike" kern="0" cap="none" spc="0" normalizeH="0" baseline="0" noProof="1">
                          <a:ln>
                            <a:noFill/>
                          </a:ln>
                          <a:solidFill>
                            <a:schemeClr val="tx1"/>
                          </a:solidFill>
                          <a:effectLst/>
                          <a:uLnTx/>
                          <a:uFillTx/>
                          <a:latin typeface="+mj-lt"/>
                          <a:ea typeface="+mn-ea"/>
                          <a:cs typeface="Calibri" panose="020F0502020204030204" pitchFamily="34" charset="0"/>
                        </a:rPr>
                        <a:t>International isostatic graphite giants focus on semiconductor graphite and nuclear graphite, with a smaller volume of business in the photovoltaic field. The emphasis on specific fields can influence the supply-demand balance and pricing in those sectors.</a:t>
                      </a:r>
                    </a:p>
                  </a:txBody>
                  <a:tcPr marL="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7044071"/>
                  </a:ext>
                </a:extLst>
              </a:tr>
            </a:tbl>
          </a:graphicData>
        </a:graphic>
      </p:graphicFrame>
      <p:sp>
        <p:nvSpPr>
          <p:cNvPr id="2" name="Title 1">
            <a:extLst>
              <a:ext uri="{FF2B5EF4-FFF2-40B4-BE49-F238E27FC236}">
                <a16:creationId xmlns:a16="http://schemas.microsoft.com/office/drawing/2014/main" id="{2FA8E9E9-48F4-71EE-4539-D1AE98F46049}"/>
              </a:ext>
            </a:extLst>
          </p:cNvPr>
          <p:cNvSpPr>
            <a:spLocks noGrp="1"/>
          </p:cNvSpPr>
          <p:nvPr>
            <p:ph type="title"/>
          </p:nvPr>
        </p:nvSpPr>
        <p:spPr/>
        <p:txBody>
          <a:bodyPr/>
          <a:lstStyle/>
          <a:p>
            <a:r>
              <a:rPr lang="en-US" dirty="0"/>
              <a:t>Price Trends: Isostatic Graphite (China) (2/2)</a:t>
            </a:r>
          </a:p>
        </p:txBody>
      </p:sp>
      <p:grpSp>
        <p:nvGrpSpPr>
          <p:cNvPr id="8" name="Group 7">
            <a:extLst>
              <a:ext uri="{FF2B5EF4-FFF2-40B4-BE49-F238E27FC236}">
                <a16:creationId xmlns:a16="http://schemas.microsoft.com/office/drawing/2014/main" id="{9BF21B4F-C1D5-7141-2998-C24EAEBB6C7B}"/>
              </a:ext>
            </a:extLst>
          </p:cNvPr>
          <p:cNvGrpSpPr/>
          <p:nvPr/>
        </p:nvGrpSpPr>
        <p:grpSpPr>
          <a:xfrm>
            <a:off x="9560668" y="6111557"/>
            <a:ext cx="2417972" cy="196365"/>
            <a:chOff x="8646021" y="6625078"/>
            <a:chExt cx="2417972" cy="196365"/>
          </a:xfrm>
        </p:grpSpPr>
        <p:sp>
          <p:nvSpPr>
            <p:cNvPr id="12" name="Rectangle 11">
              <a:extLst>
                <a:ext uri="{FF2B5EF4-FFF2-40B4-BE49-F238E27FC236}">
                  <a16:creationId xmlns:a16="http://schemas.microsoft.com/office/drawing/2014/main" id="{90AC0C9C-FE00-3A0A-848A-1EACC09DE2B9}"/>
                </a:ext>
              </a:extLst>
            </p:cNvPr>
            <p:cNvSpPr/>
            <p:nvPr/>
          </p:nvSpPr>
          <p:spPr>
            <a:xfrm>
              <a:off x="8646021" y="6625080"/>
              <a:ext cx="795600" cy="196363"/>
            </a:xfrm>
            <a:prstGeom prst="rect">
              <a:avLst/>
            </a:prstGeom>
            <a:solidFill>
              <a:schemeClr val="accent5">
                <a:lumMod val="20000"/>
                <a:lumOff val="80000"/>
              </a:schemeClr>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Low</a:t>
              </a:r>
            </a:p>
          </p:txBody>
        </p:sp>
        <p:sp>
          <p:nvSpPr>
            <p:cNvPr id="13" name="Rectangle 12">
              <a:extLst>
                <a:ext uri="{FF2B5EF4-FFF2-40B4-BE49-F238E27FC236}">
                  <a16:creationId xmlns:a16="http://schemas.microsoft.com/office/drawing/2014/main" id="{40521D42-A5E5-9709-6BCC-916C492E9FEC}"/>
                </a:ext>
              </a:extLst>
            </p:cNvPr>
            <p:cNvSpPr/>
            <p:nvPr/>
          </p:nvSpPr>
          <p:spPr>
            <a:xfrm>
              <a:off x="9463861" y="6625078"/>
              <a:ext cx="796871" cy="196363"/>
            </a:xfrm>
            <a:prstGeom prst="rect">
              <a:avLst/>
            </a:prstGeom>
            <a:solidFill>
              <a:srgbClr val="C8EBF8"/>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Moderate</a:t>
              </a:r>
            </a:p>
          </p:txBody>
        </p:sp>
        <p:sp>
          <p:nvSpPr>
            <p:cNvPr id="14" name="Rectangle 13">
              <a:extLst>
                <a:ext uri="{FF2B5EF4-FFF2-40B4-BE49-F238E27FC236}">
                  <a16:creationId xmlns:a16="http://schemas.microsoft.com/office/drawing/2014/main" id="{E3AB4240-43C9-DCD3-3182-2FEE1A8B3684}"/>
                </a:ext>
              </a:extLst>
            </p:cNvPr>
            <p:cNvSpPr/>
            <p:nvPr/>
          </p:nvSpPr>
          <p:spPr>
            <a:xfrm>
              <a:off x="10268393" y="6625078"/>
              <a:ext cx="795600" cy="196363"/>
            </a:xfrm>
            <a:prstGeom prst="rect">
              <a:avLst/>
            </a:prstGeom>
            <a:solidFill>
              <a:srgbClr val="22C492"/>
            </a:solidFill>
            <a:ln w="12700" cap="flat" cmpd="sng" algn="ctr">
              <a:noFill/>
              <a:prstDash val="solid"/>
              <a:miter lim="800000"/>
            </a:ln>
            <a:effectLst/>
          </p:spPr>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High</a:t>
              </a:r>
            </a:p>
          </p:txBody>
        </p:sp>
      </p:grpSp>
      <p:sp>
        <p:nvSpPr>
          <p:cNvPr id="15" name="TextBox 14">
            <a:extLst>
              <a:ext uri="{FF2B5EF4-FFF2-40B4-BE49-F238E27FC236}">
                <a16:creationId xmlns:a16="http://schemas.microsoft.com/office/drawing/2014/main" id="{624BA6E6-82D8-7914-B5BA-0B3FCB4BCED0}"/>
              </a:ext>
            </a:extLst>
          </p:cNvPr>
          <p:cNvSpPr txBox="1"/>
          <p:nvPr/>
        </p:nvSpPr>
        <p:spPr>
          <a:xfrm>
            <a:off x="7016115" y="6111557"/>
            <a:ext cx="2445310" cy="184666"/>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Lato Light" charset="0"/>
                <a:cs typeface="Lato Light" charset="0"/>
              </a:rPr>
              <a:t>Impact on price</a:t>
            </a:r>
          </a:p>
        </p:txBody>
      </p:sp>
      <p:sp>
        <p:nvSpPr>
          <p:cNvPr id="3" name="TextBox 15">
            <a:extLst>
              <a:ext uri="{FF2B5EF4-FFF2-40B4-BE49-F238E27FC236}">
                <a16:creationId xmlns:a16="http://schemas.microsoft.com/office/drawing/2014/main" id="{F3AFFA9F-4433-B968-9A14-EB42BFD535DF}"/>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4100468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89875C-6BF9-260A-89E3-EE17C8C09DFF}"/>
              </a:ext>
            </a:extLst>
          </p:cNvPr>
          <p:cNvSpPr>
            <a:spLocks noGrp="1"/>
          </p:cNvSpPr>
          <p:nvPr>
            <p:ph type="title"/>
          </p:nvPr>
        </p:nvSpPr>
        <p:spPr/>
        <p:txBody>
          <a:bodyPr/>
          <a:lstStyle/>
          <a:p>
            <a:r>
              <a:rPr lang="en-US" dirty="0"/>
              <a:t>Price Trend Analysis (1/3)</a:t>
            </a:r>
          </a:p>
        </p:txBody>
      </p:sp>
      <p:graphicFrame>
        <p:nvGraphicFramePr>
          <p:cNvPr id="6" name="Content Placeholder 5">
            <a:extLst>
              <a:ext uri="{FF2B5EF4-FFF2-40B4-BE49-F238E27FC236}">
                <a16:creationId xmlns:a16="http://schemas.microsoft.com/office/drawing/2014/main" id="{9F716FC4-59E0-F1B7-DEFB-E3118917C978}"/>
              </a:ext>
            </a:extLst>
          </p:cNvPr>
          <p:cNvGraphicFramePr>
            <a:graphicFrameLocks noGrp="1"/>
          </p:cNvGraphicFramePr>
          <p:nvPr>
            <p:ph idx="4294967295"/>
            <p:extLst>
              <p:ext uri="{D42A27DB-BD31-4B8C-83A1-F6EECF244321}">
                <p14:modId xmlns:p14="http://schemas.microsoft.com/office/powerpoint/2010/main" val="168526575"/>
              </p:ext>
            </p:extLst>
          </p:nvPr>
        </p:nvGraphicFramePr>
        <p:xfrm>
          <a:off x="274320" y="1307694"/>
          <a:ext cx="11582400" cy="3868420"/>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A506A2B1-24BA-D8DE-FED1-D372D4AF2222}"/>
              </a:ext>
            </a:extLst>
          </p:cNvPr>
          <p:cNvSpPr txBox="1"/>
          <p:nvPr/>
        </p:nvSpPr>
        <p:spPr>
          <a:xfrm>
            <a:off x="304800" y="5412658"/>
            <a:ext cx="11685639" cy="830997"/>
          </a:xfrm>
          <a:prstGeom prst="rect">
            <a:avLst/>
          </a:prstGeom>
          <a:noFill/>
        </p:spPr>
        <p:txBody>
          <a:bodyPr wrap="square" rtlCol="0">
            <a:spAutoFit/>
          </a:bodyPr>
          <a:lstStyle/>
          <a:p>
            <a:r>
              <a:rPr lang="en-US" sz="1200" b="1" dirty="0"/>
              <a:t>Key takeaway:</a:t>
            </a:r>
          </a:p>
          <a:p>
            <a:r>
              <a:rPr lang="en-US" sz="1200" dirty="0"/>
              <a:t>The decline in forecasted  graphite prices will be due to China's new export restrictions, leading companies to secure funding from US and Europe initiatives for supply chain development outside China. Anticipated ally-shoring efforts by North American and European governments for EV battery supply chains in 2024, along with advancements in silicon-carbon (Si/C) composites, contribute to this downward trend. </a:t>
            </a:r>
          </a:p>
        </p:txBody>
      </p:sp>
      <p:sp>
        <p:nvSpPr>
          <p:cNvPr id="3" name="TextBox 15">
            <a:extLst>
              <a:ext uri="{FF2B5EF4-FFF2-40B4-BE49-F238E27FC236}">
                <a16:creationId xmlns:a16="http://schemas.microsoft.com/office/drawing/2014/main" id="{820AFCF0-3D2E-3BA0-B031-82880CC1665F}"/>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2766454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29D93AA-8D1F-3790-C4C7-5416179DF7CF}"/>
              </a:ext>
            </a:extLst>
          </p:cNvPr>
          <p:cNvGraphicFramePr>
            <a:graphicFrameLocks noGrp="1"/>
          </p:cNvGraphicFramePr>
          <p:nvPr>
            <p:extLst>
              <p:ext uri="{D42A27DB-BD31-4B8C-83A1-F6EECF244321}">
                <p14:modId xmlns:p14="http://schemas.microsoft.com/office/powerpoint/2010/main" val="559284880"/>
              </p:ext>
            </p:extLst>
          </p:nvPr>
        </p:nvGraphicFramePr>
        <p:xfrm>
          <a:off x="274320" y="1188720"/>
          <a:ext cx="11586735" cy="5006627"/>
        </p:xfrm>
        <a:graphic>
          <a:graphicData uri="http://schemas.openxmlformats.org/drawingml/2006/table">
            <a:tbl>
              <a:tblPr firstRow="1" bandRow="1"/>
              <a:tblGrid>
                <a:gridCol w="915469">
                  <a:extLst>
                    <a:ext uri="{9D8B030D-6E8A-4147-A177-3AD203B41FA5}">
                      <a16:colId xmlns:a16="http://schemas.microsoft.com/office/drawing/2014/main" val="2858432337"/>
                    </a:ext>
                  </a:extLst>
                </a:gridCol>
                <a:gridCol w="3695684">
                  <a:extLst>
                    <a:ext uri="{9D8B030D-6E8A-4147-A177-3AD203B41FA5}">
                      <a16:colId xmlns:a16="http://schemas.microsoft.com/office/drawing/2014/main" val="895514694"/>
                    </a:ext>
                  </a:extLst>
                </a:gridCol>
                <a:gridCol w="3504077">
                  <a:extLst>
                    <a:ext uri="{9D8B030D-6E8A-4147-A177-3AD203B41FA5}">
                      <a16:colId xmlns:a16="http://schemas.microsoft.com/office/drawing/2014/main" val="1698933213"/>
                    </a:ext>
                  </a:extLst>
                </a:gridCol>
                <a:gridCol w="3471505">
                  <a:extLst>
                    <a:ext uri="{9D8B030D-6E8A-4147-A177-3AD203B41FA5}">
                      <a16:colId xmlns:a16="http://schemas.microsoft.com/office/drawing/2014/main" val="4260719467"/>
                    </a:ext>
                  </a:extLst>
                </a:gridCol>
              </a:tblGrid>
              <a:tr h="434627">
                <a:tc>
                  <a:txBody>
                    <a:bodyPr/>
                    <a:lstStyle/>
                    <a:p>
                      <a:pPr algn="ctr" fontAlgn="b"/>
                      <a:r>
                        <a:rPr lang="en-US" sz="1200" b="1" dirty="0">
                          <a:solidFill>
                            <a:srgbClr val="303123"/>
                          </a:solidFill>
                          <a:effectLst/>
                          <a:latin typeface="+mn-lt"/>
                          <a:cs typeface="Calibri" panose="020F0502020204030204" pitchFamily="34" charset="0"/>
                        </a:rPr>
                        <a:t>Timeline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b"/>
                      <a:r>
                        <a:rPr lang="en-US" sz="1200" b="1" dirty="0">
                          <a:solidFill>
                            <a:schemeClr val="bg1"/>
                          </a:solidFill>
                          <a:effectLst/>
                          <a:latin typeface="+mn-lt"/>
                          <a:cs typeface="Calibri" panose="020F0502020204030204" pitchFamily="34" charset="0"/>
                        </a:rPr>
                        <a:t>North America</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tc>
                  <a:txBody>
                    <a:bodyPr/>
                    <a:lstStyle/>
                    <a:p>
                      <a:pPr algn="ctr" fontAlgn="b"/>
                      <a:r>
                        <a:rPr lang="en-US" sz="1200" b="1" dirty="0">
                          <a:solidFill>
                            <a:schemeClr val="bg1"/>
                          </a:solidFill>
                          <a:effectLst/>
                          <a:latin typeface="+mn-lt"/>
                          <a:cs typeface="Calibri" panose="020F0502020204030204" pitchFamily="34" charset="0"/>
                        </a:rPr>
                        <a:t>APAC</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tc>
                  <a:txBody>
                    <a:bodyPr/>
                    <a:lstStyle/>
                    <a:p>
                      <a:pPr algn="ctr" fontAlgn="b"/>
                      <a:r>
                        <a:rPr lang="en-US" sz="1200" b="1" dirty="0">
                          <a:solidFill>
                            <a:schemeClr val="bg1"/>
                          </a:solidFill>
                          <a:effectLst/>
                          <a:latin typeface="+mn-lt"/>
                          <a:cs typeface="Calibri" panose="020F0502020204030204" pitchFamily="34" charset="0"/>
                        </a:rPr>
                        <a:t>Europe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extLst>
                  <a:ext uri="{0D108BD9-81ED-4DB2-BD59-A6C34878D82A}">
                    <a16:rowId xmlns:a16="http://schemas.microsoft.com/office/drawing/2014/main" val="3727223042"/>
                  </a:ext>
                </a:extLst>
              </a:tr>
              <a:tr h="731520">
                <a:tc>
                  <a:txBody>
                    <a:bodyPr/>
                    <a:lstStyle/>
                    <a:p>
                      <a:pPr fontAlgn="base"/>
                      <a:r>
                        <a:rPr lang="en-US" sz="1200" b="1" dirty="0">
                          <a:effectLst/>
                          <a:latin typeface="+mn-lt"/>
                          <a:cs typeface="Calibri" panose="020F0502020204030204" pitchFamily="34" charset="0"/>
                        </a:rPr>
                        <a:t>Q3 2023</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Price surge in July due to the steel industry demand.</a:t>
                      </a:r>
                    </a:p>
                    <a:p>
                      <a:pPr marL="171450" indent="-171450" fontAlgn="base">
                        <a:buFont typeface="Arial" panose="020B0604020202020204" pitchFamily="34" charset="0"/>
                        <a:buChar char="•"/>
                      </a:pPr>
                      <a:r>
                        <a:rPr lang="en-US" sz="1200" dirty="0">
                          <a:effectLst/>
                          <a:latin typeface="+mn-lt"/>
                        </a:rPr>
                        <a:t>Anticipation of improved conditions in September and October</a:t>
                      </a:r>
                    </a:p>
                    <a:p>
                      <a:pPr marL="171450" indent="-171450" fontAlgn="base">
                        <a:buFont typeface="Arial" panose="020B0604020202020204" pitchFamily="34" charset="0"/>
                        <a:buChar char="•"/>
                      </a:pPr>
                      <a:r>
                        <a:rPr lang="en-US" sz="1200" dirty="0">
                          <a:effectLst/>
                          <a:latin typeface="+mn-lt"/>
                        </a:rPr>
                        <a:t>Declining prices in Q3 due to decreased demand of steel</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Stable price trend in graphite market in China</a:t>
                      </a:r>
                    </a:p>
                    <a:p>
                      <a:pPr marL="171450" indent="-171450" fontAlgn="base">
                        <a:buFont typeface="Arial" panose="020B0604020202020204" pitchFamily="34" charset="0"/>
                        <a:buChar char="•"/>
                      </a:pPr>
                      <a:r>
                        <a:rPr lang="en-US" sz="1200" dirty="0">
                          <a:effectLst/>
                          <a:latin typeface="+mn-lt"/>
                        </a:rPr>
                        <a:t>Shift toward synthetic graphite in the global anode market</a:t>
                      </a:r>
                    </a:p>
                    <a:p>
                      <a:pPr marL="171450" indent="-171450" fontAlgn="base">
                        <a:buFont typeface="Arial" panose="020B0604020202020204" pitchFamily="34" charset="0"/>
                        <a:buChar char="•"/>
                      </a:pPr>
                      <a:r>
                        <a:rPr lang="en-US" sz="1200" dirty="0">
                          <a:effectLst/>
                          <a:latin typeface="+mn-lt"/>
                        </a:rPr>
                        <a:t>Challenges in anode production due to China’s production capacity</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Stable graphite flake prices in the German market</a:t>
                      </a:r>
                    </a:p>
                    <a:p>
                      <a:pPr marL="171450" indent="-171450" fontAlgn="base">
                        <a:buFont typeface="Arial" panose="020B0604020202020204" pitchFamily="34" charset="0"/>
                        <a:buChar char="•"/>
                      </a:pPr>
                      <a:r>
                        <a:rPr lang="en-US" sz="1200" dirty="0">
                          <a:effectLst/>
                          <a:latin typeface="+mn-lt"/>
                        </a:rPr>
                        <a:t>Recovering demand in July. Emphasis on eco-friendly production and diversification</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1543830394"/>
                  </a:ext>
                </a:extLst>
              </a:tr>
              <a:tr h="731520">
                <a:tc>
                  <a:txBody>
                    <a:bodyPr/>
                    <a:lstStyle/>
                    <a:p>
                      <a:pPr fontAlgn="base"/>
                      <a:r>
                        <a:rPr lang="en-US" sz="1200" b="1" dirty="0">
                          <a:effectLst/>
                          <a:latin typeface="+mn-lt"/>
                          <a:cs typeface="Calibri" panose="020F0502020204030204" pitchFamily="34" charset="0"/>
                        </a:rPr>
                        <a:t>Q2 2023</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Mixed price trend in the US spot market</a:t>
                      </a:r>
                    </a:p>
                    <a:p>
                      <a:pPr marL="171450" indent="-171450" fontAlgn="base">
                        <a:buFont typeface="Arial" panose="020B0604020202020204" pitchFamily="34" charset="0"/>
                        <a:buChar char="•"/>
                      </a:pPr>
                      <a:r>
                        <a:rPr lang="en-US" sz="1200" dirty="0">
                          <a:effectLst/>
                          <a:latin typeface="+mn-lt"/>
                        </a:rPr>
                        <a:t>Economic challenges and reduction in destocking rate</a:t>
                      </a:r>
                    </a:p>
                    <a:p>
                      <a:pPr marL="171450" indent="-171450" fontAlgn="base">
                        <a:buFont typeface="Arial" panose="020B0604020202020204" pitchFamily="34" charset="0"/>
                        <a:buChar char="•"/>
                      </a:pPr>
                      <a:r>
                        <a:rPr lang="en-US" sz="1200" dirty="0">
                          <a:effectLst/>
                          <a:latin typeface="+mn-lt"/>
                        </a:rPr>
                        <a:t>Price pressure due to increased coke price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Mixed price trend in the Chinese spot market Reduction in destocking rate and increased competition</a:t>
                      </a:r>
                    </a:p>
                    <a:p>
                      <a:pPr marL="171450" indent="-171450" fontAlgn="base">
                        <a:buFont typeface="Arial" panose="020B0604020202020204" pitchFamily="34" charset="0"/>
                        <a:buChar char="•"/>
                      </a:pPr>
                      <a:r>
                        <a:rPr lang="en-US" sz="1200" dirty="0">
                          <a:effectLst/>
                          <a:latin typeface="+mn-lt"/>
                        </a:rPr>
                        <a:t>Local mills lowering prices to gain more orders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Mixed price trend in the German spot market</a:t>
                      </a:r>
                    </a:p>
                    <a:p>
                      <a:pPr marL="171450" indent="-171450" fontAlgn="base">
                        <a:buFont typeface="Arial" panose="020B0604020202020204" pitchFamily="34" charset="0"/>
                        <a:buChar char="•"/>
                      </a:pPr>
                      <a:r>
                        <a:rPr lang="en-US" sz="1200" dirty="0">
                          <a:effectLst/>
                          <a:latin typeface="+mn-lt"/>
                        </a:rPr>
                        <a:t>Reduction in destocking rate and increased competition. </a:t>
                      </a:r>
                    </a:p>
                    <a:p>
                      <a:pPr marL="171450" indent="-171450" fontAlgn="base">
                        <a:buFont typeface="Arial" panose="020B0604020202020204" pitchFamily="34" charset="0"/>
                        <a:buChar char="•"/>
                      </a:pPr>
                      <a:r>
                        <a:rPr lang="en-US" sz="1200" dirty="0">
                          <a:effectLst/>
                          <a:latin typeface="+mn-lt"/>
                        </a:rPr>
                        <a:t>Price pressure due to increased coke price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3968448928"/>
                  </a:ext>
                </a:extLst>
              </a:tr>
              <a:tr h="731520">
                <a:tc>
                  <a:txBody>
                    <a:bodyPr/>
                    <a:lstStyle/>
                    <a:p>
                      <a:pPr fontAlgn="base"/>
                      <a:r>
                        <a:rPr lang="en-US" sz="1200" b="1" dirty="0">
                          <a:effectLst/>
                          <a:latin typeface="+mn-lt"/>
                          <a:cs typeface="Calibri" panose="020F0502020204030204" pitchFamily="34" charset="0"/>
                        </a:rPr>
                        <a:t>Q1 2023</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Increased demand for graphite flakes due to Inflation Reduction Act</a:t>
                      </a:r>
                    </a:p>
                    <a:p>
                      <a:pPr marL="171450" indent="-171450" fontAlgn="base">
                        <a:buFont typeface="Arial" panose="020B0604020202020204" pitchFamily="34" charset="0"/>
                        <a:buChar char="•"/>
                      </a:pPr>
                      <a:r>
                        <a:rPr lang="en-US" sz="1200" dirty="0">
                          <a:effectLst/>
                          <a:latin typeface="+mn-lt"/>
                        </a:rPr>
                        <a:t>High inflation affecting demand condition </a:t>
                      </a:r>
                    </a:p>
                    <a:p>
                      <a:pPr marL="171450" indent="-171450" fontAlgn="base">
                        <a:buFont typeface="Arial" panose="020B0604020202020204" pitchFamily="34" charset="0"/>
                        <a:buChar char="•"/>
                      </a:pPr>
                      <a:r>
                        <a:rPr lang="en-US" sz="1200" dirty="0">
                          <a:effectLst/>
                          <a:latin typeface="+mn-lt"/>
                        </a:rPr>
                        <a:t>Bearish sentiment in March with slow sales growth</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The decrease in demand for Chinese graphite is a result of the conclusion of the subsidy system</a:t>
                      </a:r>
                    </a:p>
                    <a:p>
                      <a:pPr marL="171450" indent="-171450" fontAlgn="base">
                        <a:buFont typeface="Arial" panose="020B0604020202020204" pitchFamily="34" charset="0"/>
                        <a:buChar char="•"/>
                      </a:pPr>
                      <a:r>
                        <a:rPr lang="en-US" sz="1200" dirty="0">
                          <a:effectLst/>
                          <a:latin typeface="+mn-lt"/>
                        </a:rPr>
                        <a:t>Stable spherical graphite prices, slight fall in anode prices</a:t>
                      </a:r>
                    </a:p>
                    <a:p>
                      <a:pPr marL="171450" indent="-171450" fontAlgn="base">
                        <a:buFont typeface="Arial" panose="020B0604020202020204" pitchFamily="34" charset="0"/>
                        <a:buChar char="•"/>
                      </a:pPr>
                      <a:r>
                        <a:rPr lang="en-US" sz="1200" dirty="0">
                          <a:effectLst/>
                          <a:latin typeface="+mn-lt"/>
                        </a:rPr>
                        <a:t>Impact of COVID-19 on end-user consumption and high inventories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Slow demand from traditional sectors in the German market</a:t>
                      </a:r>
                    </a:p>
                    <a:p>
                      <a:pPr marL="171450" indent="-171450" fontAlgn="base">
                        <a:buFont typeface="Arial" panose="020B0604020202020204" pitchFamily="34" charset="0"/>
                        <a:buChar char="•"/>
                      </a:pPr>
                      <a:r>
                        <a:rPr lang="en-US" sz="1200" dirty="0">
                          <a:effectLst/>
                          <a:latin typeface="+mn-lt"/>
                        </a:rPr>
                        <a:t>Reduction in electrified car sales affecting demand</a:t>
                      </a:r>
                    </a:p>
                    <a:p>
                      <a:pPr marL="171450" indent="-171450" fontAlgn="base">
                        <a:buFont typeface="Arial" panose="020B0604020202020204" pitchFamily="34" charset="0"/>
                        <a:buChar char="•"/>
                      </a:pPr>
                      <a:r>
                        <a:rPr lang="en-US" sz="1200" dirty="0">
                          <a:effectLst/>
                          <a:latin typeface="+mn-lt"/>
                        </a:rPr>
                        <a:t>Struggle for profit margins among spherical graphite producers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419180229"/>
                  </a:ext>
                </a:extLst>
              </a:tr>
              <a:tr h="731520">
                <a:tc>
                  <a:txBody>
                    <a:bodyPr/>
                    <a:lstStyle/>
                    <a:p>
                      <a:pPr fontAlgn="base"/>
                      <a:r>
                        <a:rPr lang="en-US" sz="1200" b="1" dirty="0">
                          <a:effectLst/>
                          <a:latin typeface="+mn-lt"/>
                          <a:cs typeface="Calibri" panose="020F0502020204030204" pitchFamily="34" charset="0"/>
                        </a:rPr>
                        <a:t>Q4 2022</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Fluctuating graphite prices in the US due to increased product availability</a:t>
                      </a:r>
                    </a:p>
                    <a:p>
                      <a:pPr marL="171450" indent="-171450" fontAlgn="base">
                        <a:buFont typeface="Arial" panose="020B0604020202020204" pitchFamily="34" charset="0"/>
                        <a:buChar char="•"/>
                      </a:pPr>
                      <a:r>
                        <a:rPr lang="en-US" sz="1200" dirty="0">
                          <a:effectLst/>
                          <a:latin typeface="+mn-lt"/>
                        </a:rPr>
                        <a:t>Positive outlook for downstream demand</a:t>
                      </a:r>
                    </a:p>
                    <a:p>
                      <a:pPr marL="171450" indent="-171450" fontAlgn="base">
                        <a:buFont typeface="Arial" panose="020B0604020202020204" pitchFamily="34" charset="0"/>
                        <a:buChar char="•"/>
                      </a:pPr>
                      <a:r>
                        <a:rPr lang="en-US" sz="1200" dirty="0">
                          <a:effectLst/>
                          <a:latin typeface="+mn-lt"/>
                        </a:rPr>
                        <a:t>Focus on domestic EV battery material supply</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Graphite prices rising in China due to logistics concerns. Impact of Russia-Ukraine war on downstream EV battery manufacturers</a:t>
                      </a:r>
                    </a:p>
                    <a:p>
                      <a:pPr marL="171450" indent="-171450" fontAlgn="base">
                        <a:buFont typeface="Arial" panose="020B0604020202020204" pitchFamily="34" charset="0"/>
                        <a:buChar char="•"/>
                      </a:pPr>
                      <a:r>
                        <a:rPr lang="en-US" sz="1200" dirty="0">
                          <a:effectLst/>
                          <a:latin typeface="+mn-lt"/>
                        </a:rPr>
                        <a:t>Tight supply and winter stockpiling driving flake prices to an all-time high</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Graphite prices edging downward in Europe due to sluggish demand</a:t>
                      </a:r>
                    </a:p>
                    <a:p>
                      <a:pPr marL="171450" indent="-171450" fontAlgn="base">
                        <a:buFont typeface="Arial" panose="020B0604020202020204" pitchFamily="34" charset="0"/>
                        <a:buChar char="•"/>
                      </a:pPr>
                      <a:r>
                        <a:rPr lang="en-US" sz="1200" dirty="0">
                          <a:effectLst/>
                          <a:latin typeface="+mn-lt"/>
                        </a:rPr>
                        <a:t>Cheaper imports undercutting prices in mid-Q4</a:t>
                      </a:r>
                    </a:p>
                    <a:p>
                      <a:pPr marL="171450" indent="-171450" fontAlgn="base">
                        <a:buFont typeface="Arial" panose="020B0604020202020204" pitchFamily="34" charset="0"/>
                        <a:buChar char="•"/>
                      </a:pPr>
                      <a:r>
                        <a:rPr lang="en-US" sz="1200" dirty="0">
                          <a:effectLst/>
                          <a:latin typeface="+mn-lt"/>
                        </a:rPr>
                        <a:t>Concerns about "fake flake graphite" and reduced downstream consumption</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1237702636"/>
                  </a:ext>
                </a:extLst>
              </a:tr>
            </a:tbl>
          </a:graphicData>
        </a:graphic>
      </p:graphicFrame>
      <p:sp>
        <p:nvSpPr>
          <p:cNvPr id="4" name="Title 3">
            <a:extLst>
              <a:ext uri="{FF2B5EF4-FFF2-40B4-BE49-F238E27FC236}">
                <a16:creationId xmlns:a16="http://schemas.microsoft.com/office/drawing/2014/main" id="{C794C452-5850-E275-FCC3-AC5DC56B3106}"/>
              </a:ext>
            </a:extLst>
          </p:cNvPr>
          <p:cNvSpPr>
            <a:spLocks noGrp="1"/>
          </p:cNvSpPr>
          <p:nvPr>
            <p:ph type="title"/>
          </p:nvPr>
        </p:nvSpPr>
        <p:spPr/>
        <p:txBody>
          <a:bodyPr/>
          <a:lstStyle/>
          <a:p>
            <a:r>
              <a:rPr lang="en-US" dirty="0"/>
              <a:t>Price Trend Analysis (2/3)</a:t>
            </a:r>
          </a:p>
        </p:txBody>
      </p:sp>
      <p:sp>
        <p:nvSpPr>
          <p:cNvPr id="2" name="TextBox 15">
            <a:extLst>
              <a:ext uri="{FF2B5EF4-FFF2-40B4-BE49-F238E27FC236}">
                <a16:creationId xmlns:a16="http://schemas.microsoft.com/office/drawing/2014/main" id="{6524F13E-4E95-6CA2-B088-FD143120E8A7}"/>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193663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29D93AA-8D1F-3790-C4C7-5416179DF7CF}"/>
              </a:ext>
            </a:extLst>
          </p:cNvPr>
          <p:cNvGraphicFramePr>
            <a:graphicFrameLocks noGrp="1"/>
          </p:cNvGraphicFramePr>
          <p:nvPr>
            <p:extLst>
              <p:ext uri="{D42A27DB-BD31-4B8C-83A1-F6EECF244321}">
                <p14:modId xmlns:p14="http://schemas.microsoft.com/office/powerpoint/2010/main" val="1774643126"/>
              </p:ext>
            </p:extLst>
          </p:nvPr>
        </p:nvGraphicFramePr>
        <p:xfrm>
          <a:off x="274320" y="1188720"/>
          <a:ext cx="11586735" cy="3726467"/>
        </p:xfrm>
        <a:graphic>
          <a:graphicData uri="http://schemas.openxmlformats.org/drawingml/2006/table">
            <a:tbl>
              <a:tblPr firstRow="1" bandRow="1"/>
              <a:tblGrid>
                <a:gridCol w="915469">
                  <a:extLst>
                    <a:ext uri="{9D8B030D-6E8A-4147-A177-3AD203B41FA5}">
                      <a16:colId xmlns:a16="http://schemas.microsoft.com/office/drawing/2014/main" val="2858432337"/>
                    </a:ext>
                  </a:extLst>
                </a:gridCol>
                <a:gridCol w="3695684">
                  <a:extLst>
                    <a:ext uri="{9D8B030D-6E8A-4147-A177-3AD203B41FA5}">
                      <a16:colId xmlns:a16="http://schemas.microsoft.com/office/drawing/2014/main" val="895514694"/>
                    </a:ext>
                  </a:extLst>
                </a:gridCol>
                <a:gridCol w="3504077">
                  <a:extLst>
                    <a:ext uri="{9D8B030D-6E8A-4147-A177-3AD203B41FA5}">
                      <a16:colId xmlns:a16="http://schemas.microsoft.com/office/drawing/2014/main" val="1698933213"/>
                    </a:ext>
                  </a:extLst>
                </a:gridCol>
                <a:gridCol w="3471505">
                  <a:extLst>
                    <a:ext uri="{9D8B030D-6E8A-4147-A177-3AD203B41FA5}">
                      <a16:colId xmlns:a16="http://schemas.microsoft.com/office/drawing/2014/main" val="4260719467"/>
                    </a:ext>
                  </a:extLst>
                </a:gridCol>
              </a:tblGrid>
              <a:tr h="434627">
                <a:tc>
                  <a:txBody>
                    <a:bodyPr/>
                    <a:lstStyle/>
                    <a:p>
                      <a:pPr algn="ctr" fontAlgn="b"/>
                      <a:r>
                        <a:rPr lang="en-US" sz="1200" b="1" dirty="0">
                          <a:solidFill>
                            <a:srgbClr val="303123"/>
                          </a:solidFill>
                          <a:effectLst/>
                          <a:latin typeface="+mn-lt"/>
                          <a:cs typeface="Calibri" panose="020F0502020204030204" pitchFamily="34" charset="0"/>
                        </a:rPr>
                        <a:t>Timeline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tcPr>
                </a:tc>
                <a:tc>
                  <a:txBody>
                    <a:bodyPr/>
                    <a:lstStyle/>
                    <a:p>
                      <a:pPr algn="ctr" fontAlgn="b"/>
                      <a:r>
                        <a:rPr lang="en-US" sz="1200" b="1" dirty="0">
                          <a:solidFill>
                            <a:schemeClr val="bg1"/>
                          </a:solidFill>
                          <a:effectLst/>
                          <a:latin typeface="+mn-lt"/>
                          <a:cs typeface="Calibri" panose="020F0502020204030204" pitchFamily="34" charset="0"/>
                        </a:rPr>
                        <a:t>North America</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tc>
                  <a:txBody>
                    <a:bodyPr/>
                    <a:lstStyle/>
                    <a:p>
                      <a:pPr algn="ctr" fontAlgn="b"/>
                      <a:r>
                        <a:rPr lang="en-US" sz="1200" b="1" dirty="0">
                          <a:solidFill>
                            <a:schemeClr val="bg1"/>
                          </a:solidFill>
                          <a:effectLst/>
                          <a:latin typeface="+mn-lt"/>
                          <a:cs typeface="Calibri" panose="020F0502020204030204" pitchFamily="34" charset="0"/>
                        </a:rPr>
                        <a:t>APAC</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tc>
                  <a:txBody>
                    <a:bodyPr/>
                    <a:lstStyle/>
                    <a:p>
                      <a:pPr algn="ctr" fontAlgn="b"/>
                      <a:r>
                        <a:rPr lang="en-US" sz="1200" b="1" dirty="0">
                          <a:solidFill>
                            <a:schemeClr val="bg1"/>
                          </a:solidFill>
                          <a:effectLst/>
                          <a:latin typeface="+mn-lt"/>
                          <a:cs typeface="Calibri" panose="020F0502020204030204" pitchFamily="34" charset="0"/>
                        </a:rPr>
                        <a:t>Europe</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303123"/>
                    </a:solidFill>
                  </a:tcPr>
                </a:tc>
                <a:extLst>
                  <a:ext uri="{0D108BD9-81ED-4DB2-BD59-A6C34878D82A}">
                    <a16:rowId xmlns:a16="http://schemas.microsoft.com/office/drawing/2014/main" val="3727223042"/>
                  </a:ext>
                </a:extLst>
              </a:tr>
              <a:tr h="731520">
                <a:tc>
                  <a:txBody>
                    <a:bodyPr/>
                    <a:lstStyle/>
                    <a:p>
                      <a:pPr fontAlgn="base"/>
                      <a:r>
                        <a:rPr lang="en-US" sz="1200" b="1" dirty="0">
                          <a:effectLst/>
                          <a:latin typeface="+mn-lt"/>
                          <a:cs typeface="Calibri" panose="020F0502020204030204" pitchFamily="34" charset="0"/>
                        </a:rPr>
                        <a:t>Q3 2022</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Graphite price declined in Q3 due to weak demand, especially in the electronics sector</a:t>
                      </a:r>
                    </a:p>
                    <a:p>
                      <a:pPr marL="171450" indent="-171450" fontAlgn="base">
                        <a:buFont typeface="Arial" panose="020B0604020202020204" pitchFamily="34" charset="0"/>
                        <a:buChar char="•"/>
                      </a:pPr>
                      <a:r>
                        <a:rPr lang="en-US" sz="1200" dirty="0">
                          <a:effectLst/>
                          <a:latin typeface="+mn-lt"/>
                        </a:rPr>
                        <a:t>Reduced construction activity affecting house-building demand</a:t>
                      </a:r>
                    </a:p>
                    <a:p>
                      <a:pPr marL="171450" indent="-171450" fontAlgn="base">
                        <a:buFont typeface="Arial" panose="020B0604020202020204" pitchFamily="34" charset="0"/>
                        <a:buChar char="•"/>
                      </a:pPr>
                      <a:r>
                        <a:rPr lang="en-US" sz="1200" dirty="0">
                          <a:effectLst/>
                          <a:latin typeface="+mn-lt"/>
                        </a:rPr>
                        <a:t>Impact of Chinese economic growth squeeze due to COVID-19 on the graphite market in the US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Graphite prices increased in Q3 with rising petroleum costs in China</a:t>
                      </a:r>
                    </a:p>
                    <a:p>
                      <a:pPr marL="171450" indent="-171450" fontAlgn="base">
                        <a:buFont typeface="Arial" panose="020B0604020202020204" pitchFamily="34" charset="0"/>
                        <a:buChar char="•"/>
                      </a:pPr>
                      <a:r>
                        <a:rPr lang="en-US" sz="1200" dirty="0">
                          <a:effectLst/>
                          <a:latin typeface="+mn-lt"/>
                        </a:rPr>
                        <a:t>Impact of COVID lockdown uncertainties and workers' strikes on production</a:t>
                      </a:r>
                    </a:p>
                    <a:p>
                      <a:pPr marL="171450" indent="-171450" fontAlgn="base">
                        <a:buFont typeface="Arial" panose="020B0604020202020204" pitchFamily="34" charset="0"/>
                        <a:buChar char="•"/>
                      </a:pPr>
                      <a:r>
                        <a:rPr lang="en-US" sz="1200" dirty="0">
                          <a:effectLst/>
                          <a:latin typeface="+mn-lt"/>
                        </a:rPr>
                        <a:t>Surge in inquiries from sectors producing electrodes for lithium batteries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The graphite market in Germany was stable in Q3 due to delayed cargo movement </a:t>
                      </a:r>
                    </a:p>
                    <a:p>
                      <a:pPr marL="171450" indent="-171450" fontAlgn="base">
                        <a:buFont typeface="Arial" panose="020B0604020202020204" pitchFamily="34" charset="0"/>
                        <a:buChar char="•"/>
                      </a:pPr>
                      <a:r>
                        <a:rPr lang="en-US" sz="1200" dirty="0">
                          <a:effectLst/>
                          <a:latin typeface="+mn-lt"/>
                        </a:rPr>
                        <a:t>Ample supplies squeezing demand-supply gap</a:t>
                      </a:r>
                    </a:p>
                    <a:p>
                      <a:pPr marL="171450" indent="-171450" fontAlgn="base">
                        <a:buFont typeface="Arial" panose="020B0604020202020204" pitchFamily="34" charset="0"/>
                        <a:buChar char="•"/>
                      </a:pPr>
                      <a:r>
                        <a:rPr lang="en-US" sz="1200" dirty="0">
                          <a:effectLst/>
                          <a:latin typeface="+mn-lt"/>
                        </a:rPr>
                        <a:t>Impact of European energy crisis on graphite market growth. The European energy crisis is expected to push graphite prices down due to increased production costs, supply chain disruptions, and challenges in energy-intensive industries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441656088"/>
                  </a:ext>
                </a:extLst>
              </a:tr>
              <a:tr h="731520">
                <a:tc>
                  <a:txBody>
                    <a:bodyPr/>
                    <a:lstStyle/>
                    <a:p>
                      <a:pPr fontAlgn="base"/>
                      <a:r>
                        <a:rPr lang="en-US" sz="1200" b="1" dirty="0">
                          <a:effectLst/>
                          <a:latin typeface="+mn-lt"/>
                          <a:cs typeface="Calibri" panose="020F0502020204030204" pitchFamily="34" charset="0"/>
                        </a:rPr>
                        <a:t>Q2  2022</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chemeClr val="bg1">
                        <a:lumMod val="95000"/>
                      </a:schemeClr>
                    </a:solidFill>
                  </a:tcPr>
                </a:tc>
                <a:tc>
                  <a:txBody>
                    <a:bodyPr/>
                    <a:lstStyle/>
                    <a:p>
                      <a:pPr marL="171450" indent="-171450" fontAlgn="base">
                        <a:buFont typeface="Arial" panose="020B0604020202020204" pitchFamily="34" charset="0"/>
                        <a:buChar char="•"/>
                      </a:pPr>
                      <a:r>
                        <a:rPr lang="en-US" sz="1200" dirty="0">
                          <a:effectLst/>
                          <a:latin typeface="+mn-lt"/>
                        </a:rPr>
                        <a:t>Graphite price increase in Q2 due to rising demand from EAF industries</a:t>
                      </a:r>
                    </a:p>
                    <a:p>
                      <a:pPr marL="171450" indent="-171450" fontAlgn="base">
                        <a:buFont typeface="Arial" panose="020B0604020202020204" pitchFamily="34" charset="0"/>
                        <a:buChar char="•"/>
                      </a:pPr>
                      <a:r>
                        <a:rPr lang="en-US" sz="1200" dirty="0">
                          <a:effectLst/>
                          <a:latin typeface="+mn-lt"/>
                        </a:rPr>
                        <a:t>Growing demand from industries manufacturing electrodes for lithium batteries</a:t>
                      </a:r>
                    </a:p>
                    <a:p>
                      <a:pPr marL="171450" indent="-171450" fontAlgn="base">
                        <a:buFont typeface="Arial" panose="020B0604020202020204" pitchFamily="34" charset="0"/>
                        <a:buChar char="•"/>
                      </a:pPr>
                      <a:r>
                        <a:rPr lang="en-US" sz="1200" dirty="0">
                          <a:effectLst/>
                          <a:latin typeface="+mn-lt"/>
                        </a:rPr>
                        <a:t>Tightening market, especially for grades suitable for batteries</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Graphite flake price increase in Q2 due to rising prices for synthetic graphite powder</a:t>
                      </a:r>
                    </a:p>
                    <a:p>
                      <a:pPr marL="171450" indent="-171450" fontAlgn="base">
                        <a:buFont typeface="Arial" panose="020B0604020202020204" pitchFamily="34" charset="0"/>
                        <a:buChar char="•"/>
                      </a:pPr>
                      <a:r>
                        <a:rPr lang="en-US" sz="1200" dirty="0">
                          <a:effectLst/>
                          <a:latin typeface="+mn-lt"/>
                        </a:rPr>
                        <a:t>The increase in graphite prices because of hiked petroleum prices and increased demand from EAF industries</a:t>
                      </a:r>
                    </a:p>
                    <a:p>
                      <a:pPr marL="171450" indent="-171450" fontAlgn="base">
                        <a:buFont typeface="Arial" panose="020B0604020202020204" pitchFamily="34" charset="0"/>
                        <a:buChar char="•"/>
                      </a:pPr>
                      <a:r>
                        <a:rPr lang="en-US" sz="1200" dirty="0">
                          <a:effectLst/>
                          <a:latin typeface="+mn-lt"/>
                        </a:rPr>
                        <a:t>Growth in the flake graphite market due to energy industry demand</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chemeClr val="bg1"/>
                    </a:solidFill>
                  </a:tcPr>
                </a:tc>
                <a:tc>
                  <a:txBody>
                    <a:bodyPr/>
                    <a:lstStyle/>
                    <a:p>
                      <a:pPr marL="171450" indent="-171450" fontAlgn="base">
                        <a:buFont typeface="Arial" panose="020B0604020202020204" pitchFamily="34" charset="0"/>
                        <a:buChar char="•"/>
                      </a:pPr>
                      <a:r>
                        <a:rPr lang="en-US" sz="1200" dirty="0">
                          <a:effectLst/>
                          <a:latin typeface="+mn-lt"/>
                        </a:rPr>
                        <a:t>The graphite market in Germany got hit hardest in Q2 due to constrained supplies from China</a:t>
                      </a:r>
                    </a:p>
                    <a:p>
                      <a:pPr marL="171450" indent="-171450" fontAlgn="base">
                        <a:buFont typeface="Arial" panose="020B0604020202020204" pitchFamily="34" charset="0"/>
                        <a:buChar char="•"/>
                      </a:pPr>
                      <a:r>
                        <a:rPr lang="en-US" sz="1200" dirty="0">
                          <a:effectLst/>
                          <a:latin typeface="+mn-lt"/>
                        </a:rPr>
                        <a:t>Prices pushed up due to increased demand from the European EV segment</a:t>
                      </a:r>
                    </a:p>
                  </a:txBody>
                  <a:tcPr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chemeClr val="bg1"/>
                    </a:solidFill>
                  </a:tcPr>
                </a:tc>
                <a:extLst>
                  <a:ext uri="{0D108BD9-81ED-4DB2-BD59-A6C34878D82A}">
                    <a16:rowId xmlns:a16="http://schemas.microsoft.com/office/drawing/2014/main" val="539270666"/>
                  </a:ext>
                </a:extLst>
              </a:tr>
            </a:tbl>
          </a:graphicData>
        </a:graphic>
      </p:graphicFrame>
      <p:sp>
        <p:nvSpPr>
          <p:cNvPr id="4" name="Title 3">
            <a:extLst>
              <a:ext uri="{FF2B5EF4-FFF2-40B4-BE49-F238E27FC236}">
                <a16:creationId xmlns:a16="http://schemas.microsoft.com/office/drawing/2014/main" id="{C794C452-5850-E275-FCC3-AC5DC56B3106}"/>
              </a:ext>
            </a:extLst>
          </p:cNvPr>
          <p:cNvSpPr>
            <a:spLocks noGrp="1"/>
          </p:cNvSpPr>
          <p:nvPr>
            <p:ph type="title"/>
          </p:nvPr>
        </p:nvSpPr>
        <p:spPr/>
        <p:txBody>
          <a:bodyPr/>
          <a:lstStyle/>
          <a:p>
            <a:r>
              <a:rPr lang="en-US" dirty="0"/>
              <a:t>Price Trend Analysis (3/3)</a:t>
            </a:r>
          </a:p>
        </p:txBody>
      </p:sp>
      <p:sp>
        <p:nvSpPr>
          <p:cNvPr id="2" name="TextBox 15">
            <a:extLst>
              <a:ext uri="{FF2B5EF4-FFF2-40B4-BE49-F238E27FC236}">
                <a16:creationId xmlns:a16="http://schemas.microsoft.com/office/drawing/2014/main" id="{65626986-E9FD-7FA7-9CA1-9D342E86E6C0}"/>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1018233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2786744"/>
            <a:ext cx="11590338" cy="624114"/>
          </a:xfrm>
          <a:prstGeom prst="rect">
            <a:avLst/>
          </a:prstGeom>
          <a:noFill/>
          <a:ln w="3175">
            <a:noFill/>
          </a:ln>
        </p:spPr>
        <p:txBody>
          <a:bodyPr wrap="square" lIns="90043" tIns="46822" rIns="90043" bIns="46822"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cs typeface="Calibri" panose="020F0502020204030204" pitchFamily="34" charset="0"/>
              </a:rPr>
              <a:t>Supply Market Insights</a:t>
            </a:r>
          </a:p>
        </p:txBody>
      </p:sp>
    </p:spTree>
    <p:extLst>
      <p:ext uri="{BB962C8B-B14F-4D97-AF65-F5344CB8AC3E}">
        <p14:creationId xmlns:p14="http://schemas.microsoft.com/office/powerpoint/2010/main" val="102739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86527B7E-2CC1-417A-92A7-A013482F4E42}"/>
              </a:ext>
            </a:extLst>
          </p:cNvPr>
          <p:cNvGraphicFramePr>
            <a:graphicFrameLocks noGrp="1"/>
          </p:cNvGraphicFramePr>
          <p:nvPr>
            <p:extLst>
              <p:ext uri="{D42A27DB-BD31-4B8C-83A1-F6EECF244321}">
                <p14:modId xmlns:p14="http://schemas.microsoft.com/office/powerpoint/2010/main" val="3096632045"/>
              </p:ext>
            </p:extLst>
          </p:nvPr>
        </p:nvGraphicFramePr>
        <p:xfrm>
          <a:off x="274320" y="1188720"/>
          <a:ext cx="5796000" cy="5040000"/>
        </p:xfrm>
        <a:graphic>
          <a:graphicData uri="http://schemas.openxmlformats.org/drawingml/2006/table">
            <a:tbl>
              <a:tblPr firstRow="1" bandRow="1">
                <a:tableStyleId>{B301B821-A1FF-4177-AEE7-76D212191A09}</a:tableStyleId>
              </a:tblPr>
              <a:tblGrid>
                <a:gridCol w="1692000">
                  <a:extLst>
                    <a:ext uri="{9D8B030D-6E8A-4147-A177-3AD203B41FA5}">
                      <a16:colId xmlns:a16="http://schemas.microsoft.com/office/drawing/2014/main" val="20000"/>
                    </a:ext>
                  </a:extLst>
                </a:gridCol>
                <a:gridCol w="4104000">
                  <a:extLst>
                    <a:ext uri="{9D8B030D-6E8A-4147-A177-3AD203B41FA5}">
                      <a16:colId xmlns:a16="http://schemas.microsoft.com/office/drawing/2014/main" val="20001"/>
                    </a:ext>
                  </a:extLst>
                </a:gridCol>
              </a:tblGrid>
              <a:tr h="360000">
                <a:tc>
                  <a:txBody>
                    <a:bodyPr/>
                    <a:lstStyle/>
                    <a:p>
                      <a:pPr marL="0" marR="0" algn="ctr" defTabSz="914400" rtl="0" eaLnBrk="1" latinLnBrk="0" hangingPunct="1">
                        <a:lnSpc>
                          <a:spcPct val="115000"/>
                        </a:lnSpc>
                        <a:spcBef>
                          <a:spcPts val="0"/>
                        </a:spcBef>
                        <a:spcAft>
                          <a:spcPts val="0"/>
                        </a:spcAft>
                      </a:pPr>
                      <a:r>
                        <a:rPr lang="en-US" sz="1400" kern="1200" dirty="0">
                          <a:solidFill>
                            <a:schemeClr val="bg1"/>
                          </a:solidFill>
                          <a:latin typeface="Calibri" panose="020F0502020204030204" pitchFamily="34" charset="0"/>
                          <a:cs typeface="Calibri" panose="020F0502020204030204" pitchFamily="34" charset="0"/>
                        </a:rPr>
                        <a:t>Acronym</a:t>
                      </a:r>
                      <a:endParaRPr lang="en-US" sz="1400" b="1" i="0" kern="1200" dirty="0">
                        <a:solidFill>
                          <a:schemeClr val="bg1"/>
                        </a:solidFill>
                        <a:latin typeface="Calibri" panose="020F0502020204030204" pitchFamily="34" charset="0"/>
                        <a:ea typeface="Calibri"/>
                        <a:cs typeface="Calibri" panose="020F0502020204030204" pitchFamily="34" charset="0"/>
                      </a:endParaRPr>
                    </a:p>
                  </a:txBody>
                  <a:tcPr marL="95153" marR="95153"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a:txBody>
                    <a:bodyPr/>
                    <a:lstStyle/>
                    <a:p>
                      <a:pPr marL="0" marR="0" algn="l">
                        <a:lnSpc>
                          <a:spcPct val="115000"/>
                        </a:lnSpc>
                        <a:spcBef>
                          <a:spcPts val="0"/>
                        </a:spcBef>
                        <a:spcAft>
                          <a:spcPts val="0"/>
                        </a:spcAft>
                      </a:pPr>
                      <a:r>
                        <a:rPr lang="en-US" sz="1400" dirty="0">
                          <a:solidFill>
                            <a:schemeClr val="bg1"/>
                          </a:solidFill>
                          <a:latin typeface="Calibri" panose="020F0502020204030204" pitchFamily="34" charset="0"/>
                          <a:cs typeface="Calibri" panose="020F0502020204030204" pitchFamily="34" charset="0"/>
                        </a:rPr>
                        <a:t>Expansion</a:t>
                      </a:r>
                      <a:endParaRPr lang="en-US" sz="1400" b="1" i="0" dirty="0">
                        <a:solidFill>
                          <a:schemeClr val="bg1"/>
                        </a:solidFill>
                        <a:latin typeface="Calibri" panose="020F0502020204030204" pitchFamily="34" charset="0"/>
                        <a:ea typeface="Calibri"/>
                        <a:cs typeface="Calibri" panose="020F0502020204030204" pitchFamily="34" charset="0"/>
                      </a:endParaRPr>
                    </a:p>
                  </a:txBody>
                  <a:tcPr marL="95153" marR="95153"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AlN</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Aluminum Nitride</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5399504"/>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APAC</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Asia-Pacific</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1657511"/>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CAGR</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Compound Annual Growth Rate</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6867383"/>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CNTs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Carbon Nanotubes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841869"/>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Co.</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Company</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8544229"/>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EDM</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Electrical Discharge Machining</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3644550"/>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EU</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European Union</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2595286"/>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Ltd.</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Limited</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1032336"/>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MMCs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Metal Matrix Composites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404252"/>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MPa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Megapascal</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4694271"/>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MT</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chemeClr val="tx1"/>
                          </a:solidFill>
                          <a:effectLst/>
                          <a:latin typeface="Calibri" panose="020F0502020204030204" pitchFamily="34" charset="0"/>
                        </a:rPr>
                        <a:t>Million Tons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66239735"/>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PLC</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Public Limited Company</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2339511"/>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PV</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Photovoltaic</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1910056"/>
                  </a:ext>
                </a:extLst>
              </a:tr>
            </a:tbl>
          </a:graphicData>
        </a:graphic>
      </p:graphicFrame>
      <p:sp>
        <p:nvSpPr>
          <p:cNvPr id="2" name="Title 1">
            <a:extLst>
              <a:ext uri="{FF2B5EF4-FFF2-40B4-BE49-F238E27FC236}">
                <a16:creationId xmlns:a16="http://schemas.microsoft.com/office/drawing/2014/main" id="{8C5C6705-54A8-410A-A83F-947934E91BE6}"/>
              </a:ext>
            </a:extLst>
          </p:cNvPr>
          <p:cNvSpPr>
            <a:spLocks noGrp="1"/>
          </p:cNvSpPr>
          <p:nvPr>
            <p:ph type="title"/>
          </p:nvPr>
        </p:nvSpPr>
        <p:spPr/>
        <p:txBody>
          <a:bodyPr/>
          <a:lstStyle/>
          <a:p>
            <a:r>
              <a:rPr lang="en-IN" dirty="0"/>
              <a:t>Glossary</a:t>
            </a:r>
            <a:endParaRPr lang="en-US" dirty="0"/>
          </a:p>
        </p:txBody>
      </p:sp>
      <p:graphicFrame>
        <p:nvGraphicFramePr>
          <p:cNvPr id="3" name="Table 2">
            <a:extLst>
              <a:ext uri="{FF2B5EF4-FFF2-40B4-BE49-F238E27FC236}">
                <a16:creationId xmlns:a16="http://schemas.microsoft.com/office/drawing/2014/main" id="{C4D51BE8-3CF8-A8CE-4847-D6C5BF686886}"/>
              </a:ext>
            </a:extLst>
          </p:cNvPr>
          <p:cNvGraphicFramePr>
            <a:graphicFrameLocks noGrp="1"/>
          </p:cNvGraphicFramePr>
          <p:nvPr>
            <p:extLst>
              <p:ext uri="{D42A27DB-BD31-4B8C-83A1-F6EECF244321}">
                <p14:modId xmlns:p14="http://schemas.microsoft.com/office/powerpoint/2010/main" val="1090270116"/>
              </p:ext>
            </p:extLst>
          </p:nvPr>
        </p:nvGraphicFramePr>
        <p:xfrm>
          <a:off x="6121682" y="1188720"/>
          <a:ext cx="5796000" cy="2880000"/>
        </p:xfrm>
        <a:graphic>
          <a:graphicData uri="http://schemas.openxmlformats.org/drawingml/2006/table">
            <a:tbl>
              <a:tblPr firstRow="1" bandRow="1">
                <a:tableStyleId>{B301B821-A1FF-4177-AEE7-76D212191A09}</a:tableStyleId>
              </a:tblPr>
              <a:tblGrid>
                <a:gridCol w="1692000">
                  <a:extLst>
                    <a:ext uri="{9D8B030D-6E8A-4147-A177-3AD203B41FA5}">
                      <a16:colId xmlns:a16="http://schemas.microsoft.com/office/drawing/2014/main" val="20000"/>
                    </a:ext>
                  </a:extLst>
                </a:gridCol>
                <a:gridCol w="4104000">
                  <a:extLst>
                    <a:ext uri="{9D8B030D-6E8A-4147-A177-3AD203B41FA5}">
                      <a16:colId xmlns:a16="http://schemas.microsoft.com/office/drawing/2014/main" val="20001"/>
                    </a:ext>
                  </a:extLst>
                </a:gridCol>
              </a:tblGrid>
              <a:tr h="360000">
                <a:tc>
                  <a:txBody>
                    <a:bodyPr/>
                    <a:lstStyle/>
                    <a:p>
                      <a:pPr marL="0" marR="0" algn="ctr" defTabSz="914400" rtl="0" eaLnBrk="1" latinLnBrk="0" hangingPunct="1">
                        <a:lnSpc>
                          <a:spcPct val="115000"/>
                        </a:lnSpc>
                        <a:spcBef>
                          <a:spcPts val="0"/>
                        </a:spcBef>
                        <a:spcAft>
                          <a:spcPts val="0"/>
                        </a:spcAft>
                      </a:pPr>
                      <a:r>
                        <a:rPr lang="en-US" sz="1400" kern="1200" dirty="0">
                          <a:solidFill>
                            <a:schemeClr val="bg1"/>
                          </a:solidFill>
                          <a:latin typeface="Calibri" panose="020F0502020204030204" pitchFamily="34" charset="0"/>
                          <a:cs typeface="Calibri" panose="020F0502020204030204" pitchFamily="34" charset="0"/>
                        </a:rPr>
                        <a:t>Acronym</a:t>
                      </a:r>
                      <a:endParaRPr lang="en-US" sz="1400" b="1" i="0" kern="1200" dirty="0">
                        <a:solidFill>
                          <a:schemeClr val="bg1"/>
                        </a:solidFill>
                        <a:latin typeface="Calibri" panose="020F0502020204030204" pitchFamily="34" charset="0"/>
                        <a:ea typeface="Calibri"/>
                        <a:cs typeface="Calibri" panose="020F0502020204030204" pitchFamily="34" charset="0"/>
                      </a:endParaRPr>
                    </a:p>
                  </a:txBody>
                  <a:tcPr marL="95153" marR="95153"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a:txBody>
                    <a:bodyPr/>
                    <a:lstStyle/>
                    <a:p>
                      <a:pPr marL="0" marR="0" algn="l">
                        <a:lnSpc>
                          <a:spcPct val="115000"/>
                        </a:lnSpc>
                        <a:spcBef>
                          <a:spcPts val="0"/>
                        </a:spcBef>
                        <a:spcAft>
                          <a:spcPts val="0"/>
                        </a:spcAft>
                      </a:pPr>
                      <a:r>
                        <a:rPr lang="en-US" sz="1400" dirty="0">
                          <a:solidFill>
                            <a:schemeClr val="bg1"/>
                          </a:solidFill>
                          <a:latin typeface="Calibri" panose="020F0502020204030204" pitchFamily="34" charset="0"/>
                          <a:cs typeface="Calibri" panose="020F0502020204030204" pitchFamily="34" charset="0"/>
                        </a:rPr>
                        <a:t>Expansion</a:t>
                      </a:r>
                      <a:endParaRPr lang="en-US" sz="1400" b="1" i="0" dirty="0">
                        <a:solidFill>
                          <a:schemeClr val="bg1"/>
                        </a:solidFill>
                        <a:latin typeface="Calibri" panose="020F0502020204030204" pitchFamily="34" charset="0"/>
                        <a:ea typeface="Calibri"/>
                        <a:cs typeface="Calibri" panose="020F0502020204030204" pitchFamily="34" charset="0"/>
                      </a:endParaRPr>
                    </a:p>
                  </a:txBody>
                  <a:tcPr marL="95153" marR="95153"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R&amp;D</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Research and Development</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5399504"/>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RFI</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Request for Information</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8627006"/>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SAS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Statistical Analysis Software</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1657511"/>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SE</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Societas Europea (Public Limited Liability Company in Latin)</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6867383"/>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SiC</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Silicon Carbide</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05841869"/>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UK</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United Kingdom</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18544229"/>
                  </a:ext>
                </a:extLst>
              </a:tr>
              <a:tr h="360000">
                <a:tc>
                  <a:txBody>
                    <a:bodyPr/>
                    <a:lstStyle/>
                    <a:p>
                      <a:pPr algn="ctr" fontAlgn="ctr"/>
                      <a:r>
                        <a:rPr lang="en-US" sz="1200" b="1" i="0" u="none" strike="noStrike" dirty="0">
                          <a:solidFill>
                            <a:schemeClr val="tx2">
                              <a:lumMod val="75000"/>
                            </a:schemeClr>
                          </a:solidFill>
                          <a:effectLst/>
                          <a:latin typeface="Calibri" panose="020F0502020204030204" pitchFamily="34" charset="0"/>
                        </a:rPr>
                        <a:t>US</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200" b="0" i="0" u="none" strike="noStrike" dirty="0">
                          <a:solidFill>
                            <a:srgbClr val="000000"/>
                          </a:solidFill>
                          <a:effectLst/>
                          <a:latin typeface="Calibri" panose="020F0502020204030204" pitchFamily="34" charset="0"/>
                        </a:rPr>
                        <a:t>United States</a:t>
                      </a:r>
                    </a:p>
                  </a:txBody>
                  <a:tcPr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3644550"/>
                  </a:ext>
                </a:extLst>
              </a:tr>
            </a:tbl>
          </a:graphicData>
        </a:graphic>
      </p:graphicFrame>
      <p:sp>
        <p:nvSpPr>
          <p:cNvPr id="4" name="TextBox 3">
            <a:extLst>
              <a:ext uri="{FF2B5EF4-FFF2-40B4-BE49-F238E27FC236}">
                <a16:creationId xmlns:a16="http://schemas.microsoft.com/office/drawing/2014/main" id="{C8883C65-AF85-7AFA-8551-FFE4E5204851}"/>
              </a:ext>
            </a:extLst>
          </p:cNvPr>
          <p:cNvSpPr txBox="1"/>
          <p:nvPr/>
        </p:nvSpPr>
        <p:spPr>
          <a:xfrm>
            <a:off x="6426482" y="6536937"/>
            <a:ext cx="5765518"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Note:</a:t>
            </a:r>
            <a:r>
              <a:rPr lang="en-US" sz="1200" dirty="0">
                <a:latin typeface="Calibri" panose="020F0502020204030204" pitchFamily="34" charset="0"/>
                <a:cs typeface="Calibri" panose="020F0502020204030204" pitchFamily="34" charset="0"/>
              </a:rPr>
              <a:t> Acronyms are arranged in alphabetical order.</a:t>
            </a:r>
          </a:p>
        </p:txBody>
      </p:sp>
    </p:spTree>
    <p:extLst>
      <p:ext uri="{BB962C8B-B14F-4D97-AF65-F5344CB8AC3E}">
        <p14:creationId xmlns:p14="http://schemas.microsoft.com/office/powerpoint/2010/main" val="4283745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 name="Table 55">
            <a:extLst>
              <a:ext uri="{FF2B5EF4-FFF2-40B4-BE49-F238E27FC236}">
                <a16:creationId xmlns:a16="http://schemas.microsoft.com/office/drawing/2014/main" id="{05BFE4D2-DA3F-40CC-8251-D1C6844988B3}"/>
              </a:ext>
            </a:extLst>
          </p:cNvPr>
          <p:cNvGraphicFramePr>
            <a:graphicFrameLocks noGrp="1"/>
          </p:cNvGraphicFramePr>
          <p:nvPr>
            <p:extLst>
              <p:ext uri="{D42A27DB-BD31-4B8C-83A1-F6EECF244321}">
                <p14:modId xmlns:p14="http://schemas.microsoft.com/office/powerpoint/2010/main" val="1725831701"/>
              </p:ext>
            </p:extLst>
          </p:nvPr>
        </p:nvGraphicFramePr>
        <p:xfrm>
          <a:off x="274320" y="1188720"/>
          <a:ext cx="11612880" cy="3453832"/>
        </p:xfrm>
        <a:graphic>
          <a:graphicData uri="http://schemas.openxmlformats.org/drawingml/2006/table">
            <a:tbl>
              <a:tblPr firstRow="1" bandRow="1">
                <a:tableStyleId>{5C22544A-7EE6-4342-B048-85BDC9FD1C3A}</a:tableStyleId>
              </a:tblPr>
              <a:tblGrid>
                <a:gridCol w="3905424">
                  <a:extLst>
                    <a:ext uri="{9D8B030D-6E8A-4147-A177-3AD203B41FA5}">
                      <a16:colId xmlns:a16="http://schemas.microsoft.com/office/drawing/2014/main" val="3750401824"/>
                    </a:ext>
                  </a:extLst>
                </a:gridCol>
                <a:gridCol w="3853728">
                  <a:extLst>
                    <a:ext uri="{9D8B030D-6E8A-4147-A177-3AD203B41FA5}">
                      <a16:colId xmlns:a16="http://schemas.microsoft.com/office/drawing/2014/main" val="1923153360"/>
                    </a:ext>
                  </a:extLst>
                </a:gridCol>
                <a:gridCol w="3853728">
                  <a:extLst>
                    <a:ext uri="{9D8B030D-6E8A-4147-A177-3AD203B41FA5}">
                      <a16:colId xmlns:a16="http://schemas.microsoft.com/office/drawing/2014/main" val="1995753660"/>
                    </a:ext>
                  </a:extLst>
                </a:gridCol>
              </a:tblGrid>
              <a:tr h="527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Identifying suppliers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Assessing operational and functional capabilities of identified suppliers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Recommending suppliers based</a:t>
                      </a:r>
                      <a:r>
                        <a:rPr kumimoji="0" lang="en-IN" sz="1200" b="1" i="0" u="none" strike="noStrike" kern="1200" cap="none" spc="0" normalizeH="0" baseline="0" noProof="0" dirty="0">
                          <a:ln>
                            <a:noFill/>
                          </a:ln>
                          <a:solidFill>
                            <a:srgbClr val="FF0000"/>
                          </a:solidFill>
                          <a:effectLst/>
                          <a:uLnTx/>
                          <a:uFillTx/>
                          <a:latin typeface="+mj-lt"/>
                          <a:ea typeface="+mn-ea"/>
                          <a:cs typeface="Calibri" panose="020F0502020204030204" pitchFamily="34" charset="0"/>
                        </a:rPr>
                        <a:t> </a:t>
                      </a:r>
                      <a:r>
                        <a:rPr kumimoji="0" lang="en-IN" sz="12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rPr>
                        <a:t>on their capabilities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3130741467"/>
                  </a:ext>
                </a:extLst>
              </a:tr>
              <a:tr h="2926080">
                <a:tc>
                  <a:txBody>
                    <a:bodyPr/>
                    <a:lstStyle/>
                    <a:p>
                      <a:pPr marL="171450" lvl="0" indent="-171450" algn="l" defTabSz="914400" rtl="0" eaLnBrk="1" latinLnBrk="0" hangingPunct="1">
                        <a:buFont typeface="Wingdings" panose="05000000000000000000" pitchFamily="2" charset="2"/>
                        <a:buChar char="§"/>
                      </a:pPr>
                      <a:r>
                        <a:rPr kumimoji="0" lang="en-US" sz="1200" b="0" i="0" u="none" strike="noStrike" kern="1200" cap="none" spc="0" normalizeH="0" baseline="0" dirty="0">
                          <a:ln>
                            <a:noFill/>
                          </a:ln>
                          <a:solidFill>
                            <a:schemeClr val="tx1"/>
                          </a:solidFill>
                          <a:effectLst/>
                          <a:uLnTx/>
                          <a:uFillTx/>
                          <a:latin typeface="+mj-lt"/>
                          <a:ea typeface="+mn-ea"/>
                          <a:cs typeface="Calibri" panose="020F0502020204030204" pitchFamily="34" charset="0"/>
                        </a:rPr>
                        <a:t>In-depth secondary research was conducted to prepare a long list of </a:t>
                      </a:r>
                      <a:r>
                        <a:rPr kumimoji="0" lang="en-US" altLang="zh-CN" sz="12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potential suppliers that can provide PV hot zone-related isostatic graphite globally</a:t>
                      </a:r>
                      <a:endParaRPr kumimoji="0" lang="en-US" altLang="zh-CN" sz="1200" b="1" i="0" u="none" strike="noStrike" kern="1200" cap="none" spc="0" normalizeH="0" baseline="0" noProof="0" dirty="0">
                        <a:ln>
                          <a:noFill/>
                        </a:ln>
                        <a:solidFill>
                          <a:schemeClr val="tx1"/>
                        </a:solidFill>
                        <a:effectLst/>
                        <a:uLnTx/>
                        <a:uFillTx/>
                        <a:latin typeface="+mj-lt"/>
                        <a:ea typeface="+mn-ea"/>
                        <a:cs typeface="Calibri" panose="020F0502020204030204" pitchFamily="34" charset="0"/>
                      </a:endParaRPr>
                    </a:p>
                  </a:txBody>
                  <a:tcPr marR="1332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1" kern="0" dirty="0">
                          <a:solidFill>
                            <a:schemeClr val="tx1"/>
                          </a:solidFill>
                          <a:latin typeface="+mj-lt"/>
                          <a:ea typeface="+mn-ea"/>
                          <a:cs typeface="Calibri" panose="020F0502020204030204" pitchFamily="34" charset="0"/>
                        </a:rPr>
                        <a:t>18 suppliers</a:t>
                      </a:r>
                      <a:r>
                        <a:rPr lang="en-US" altLang="zh-CN" sz="1200" b="0" kern="0" dirty="0">
                          <a:solidFill>
                            <a:schemeClr val="tx1"/>
                          </a:solidFill>
                          <a:latin typeface="+mj-lt"/>
                          <a:ea typeface="+mn-ea"/>
                          <a:cs typeface="Calibri" panose="020F0502020204030204" pitchFamily="34" charset="0"/>
                        </a:rPr>
                        <a:t> can provide </a:t>
                      </a:r>
                      <a:r>
                        <a:rPr kumimoji="0" lang="en-US" altLang="zh-CN" sz="12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PV hot zone-related isostatic graphite globally</a:t>
                      </a:r>
                      <a:r>
                        <a:rPr lang="en-US" altLang="zh-CN" sz="1200" b="0" kern="0" dirty="0">
                          <a:solidFill>
                            <a:schemeClr val="tx1"/>
                          </a:solidFill>
                          <a:latin typeface="+mj-lt"/>
                          <a:ea typeface="+mn-ea"/>
                          <a:cs typeface="Calibri" panose="020F0502020204030204" pitchFamily="34" charset="0"/>
                        </a:rPr>
                        <a:t>. Information captured via secondary sources. However, we did not receive response through filled-in RFIs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altLang="zh-CN" sz="1200" b="1" kern="0" dirty="0">
                          <a:solidFill>
                            <a:schemeClr val="tx1"/>
                          </a:solidFill>
                          <a:latin typeface="+mj-lt"/>
                          <a:cs typeface="Calibri" panose="020F0502020204030204" pitchFamily="34" charset="0"/>
                        </a:rPr>
                        <a:t>4 suppliers</a:t>
                      </a:r>
                      <a:r>
                        <a:rPr lang="en-US" altLang="zh-CN" sz="1200" kern="0" dirty="0">
                          <a:solidFill>
                            <a:schemeClr val="tx1"/>
                          </a:solidFill>
                          <a:latin typeface="+mj-lt"/>
                          <a:cs typeface="Calibri" panose="020F0502020204030204" pitchFamily="34" charset="0"/>
                        </a:rPr>
                        <a:t> were eliminated as they did not meet the client’s requirements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CN" sz="1050" b="0" kern="0" dirty="0">
                        <a:solidFill>
                          <a:schemeClr val="tx1"/>
                        </a:solidFill>
                        <a:latin typeface="+mj-lt"/>
                        <a:ea typeface="+mn-ea"/>
                        <a:cs typeface="Calibri" panose="020F0502020204030204" pitchFamily="34" charset="0"/>
                      </a:endParaRPr>
                    </a:p>
                  </a:txBody>
                  <a:tcPr marL="108000" marR="1260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Suppliers' operational </a:t>
                      </a:r>
                      <a:r>
                        <a:rPr kumimoji="0" lang="en-IN" altLang="zh-C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and functional </a:t>
                      </a:r>
                      <a:r>
                        <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capabilities were further evaluated, and </a:t>
                      </a:r>
                      <a:r>
                        <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hlinkClick r:id="rId2" action="ppaction://hlinksldjump"/>
                        </a:rPr>
                        <a:t>top suppliers are recommended</a:t>
                      </a: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IN" sz="12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txBody>
                  <a:tcPr marR="1260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965631"/>
                  </a:ext>
                </a:extLst>
              </a:tr>
            </a:tbl>
          </a:graphicData>
        </a:graphic>
      </p:graphicFrame>
      <p:grpSp>
        <p:nvGrpSpPr>
          <p:cNvPr id="60" name="Group 59">
            <a:extLst>
              <a:ext uri="{FF2B5EF4-FFF2-40B4-BE49-F238E27FC236}">
                <a16:creationId xmlns:a16="http://schemas.microsoft.com/office/drawing/2014/main" id="{DC265FA8-6A75-495F-8497-69F9794F8574}"/>
              </a:ext>
            </a:extLst>
          </p:cNvPr>
          <p:cNvGrpSpPr/>
          <p:nvPr/>
        </p:nvGrpSpPr>
        <p:grpSpPr>
          <a:xfrm>
            <a:off x="3175626" y="1976913"/>
            <a:ext cx="788674" cy="2096059"/>
            <a:chOff x="2999373" y="1378690"/>
            <a:chExt cx="1097280" cy="3291840"/>
          </a:xfrm>
        </p:grpSpPr>
        <p:sp>
          <p:nvSpPr>
            <p:cNvPr id="61" name="Flowchart: Data 60">
              <a:extLst>
                <a:ext uri="{FF2B5EF4-FFF2-40B4-BE49-F238E27FC236}">
                  <a16:creationId xmlns:a16="http://schemas.microsoft.com/office/drawing/2014/main" id="{F3685143-81C2-4F68-8F00-15AA748909D2}"/>
                </a:ext>
              </a:extLst>
            </p:cNvPr>
            <p:cNvSpPr/>
            <p:nvPr/>
          </p:nvSpPr>
          <p:spPr>
            <a:xfrm rot="5400000">
              <a:off x="2185873" y="2759749"/>
              <a:ext cx="3291839" cy="529721"/>
            </a:xfrm>
            <a:prstGeom prst="flowChartInputOutput">
              <a:avLst/>
            </a:prstGeom>
            <a:solidFill>
              <a:srgbClr val="0070C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2" name="Oval 61">
              <a:extLst>
                <a:ext uri="{FF2B5EF4-FFF2-40B4-BE49-F238E27FC236}">
                  <a16:creationId xmlns:a16="http://schemas.microsoft.com/office/drawing/2014/main" id="{3530EC25-566E-4A03-B1F3-79F3FB8B57B9}"/>
                </a:ext>
              </a:extLst>
            </p:cNvPr>
            <p:cNvSpPr/>
            <p:nvPr/>
          </p:nvSpPr>
          <p:spPr>
            <a:xfrm>
              <a:off x="3271509" y="4066797"/>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5" name="Oval 64">
              <a:extLst>
                <a:ext uri="{FF2B5EF4-FFF2-40B4-BE49-F238E27FC236}">
                  <a16:creationId xmlns:a16="http://schemas.microsoft.com/office/drawing/2014/main" id="{0AC08687-F680-415B-80B0-52524D37A469}"/>
                </a:ext>
              </a:extLst>
            </p:cNvPr>
            <p:cNvSpPr/>
            <p:nvPr/>
          </p:nvSpPr>
          <p:spPr>
            <a:xfrm>
              <a:off x="3687719" y="3446378"/>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6" name="Oval 65">
              <a:extLst>
                <a:ext uri="{FF2B5EF4-FFF2-40B4-BE49-F238E27FC236}">
                  <a16:creationId xmlns:a16="http://schemas.microsoft.com/office/drawing/2014/main" id="{C2BAEC99-201A-4999-BC61-3E702936A80A}"/>
                </a:ext>
              </a:extLst>
            </p:cNvPr>
            <p:cNvSpPr/>
            <p:nvPr/>
          </p:nvSpPr>
          <p:spPr>
            <a:xfrm>
              <a:off x="3687719" y="2989672"/>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2" name="Oval 71">
              <a:extLst>
                <a:ext uri="{FF2B5EF4-FFF2-40B4-BE49-F238E27FC236}">
                  <a16:creationId xmlns:a16="http://schemas.microsoft.com/office/drawing/2014/main" id="{8AA72380-F065-42B7-881E-E749B9CC5193}"/>
                </a:ext>
              </a:extLst>
            </p:cNvPr>
            <p:cNvSpPr/>
            <p:nvPr/>
          </p:nvSpPr>
          <p:spPr>
            <a:xfrm>
              <a:off x="3271509" y="2301927"/>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4" name="Oval 73">
              <a:extLst>
                <a:ext uri="{FF2B5EF4-FFF2-40B4-BE49-F238E27FC236}">
                  <a16:creationId xmlns:a16="http://schemas.microsoft.com/office/drawing/2014/main" id="{FC56CF3C-B27B-4568-949F-99EE2E9370EB}"/>
                </a:ext>
              </a:extLst>
            </p:cNvPr>
            <p:cNvSpPr/>
            <p:nvPr/>
          </p:nvSpPr>
          <p:spPr>
            <a:xfrm>
              <a:off x="3271509" y="2743144"/>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5" name="Oval 84">
              <a:extLst>
                <a:ext uri="{FF2B5EF4-FFF2-40B4-BE49-F238E27FC236}">
                  <a16:creationId xmlns:a16="http://schemas.microsoft.com/office/drawing/2014/main" id="{5F43DBC1-AEA2-4666-A6AE-F0C89DBC792E}"/>
                </a:ext>
              </a:extLst>
            </p:cNvPr>
            <p:cNvSpPr/>
            <p:nvPr/>
          </p:nvSpPr>
          <p:spPr>
            <a:xfrm>
              <a:off x="3687719" y="2532967"/>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6" name="Oval 85">
              <a:extLst>
                <a:ext uri="{FF2B5EF4-FFF2-40B4-BE49-F238E27FC236}">
                  <a16:creationId xmlns:a16="http://schemas.microsoft.com/office/drawing/2014/main" id="{BA684667-4600-4205-A151-86262ACF53FE}"/>
                </a:ext>
              </a:extLst>
            </p:cNvPr>
            <p:cNvSpPr/>
            <p:nvPr/>
          </p:nvSpPr>
          <p:spPr>
            <a:xfrm>
              <a:off x="3271509" y="1860710"/>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7" name="Oval 86">
              <a:extLst>
                <a:ext uri="{FF2B5EF4-FFF2-40B4-BE49-F238E27FC236}">
                  <a16:creationId xmlns:a16="http://schemas.microsoft.com/office/drawing/2014/main" id="{F4E27960-CE41-46B1-A7DF-3C445CFAA9BF}"/>
                </a:ext>
              </a:extLst>
            </p:cNvPr>
            <p:cNvSpPr/>
            <p:nvPr/>
          </p:nvSpPr>
          <p:spPr>
            <a:xfrm>
              <a:off x="3271509" y="3184362"/>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8" name="Oval 87">
              <a:extLst>
                <a:ext uri="{FF2B5EF4-FFF2-40B4-BE49-F238E27FC236}">
                  <a16:creationId xmlns:a16="http://schemas.microsoft.com/office/drawing/2014/main" id="{81782F59-2EC6-4E1F-80E9-997AA75A96D3}"/>
                </a:ext>
              </a:extLst>
            </p:cNvPr>
            <p:cNvSpPr/>
            <p:nvPr/>
          </p:nvSpPr>
          <p:spPr>
            <a:xfrm>
              <a:off x="3687719" y="3903081"/>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9" name="Oval 88">
              <a:extLst>
                <a:ext uri="{FF2B5EF4-FFF2-40B4-BE49-F238E27FC236}">
                  <a16:creationId xmlns:a16="http://schemas.microsoft.com/office/drawing/2014/main" id="{7C44CA79-11C2-4292-806B-B55CE2652593}"/>
                </a:ext>
              </a:extLst>
            </p:cNvPr>
            <p:cNvSpPr/>
            <p:nvPr/>
          </p:nvSpPr>
          <p:spPr>
            <a:xfrm>
              <a:off x="3271509" y="3625579"/>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90" name="Flowchart: Data 89">
              <a:extLst>
                <a:ext uri="{FF2B5EF4-FFF2-40B4-BE49-F238E27FC236}">
                  <a16:creationId xmlns:a16="http://schemas.microsoft.com/office/drawing/2014/main" id="{9F33CD59-5AE0-490F-8694-2D037B48865C}"/>
                </a:ext>
              </a:extLst>
            </p:cNvPr>
            <p:cNvSpPr/>
            <p:nvPr/>
          </p:nvSpPr>
          <p:spPr>
            <a:xfrm rot="5400000">
              <a:off x="1618314" y="2759750"/>
              <a:ext cx="3291839" cy="529721"/>
            </a:xfrm>
            <a:prstGeom prst="flowChartInputOutput">
              <a:avLst/>
            </a:prstGeom>
            <a:solidFill>
              <a:srgbClr val="0070C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6" name="Flowchart: Data 105">
              <a:extLst>
                <a:ext uri="{FF2B5EF4-FFF2-40B4-BE49-F238E27FC236}">
                  <a16:creationId xmlns:a16="http://schemas.microsoft.com/office/drawing/2014/main" id="{DDF85876-7AC1-42A5-9660-44CDFC4D2133}"/>
                </a:ext>
              </a:extLst>
            </p:cNvPr>
            <p:cNvSpPr/>
            <p:nvPr/>
          </p:nvSpPr>
          <p:spPr>
            <a:xfrm rot="5400000">
              <a:off x="1919030" y="2759749"/>
              <a:ext cx="3291839" cy="529721"/>
            </a:xfrm>
            <a:prstGeom prst="flowChartInputOutput">
              <a:avLst/>
            </a:prstGeom>
            <a:solidFill>
              <a:srgbClr val="0070C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7" name="Oval 106">
              <a:extLst>
                <a:ext uri="{FF2B5EF4-FFF2-40B4-BE49-F238E27FC236}">
                  <a16:creationId xmlns:a16="http://schemas.microsoft.com/office/drawing/2014/main" id="{D44A32C1-D3BC-487C-8413-3FCAFB4CB925}"/>
                </a:ext>
              </a:extLst>
            </p:cNvPr>
            <p:cNvSpPr/>
            <p:nvPr/>
          </p:nvSpPr>
          <p:spPr>
            <a:xfrm>
              <a:off x="3687719" y="2076262"/>
              <a:ext cx="227023" cy="213218"/>
            </a:xfrm>
            <a:prstGeom prst="ellipse">
              <a:avLst/>
            </a:prstGeom>
            <a:solidFill>
              <a:srgbClr val="0070C0"/>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nvGrpSpPr>
          <p:cNvPr id="108" name="Group 107">
            <a:extLst>
              <a:ext uri="{FF2B5EF4-FFF2-40B4-BE49-F238E27FC236}">
                <a16:creationId xmlns:a16="http://schemas.microsoft.com/office/drawing/2014/main" id="{66DBE9FD-0D57-4798-A0CE-40894989CB10}"/>
              </a:ext>
            </a:extLst>
          </p:cNvPr>
          <p:cNvGrpSpPr/>
          <p:nvPr/>
        </p:nvGrpSpPr>
        <p:grpSpPr>
          <a:xfrm>
            <a:off x="6971453" y="1964287"/>
            <a:ext cx="829634" cy="2355465"/>
            <a:chOff x="3423450" y="1771781"/>
            <a:chExt cx="1328802" cy="4324919"/>
          </a:xfrm>
        </p:grpSpPr>
        <p:sp>
          <p:nvSpPr>
            <p:cNvPr id="109" name="Oval 108">
              <a:extLst>
                <a:ext uri="{FF2B5EF4-FFF2-40B4-BE49-F238E27FC236}">
                  <a16:creationId xmlns:a16="http://schemas.microsoft.com/office/drawing/2014/main" id="{339FDBBF-75C2-43A4-9F76-AA61FD9EB717}"/>
                </a:ext>
              </a:extLst>
            </p:cNvPr>
            <p:cNvSpPr/>
            <p:nvPr/>
          </p:nvSpPr>
          <p:spPr>
            <a:xfrm>
              <a:off x="4143692" y="4444845"/>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0" name="Oval 109">
              <a:extLst>
                <a:ext uri="{FF2B5EF4-FFF2-40B4-BE49-F238E27FC236}">
                  <a16:creationId xmlns:a16="http://schemas.microsoft.com/office/drawing/2014/main" id="{45B0D2B6-5CA2-43DA-9CE3-8BA10A2EE800}"/>
                </a:ext>
              </a:extLst>
            </p:cNvPr>
            <p:cNvSpPr/>
            <p:nvPr/>
          </p:nvSpPr>
          <p:spPr>
            <a:xfrm>
              <a:off x="4143692" y="3857263"/>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1" name="Oval 110">
              <a:extLst>
                <a:ext uri="{FF2B5EF4-FFF2-40B4-BE49-F238E27FC236}">
                  <a16:creationId xmlns:a16="http://schemas.microsoft.com/office/drawing/2014/main" id="{3CFB7C36-3799-4BDB-A539-B9A51C9D6E7E}"/>
                </a:ext>
              </a:extLst>
            </p:cNvPr>
            <p:cNvSpPr/>
            <p:nvPr/>
          </p:nvSpPr>
          <p:spPr>
            <a:xfrm>
              <a:off x="3640771" y="2972432"/>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2" name="Oval 111">
              <a:extLst>
                <a:ext uri="{FF2B5EF4-FFF2-40B4-BE49-F238E27FC236}">
                  <a16:creationId xmlns:a16="http://schemas.microsoft.com/office/drawing/2014/main" id="{27AC5A11-6946-44E4-A67B-817BB35FDD83}"/>
                </a:ext>
              </a:extLst>
            </p:cNvPr>
            <p:cNvSpPr/>
            <p:nvPr/>
          </p:nvSpPr>
          <p:spPr>
            <a:xfrm>
              <a:off x="3640771" y="3540088"/>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3" name="Oval 112">
              <a:extLst>
                <a:ext uri="{FF2B5EF4-FFF2-40B4-BE49-F238E27FC236}">
                  <a16:creationId xmlns:a16="http://schemas.microsoft.com/office/drawing/2014/main" id="{FCC2377A-851E-4773-B7B6-162686BEB629}"/>
                </a:ext>
              </a:extLst>
            </p:cNvPr>
            <p:cNvSpPr/>
            <p:nvPr/>
          </p:nvSpPr>
          <p:spPr>
            <a:xfrm>
              <a:off x="4143692" y="3269681"/>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4" name="Oval 113">
              <a:extLst>
                <a:ext uri="{FF2B5EF4-FFF2-40B4-BE49-F238E27FC236}">
                  <a16:creationId xmlns:a16="http://schemas.microsoft.com/office/drawing/2014/main" id="{E94B87A9-2D6A-4271-A6F1-7BA0AF31CDCE}"/>
                </a:ext>
              </a:extLst>
            </p:cNvPr>
            <p:cNvSpPr/>
            <p:nvPr/>
          </p:nvSpPr>
          <p:spPr>
            <a:xfrm>
              <a:off x="3640771" y="4107744"/>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5" name="Oval 114">
              <a:extLst>
                <a:ext uri="{FF2B5EF4-FFF2-40B4-BE49-F238E27FC236}">
                  <a16:creationId xmlns:a16="http://schemas.microsoft.com/office/drawing/2014/main" id="{CA4C2B43-45A4-42FB-A14B-C2ECDFE215A4}"/>
                </a:ext>
              </a:extLst>
            </p:cNvPr>
            <p:cNvSpPr/>
            <p:nvPr/>
          </p:nvSpPr>
          <p:spPr>
            <a:xfrm>
              <a:off x="3640771" y="4675400"/>
              <a:ext cx="274320" cy="274320"/>
            </a:xfrm>
            <a:prstGeom prst="ellipse">
              <a:avLst/>
            </a:prstGeom>
            <a:solidFill>
              <a:srgbClr val="FC9804"/>
            </a:solid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nvGrpSpPr>
            <p:cNvPr id="116" name="Group 115">
              <a:extLst>
                <a:ext uri="{FF2B5EF4-FFF2-40B4-BE49-F238E27FC236}">
                  <a16:creationId xmlns:a16="http://schemas.microsoft.com/office/drawing/2014/main" id="{EA0807AC-0224-4436-BDE1-67A2AFB98970}"/>
                </a:ext>
              </a:extLst>
            </p:cNvPr>
            <p:cNvGrpSpPr/>
            <p:nvPr/>
          </p:nvGrpSpPr>
          <p:grpSpPr>
            <a:xfrm>
              <a:off x="3423450" y="1771781"/>
              <a:ext cx="1328802" cy="4324919"/>
              <a:chOff x="2768130" y="1817005"/>
              <a:chExt cx="1328802" cy="4324919"/>
            </a:xfrm>
          </p:grpSpPr>
          <p:sp>
            <p:nvSpPr>
              <p:cNvPr id="117" name="Flowchart: Data 116">
                <a:extLst>
                  <a:ext uri="{FF2B5EF4-FFF2-40B4-BE49-F238E27FC236}">
                    <a16:creationId xmlns:a16="http://schemas.microsoft.com/office/drawing/2014/main" id="{52F76794-F56C-4F91-9E69-92613CF95762}"/>
                  </a:ext>
                </a:extLst>
              </p:cNvPr>
              <p:cNvSpPr/>
              <p:nvPr/>
            </p:nvSpPr>
            <p:spPr>
              <a:xfrm rot="5400000">
                <a:off x="1659302" y="3614565"/>
                <a:ext cx="4235189" cy="640070"/>
              </a:xfrm>
              <a:prstGeom prst="flowChartInputOutput">
                <a:avLst/>
              </a:prstGeom>
              <a:solidFill>
                <a:srgbClr val="FC980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8" name="Flowchart: Data 117">
                <a:extLst>
                  <a:ext uri="{FF2B5EF4-FFF2-40B4-BE49-F238E27FC236}">
                    <a16:creationId xmlns:a16="http://schemas.microsoft.com/office/drawing/2014/main" id="{04F30513-C6AF-4EF8-AA12-D416A9BB4613}"/>
                  </a:ext>
                </a:extLst>
              </p:cNvPr>
              <p:cNvSpPr/>
              <p:nvPr/>
            </p:nvSpPr>
            <p:spPr>
              <a:xfrm rot="5400000">
                <a:off x="1288298" y="3704291"/>
                <a:ext cx="4235185" cy="640081"/>
              </a:xfrm>
              <a:prstGeom prst="flowChartInputOutput">
                <a:avLst/>
              </a:prstGeom>
              <a:solidFill>
                <a:srgbClr val="FC980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9" name="Flowchart: Data 118">
                <a:extLst>
                  <a:ext uri="{FF2B5EF4-FFF2-40B4-BE49-F238E27FC236}">
                    <a16:creationId xmlns:a16="http://schemas.microsoft.com/office/drawing/2014/main" id="{1BD3C62E-5F2B-44FF-A94B-728CB747BFB0}"/>
                  </a:ext>
                </a:extLst>
              </p:cNvPr>
              <p:cNvSpPr/>
              <p:nvPr/>
            </p:nvSpPr>
            <p:spPr>
              <a:xfrm rot="5400000">
                <a:off x="970580" y="3627370"/>
                <a:ext cx="4235185" cy="640086"/>
              </a:xfrm>
              <a:prstGeom prst="flowChartInputOutput">
                <a:avLst/>
              </a:prstGeom>
              <a:solidFill>
                <a:srgbClr val="FC9804">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grpSp>
      <p:pic>
        <p:nvPicPr>
          <p:cNvPr id="128" name="Picture 2" descr="Related image">
            <a:extLst>
              <a:ext uri="{FF2B5EF4-FFF2-40B4-BE49-F238E27FC236}">
                <a16:creationId xmlns:a16="http://schemas.microsoft.com/office/drawing/2014/main" id="{DAF8676B-7075-4652-8F9F-8B5E447F3B0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17707" y="5654919"/>
            <a:ext cx="337427" cy="337427"/>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a:extLst>
              <a:ext uri="{FF2B5EF4-FFF2-40B4-BE49-F238E27FC236}">
                <a16:creationId xmlns:a16="http://schemas.microsoft.com/office/drawing/2014/main" id="{57DDAA21-FFA2-444A-814F-715B4FC8F2C9}"/>
              </a:ext>
            </a:extLst>
          </p:cNvPr>
          <p:cNvSpPr/>
          <p:nvPr/>
        </p:nvSpPr>
        <p:spPr>
          <a:xfrm>
            <a:off x="1994589" y="5558041"/>
            <a:ext cx="1571433" cy="434305"/>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Secondary research</a:t>
            </a:r>
          </a:p>
        </p:txBody>
      </p:sp>
      <p:sp>
        <p:nvSpPr>
          <p:cNvPr id="136" name="Speech Bubble: Rectangle with Corners Rounded 135">
            <a:extLst>
              <a:ext uri="{FF2B5EF4-FFF2-40B4-BE49-F238E27FC236}">
                <a16:creationId xmlns:a16="http://schemas.microsoft.com/office/drawing/2014/main" id="{0415C88D-DAE8-49F7-8AB9-B41F0E4BC309}"/>
              </a:ext>
            </a:extLst>
          </p:cNvPr>
          <p:cNvSpPr/>
          <p:nvPr/>
        </p:nvSpPr>
        <p:spPr>
          <a:xfrm>
            <a:off x="2368315" y="5078664"/>
            <a:ext cx="519783" cy="361009"/>
          </a:xfrm>
          <a:prstGeom prst="wedgeRoundRectCallou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22</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9" name="Rectangle: Rounded Corners 148">
            <a:extLst>
              <a:ext uri="{FF2B5EF4-FFF2-40B4-BE49-F238E27FC236}">
                <a16:creationId xmlns:a16="http://schemas.microsoft.com/office/drawing/2014/main" id="{1F967649-04A4-4D3B-8D1E-749DCD0E6910}"/>
              </a:ext>
            </a:extLst>
          </p:cNvPr>
          <p:cNvSpPr/>
          <p:nvPr/>
        </p:nvSpPr>
        <p:spPr>
          <a:xfrm>
            <a:off x="204866" y="4968857"/>
            <a:ext cx="1355315" cy="44182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Number of suppliers identified</a:t>
            </a:r>
          </a:p>
        </p:txBody>
      </p:sp>
      <p:sp>
        <p:nvSpPr>
          <p:cNvPr id="150" name="Isosceles Triangle 149">
            <a:extLst>
              <a:ext uri="{FF2B5EF4-FFF2-40B4-BE49-F238E27FC236}">
                <a16:creationId xmlns:a16="http://schemas.microsoft.com/office/drawing/2014/main" id="{C7BEAE67-FB09-4EEA-A3D9-E90DA83E27E9}"/>
              </a:ext>
            </a:extLst>
          </p:cNvPr>
          <p:cNvSpPr/>
          <p:nvPr/>
        </p:nvSpPr>
        <p:spPr>
          <a:xfrm rot="5400000">
            <a:off x="1592654" y="5082368"/>
            <a:ext cx="361009" cy="14850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1" name="Rectangle: Rounded Corners 150">
            <a:extLst>
              <a:ext uri="{FF2B5EF4-FFF2-40B4-BE49-F238E27FC236}">
                <a16:creationId xmlns:a16="http://schemas.microsoft.com/office/drawing/2014/main" id="{207EB501-7653-420B-BC96-A0718675C3A4}"/>
              </a:ext>
            </a:extLst>
          </p:cNvPr>
          <p:cNvSpPr/>
          <p:nvPr/>
        </p:nvSpPr>
        <p:spPr>
          <a:xfrm>
            <a:off x="204868" y="5592179"/>
            <a:ext cx="1355313" cy="4343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Approach</a:t>
            </a:r>
          </a:p>
        </p:txBody>
      </p:sp>
      <p:sp>
        <p:nvSpPr>
          <p:cNvPr id="152" name="Isosceles Triangle 151">
            <a:extLst>
              <a:ext uri="{FF2B5EF4-FFF2-40B4-BE49-F238E27FC236}">
                <a16:creationId xmlns:a16="http://schemas.microsoft.com/office/drawing/2014/main" id="{0D9122F3-5225-4ECC-A626-EB1420C9E912}"/>
              </a:ext>
            </a:extLst>
          </p:cNvPr>
          <p:cNvSpPr/>
          <p:nvPr/>
        </p:nvSpPr>
        <p:spPr>
          <a:xfrm rot="5400000">
            <a:off x="1561806" y="5740866"/>
            <a:ext cx="361009" cy="14850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3" name="Oval 152">
            <a:extLst>
              <a:ext uri="{FF2B5EF4-FFF2-40B4-BE49-F238E27FC236}">
                <a16:creationId xmlns:a16="http://schemas.microsoft.com/office/drawing/2014/main" id="{0AF41DA5-26E2-4A0D-A8FE-0C40B7BAE3A6}"/>
              </a:ext>
            </a:extLst>
          </p:cNvPr>
          <p:cNvSpPr/>
          <p:nvPr/>
        </p:nvSpPr>
        <p:spPr>
          <a:xfrm>
            <a:off x="1779194" y="6149478"/>
            <a:ext cx="182880" cy="182880"/>
          </a:xfrm>
          <a:prstGeom prst="ellipse">
            <a:avLst/>
          </a:prstGeom>
          <a:solidFill>
            <a:srgbClr val="0070C0"/>
          </a:solidFill>
          <a:effectLst/>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4" name="Rectangle 153">
            <a:extLst>
              <a:ext uri="{FF2B5EF4-FFF2-40B4-BE49-F238E27FC236}">
                <a16:creationId xmlns:a16="http://schemas.microsoft.com/office/drawing/2014/main" id="{579E64BF-E8F8-4DFA-9E8D-308582818BBD}"/>
              </a:ext>
            </a:extLst>
          </p:cNvPr>
          <p:cNvSpPr/>
          <p:nvPr/>
        </p:nvSpPr>
        <p:spPr>
          <a:xfrm>
            <a:off x="1960898" y="6138345"/>
            <a:ext cx="2572689"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Supplier identification via</a:t>
            </a:r>
            <a:r>
              <a:rPr kumimoji="0" lang="en-IN" sz="1050" b="0" i="0" u="none" strike="noStrike" kern="1200" cap="none" spc="0" normalizeH="0" baseline="0" noProof="0" dirty="0">
                <a:ln>
                  <a:noFill/>
                </a:ln>
                <a:solidFill>
                  <a:srgbClr val="0000FF"/>
                </a:solidFill>
                <a:effectLst/>
                <a:uLnTx/>
                <a:uFillTx/>
                <a:latin typeface="Calibri" panose="020F0502020204030204" pitchFamily="34" charset="0"/>
                <a:cs typeface="Calibri" panose="020F0502020204030204" pitchFamily="34" charset="0"/>
              </a:rPr>
              <a:t> </a:t>
            </a:r>
            <a:r>
              <a:rPr kumimoji="0" lang="en-IN" sz="105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basic research</a:t>
            </a:r>
          </a:p>
        </p:txBody>
      </p:sp>
      <p:sp>
        <p:nvSpPr>
          <p:cNvPr id="57" name="Speech Bubble: Rectangle with Corners Rounded 56">
            <a:extLst>
              <a:ext uri="{FF2B5EF4-FFF2-40B4-BE49-F238E27FC236}">
                <a16:creationId xmlns:a16="http://schemas.microsoft.com/office/drawing/2014/main" id="{90895FD4-DDAA-4245-BD68-11C8D9A87212}"/>
              </a:ext>
            </a:extLst>
          </p:cNvPr>
          <p:cNvSpPr/>
          <p:nvPr/>
        </p:nvSpPr>
        <p:spPr>
          <a:xfrm>
            <a:off x="5331722" y="5074157"/>
            <a:ext cx="936000" cy="361009"/>
          </a:xfrm>
          <a:prstGeom prst="wedgeRoundRectCallout">
            <a:avLst/>
          </a:prstGeom>
          <a:solidFill>
            <a:srgbClr val="FC9804"/>
          </a:solidFill>
          <a:ln>
            <a:solidFill>
              <a:srgbClr val="FC98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18</a:t>
            </a:r>
          </a:p>
        </p:txBody>
      </p:sp>
      <p:sp>
        <p:nvSpPr>
          <p:cNvPr id="58" name="Oval 57">
            <a:extLst>
              <a:ext uri="{FF2B5EF4-FFF2-40B4-BE49-F238E27FC236}">
                <a16:creationId xmlns:a16="http://schemas.microsoft.com/office/drawing/2014/main" id="{417F3DB6-72F9-40AA-A380-A1AE61074EF8}"/>
              </a:ext>
            </a:extLst>
          </p:cNvPr>
          <p:cNvSpPr/>
          <p:nvPr/>
        </p:nvSpPr>
        <p:spPr>
          <a:xfrm>
            <a:off x="4508818" y="6145092"/>
            <a:ext cx="182880" cy="182880"/>
          </a:xfrm>
          <a:prstGeom prst="ellipse">
            <a:avLst/>
          </a:prstGeom>
          <a:solidFill>
            <a:srgbClr val="FC9804"/>
          </a:solidFill>
          <a:ln>
            <a:solidFill>
              <a:srgbClr val="FC9804"/>
            </a:solidFill>
          </a:ln>
          <a:effectLst/>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Rectangle 58">
            <a:extLst>
              <a:ext uri="{FF2B5EF4-FFF2-40B4-BE49-F238E27FC236}">
                <a16:creationId xmlns:a16="http://schemas.microsoft.com/office/drawing/2014/main" id="{90DC5621-4635-4E86-9715-3A2A29D04FAD}"/>
              </a:ext>
            </a:extLst>
          </p:cNvPr>
          <p:cNvSpPr/>
          <p:nvPr/>
        </p:nvSpPr>
        <p:spPr>
          <a:xfrm>
            <a:off x="4763096" y="6110255"/>
            <a:ext cx="3286330"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altLang="zh-CN" sz="1050" b="0" i="0" u="none" strike="noStrike" kern="1200" cap="none" spc="0" normalizeH="0" baseline="0" noProof="0" dirty="0">
                <a:ln>
                  <a:noFill/>
                </a:ln>
                <a:solidFill>
                  <a:prstClr val="black"/>
                </a:solidFill>
                <a:effectLst/>
                <a:uLnTx/>
                <a:uFillTx/>
                <a:latin typeface="Calibri" panose="020F0502020204030204" pitchFamily="34" charset="0"/>
                <a:ea typeface="黑体" panose="02010609060101010101" pitchFamily="49" charset="-122"/>
                <a:cs typeface="Calibri" panose="020F0502020204030204" pitchFamily="34" charset="0"/>
              </a:rPr>
              <a:t>Shortlisted + potential suppliers</a:t>
            </a:r>
          </a:p>
        </p:txBody>
      </p:sp>
      <p:pic>
        <p:nvPicPr>
          <p:cNvPr id="63" name="Picture 2" descr="Related image">
            <a:extLst>
              <a:ext uri="{FF2B5EF4-FFF2-40B4-BE49-F238E27FC236}">
                <a16:creationId xmlns:a16="http://schemas.microsoft.com/office/drawing/2014/main" id="{0B289919-8D41-4D5A-954F-83C9EFF5756C}"/>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25003" y="5617003"/>
            <a:ext cx="338174" cy="338174"/>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CDE27B37-6A2D-474F-9D45-20DC90A51543}"/>
              </a:ext>
            </a:extLst>
          </p:cNvPr>
          <p:cNvSpPr/>
          <p:nvPr/>
        </p:nvSpPr>
        <p:spPr>
          <a:xfrm>
            <a:off x="4692375" y="5557828"/>
            <a:ext cx="2287229" cy="435266"/>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Primary and secondary research</a:t>
            </a:r>
          </a:p>
        </p:txBody>
      </p:sp>
      <p:pic>
        <p:nvPicPr>
          <p:cNvPr id="67" name="Picture 4" descr="Image result for contact center icon">
            <a:extLst>
              <a:ext uri="{FF2B5EF4-FFF2-40B4-BE49-F238E27FC236}">
                <a16:creationId xmlns:a16="http://schemas.microsoft.com/office/drawing/2014/main" id="{4D2D52A1-2F11-44EE-8446-AA0305BAF4C6}"/>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63112" y="5619451"/>
            <a:ext cx="311483" cy="311483"/>
          </a:xfrm>
          <a:prstGeom prst="rect">
            <a:avLst/>
          </a:prstGeom>
          <a:noFill/>
          <a:extLst>
            <a:ext uri="{909E8E84-426E-40DD-AFC4-6F175D3DCCD1}">
              <a14:hiddenFill xmlns:a14="http://schemas.microsoft.com/office/drawing/2010/main">
                <a:solidFill>
                  <a:srgbClr val="FFFFFF"/>
                </a:solidFill>
              </a14:hiddenFill>
            </a:ext>
          </a:extLst>
        </p:spPr>
      </p:pic>
      <p:sp>
        <p:nvSpPr>
          <p:cNvPr id="68" name="Plus Sign 67">
            <a:extLst>
              <a:ext uri="{FF2B5EF4-FFF2-40B4-BE49-F238E27FC236}">
                <a16:creationId xmlns:a16="http://schemas.microsoft.com/office/drawing/2014/main" id="{D86A5B1C-2BC7-4DB7-BB53-D29E940CB3B1}"/>
              </a:ext>
            </a:extLst>
          </p:cNvPr>
          <p:cNvSpPr/>
          <p:nvPr/>
        </p:nvSpPr>
        <p:spPr>
          <a:xfrm>
            <a:off x="7396994" y="5695406"/>
            <a:ext cx="181368" cy="181368"/>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A98BF58-1B88-103A-2004-240329BAC146}"/>
              </a:ext>
            </a:extLst>
          </p:cNvPr>
          <p:cNvSpPr/>
          <p:nvPr/>
        </p:nvSpPr>
        <p:spPr>
          <a:xfrm>
            <a:off x="8835840" y="5557828"/>
            <a:ext cx="2167295" cy="435266"/>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prstClr val="black"/>
                </a:solidFill>
                <a:latin typeface="Calibri" panose="020F0502020204030204"/>
              </a:rPr>
              <a:t>A</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nalysis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6" descr="Image result for consulting icon">
            <a:extLst>
              <a:ext uri="{FF2B5EF4-FFF2-40B4-BE49-F238E27FC236}">
                <a16:creationId xmlns:a16="http://schemas.microsoft.com/office/drawing/2014/main" id="{05B046CB-FBC7-3A1E-1261-02803B1EA5F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123025" y="5579902"/>
            <a:ext cx="327631" cy="351032"/>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5C0FE407-D556-BC6A-D816-F5AC410B52CF}"/>
              </a:ext>
            </a:extLst>
          </p:cNvPr>
          <p:cNvSpPr/>
          <p:nvPr/>
        </p:nvSpPr>
        <p:spPr>
          <a:xfrm>
            <a:off x="9563351" y="5074157"/>
            <a:ext cx="936000" cy="361009"/>
          </a:xfrm>
          <a:prstGeom prst="wedgeRoundRectCallou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grpSp>
        <p:nvGrpSpPr>
          <p:cNvPr id="7" name="Group 6">
            <a:extLst>
              <a:ext uri="{FF2B5EF4-FFF2-40B4-BE49-F238E27FC236}">
                <a16:creationId xmlns:a16="http://schemas.microsoft.com/office/drawing/2014/main" id="{30568E60-AE68-D0F8-7227-BA743CF02F81}"/>
              </a:ext>
            </a:extLst>
          </p:cNvPr>
          <p:cNvGrpSpPr/>
          <p:nvPr/>
        </p:nvGrpSpPr>
        <p:grpSpPr>
          <a:xfrm>
            <a:off x="11258488" y="2313786"/>
            <a:ext cx="492351" cy="1044245"/>
            <a:chOff x="11038097" y="3246752"/>
            <a:chExt cx="655320" cy="1460206"/>
          </a:xfrm>
          <a:solidFill>
            <a:srgbClr val="10CF91"/>
          </a:solidFill>
        </p:grpSpPr>
        <p:sp>
          <p:nvSpPr>
            <p:cNvPr id="8" name="Oval 7">
              <a:extLst>
                <a:ext uri="{FF2B5EF4-FFF2-40B4-BE49-F238E27FC236}">
                  <a16:creationId xmlns:a16="http://schemas.microsoft.com/office/drawing/2014/main" id="{350FC256-F623-70B9-1EB9-5E66D3740B0F}"/>
                </a:ext>
              </a:extLst>
            </p:cNvPr>
            <p:cNvSpPr/>
            <p:nvPr/>
          </p:nvSpPr>
          <p:spPr>
            <a:xfrm>
              <a:off x="11419097" y="4191000"/>
              <a:ext cx="274320" cy="274320"/>
            </a:xfrm>
            <a:prstGeom prst="ellipse">
              <a:avLst/>
            </a:prstGeom>
            <a:grp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9" name="Oval 8">
              <a:extLst>
                <a:ext uri="{FF2B5EF4-FFF2-40B4-BE49-F238E27FC236}">
                  <a16:creationId xmlns:a16="http://schemas.microsoft.com/office/drawing/2014/main" id="{45D69EED-59A2-81C8-C7C2-DA9E5A34F4DF}"/>
                </a:ext>
              </a:extLst>
            </p:cNvPr>
            <p:cNvSpPr/>
            <p:nvPr/>
          </p:nvSpPr>
          <p:spPr>
            <a:xfrm>
              <a:off x="11038097" y="3246752"/>
              <a:ext cx="274320" cy="274320"/>
            </a:xfrm>
            <a:prstGeom prst="ellipse">
              <a:avLst/>
            </a:prstGeom>
            <a:grp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0" name="Oval 9">
              <a:extLst>
                <a:ext uri="{FF2B5EF4-FFF2-40B4-BE49-F238E27FC236}">
                  <a16:creationId xmlns:a16="http://schemas.microsoft.com/office/drawing/2014/main" id="{54E9F805-2705-B71C-7928-8F3B1C6E168F}"/>
                </a:ext>
              </a:extLst>
            </p:cNvPr>
            <p:cNvSpPr/>
            <p:nvPr/>
          </p:nvSpPr>
          <p:spPr>
            <a:xfrm>
              <a:off x="11419097" y="3515959"/>
              <a:ext cx="274320" cy="274320"/>
            </a:xfrm>
            <a:prstGeom prst="ellipse">
              <a:avLst/>
            </a:prstGeom>
            <a:grp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1" name="Oval 10">
              <a:extLst>
                <a:ext uri="{FF2B5EF4-FFF2-40B4-BE49-F238E27FC236}">
                  <a16:creationId xmlns:a16="http://schemas.microsoft.com/office/drawing/2014/main" id="{0DFB5885-A773-3819-B935-71ABFEC11E95}"/>
                </a:ext>
              </a:extLst>
            </p:cNvPr>
            <p:cNvSpPr/>
            <p:nvPr/>
          </p:nvSpPr>
          <p:spPr>
            <a:xfrm>
              <a:off x="11038097" y="3839695"/>
              <a:ext cx="274320" cy="274320"/>
            </a:xfrm>
            <a:prstGeom prst="ellipse">
              <a:avLst/>
            </a:prstGeom>
            <a:grp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12" name="Oval 11">
              <a:extLst>
                <a:ext uri="{FF2B5EF4-FFF2-40B4-BE49-F238E27FC236}">
                  <a16:creationId xmlns:a16="http://schemas.microsoft.com/office/drawing/2014/main" id="{3401E642-0F5F-46E2-FDD2-10D52698D918}"/>
                </a:ext>
              </a:extLst>
            </p:cNvPr>
            <p:cNvSpPr/>
            <p:nvPr/>
          </p:nvSpPr>
          <p:spPr>
            <a:xfrm>
              <a:off x="11038097" y="4432638"/>
              <a:ext cx="274320" cy="274320"/>
            </a:xfrm>
            <a:prstGeom prst="ellipse">
              <a:avLst/>
            </a:prstGeom>
            <a:grpFill/>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grpSp>
      <p:sp>
        <p:nvSpPr>
          <p:cNvPr id="2" name="Title 1">
            <a:extLst>
              <a:ext uri="{FF2B5EF4-FFF2-40B4-BE49-F238E27FC236}">
                <a16:creationId xmlns:a16="http://schemas.microsoft.com/office/drawing/2014/main" id="{8440B8A9-8EA1-38E1-3F89-C0A74984B315}"/>
              </a:ext>
            </a:extLst>
          </p:cNvPr>
          <p:cNvSpPr>
            <a:spLocks noGrp="1"/>
          </p:cNvSpPr>
          <p:nvPr>
            <p:ph type="title"/>
          </p:nvPr>
        </p:nvSpPr>
        <p:spPr/>
        <p:txBody>
          <a:bodyPr/>
          <a:lstStyle/>
          <a:p>
            <a:r>
              <a:rPr lang="en-US" dirty="0"/>
              <a:t>Steps Followed to Shortlist Suppliers</a:t>
            </a:r>
          </a:p>
        </p:txBody>
      </p:sp>
      <p:sp>
        <p:nvSpPr>
          <p:cNvPr id="5" name="TextBox 15">
            <a:extLst>
              <a:ext uri="{FF2B5EF4-FFF2-40B4-BE49-F238E27FC236}">
                <a16:creationId xmlns:a16="http://schemas.microsoft.com/office/drawing/2014/main" id="{56D44755-A105-A3B4-C7A6-D894B7CC187B}"/>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2146462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EBE1B356-4FAF-4080-A4D2-B2CC3BF11247}"/>
              </a:ext>
            </a:extLst>
          </p:cNvPr>
          <p:cNvGraphicFramePr>
            <a:graphicFrameLocks noGrp="1"/>
          </p:cNvGraphicFramePr>
          <p:nvPr>
            <p:extLst>
              <p:ext uri="{D42A27DB-BD31-4B8C-83A1-F6EECF244321}">
                <p14:modId xmlns:p14="http://schemas.microsoft.com/office/powerpoint/2010/main" val="2275625371"/>
              </p:ext>
            </p:extLst>
          </p:nvPr>
        </p:nvGraphicFramePr>
        <p:xfrm>
          <a:off x="274317" y="1188712"/>
          <a:ext cx="11598163" cy="3392741"/>
        </p:xfrm>
        <a:graphic>
          <a:graphicData uri="http://schemas.openxmlformats.org/drawingml/2006/table">
            <a:tbl>
              <a:tblPr firstRow="1" bandRow="1"/>
              <a:tblGrid>
                <a:gridCol w="3866053">
                  <a:extLst>
                    <a:ext uri="{9D8B030D-6E8A-4147-A177-3AD203B41FA5}">
                      <a16:colId xmlns:a16="http://schemas.microsoft.com/office/drawing/2014/main" val="20000"/>
                    </a:ext>
                  </a:extLst>
                </a:gridCol>
                <a:gridCol w="3866055">
                  <a:extLst>
                    <a:ext uri="{9D8B030D-6E8A-4147-A177-3AD203B41FA5}">
                      <a16:colId xmlns:a16="http://schemas.microsoft.com/office/drawing/2014/main" val="296234760"/>
                    </a:ext>
                  </a:extLst>
                </a:gridCol>
                <a:gridCol w="3866055">
                  <a:extLst>
                    <a:ext uri="{9D8B030D-6E8A-4147-A177-3AD203B41FA5}">
                      <a16:colId xmlns:a16="http://schemas.microsoft.com/office/drawing/2014/main" val="729287307"/>
                    </a:ext>
                  </a:extLst>
                </a:gridCol>
              </a:tblGrid>
              <a:tr h="466661">
                <a:tc gridSpan="3">
                  <a:txBody>
                    <a:bodyPr/>
                    <a:lstStyle>
                      <a:lvl1pPr marL="0" algn="l" defTabSz="914377" rtl="0" eaLnBrk="1" latinLnBrk="0" hangingPunct="1">
                        <a:defRPr sz="1900" b="1" kern="1200">
                          <a:solidFill>
                            <a:schemeClr val="lt1"/>
                          </a:solidFill>
                          <a:latin typeface="Cambria"/>
                        </a:defRPr>
                      </a:lvl1pPr>
                      <a:lvl2pPr marL="457189" algn="l" defTabSz="914377" rtl="0" eaLnBrk="1" latinLnBrk="0" hangingPunct="1">
                        <a:defRPr sz="1900" b="1" kern="1200">
                          <a:solidFill>
                            <a:schemeClr val="lt1"/>
                          </a:solidFill>
                          <a:latin typeface="Cambria"/>
                        </a:defRPr>
                      </a:lvl2pPr>
                      <a:lvl3pPr marL="914377" algn="l" defTabSz="914377" rtl="0" eaLnBrk="1" latinLnBrk="0" hangingPunct="1">
                        <a:defRPr sz="1900" b="1" kern="1200">
                          <a:solidFill>
                            <a:schemeClr val="lt1"/>
                          </a:solidFill>
                          <a:latin typeface="Cambria"/>
                        </a:defRPr>
                      </a:lvl3pPr>
                      <a:lvl4pPr marL="1371566" algn="l" defTabSz="914377" rtl="0" eaLnBrk="1" latinLnBrk="0" hangingPunct="1">
                        <a:defRPr sz="1900" b="1" kern="1200">
                          <a:solidFill>
                            <a:schemeClr val="lt1"/>
                          </a:solidFill>
                          <a:latin typeface="Cambria"/>
                        </a:defRPr>
                      </a:lvl4pPr>
                      <a:lvl5pPr marL="1828754" algn="l" defTabSz="914377" rtl="0" eaLnBrk="1" latinLnBrk="0" hangingPunct="1">
                        <a:defRPr sz="1900" b="1" kern="1200">
                          <a:solidFill>
                            <a:schemeClr val="lt1"/>
                          </a:solidFill>
                          <a:latin typeface="Cambria"/>
                        </a:defRPr>
                      </a:lvl5pPr>
                      <a:lvl6pPr marL="2285943" algn="l" defTabSz="914377" rtl="0" eaLnBrk="1" latinLnBrk="0" hangingPunct="1">
                        <a:defRPr sz="1900" b="1" kern="1200">
                          <a:solidFill>
                            <a:schemeClr val="lt1"/>
                          </a:solidFill>
                          <a:latin typeface="Cambria"/>
                        </a:defRPr>
                      </a:lvl6pPr>
                      <a:lvl7pPr marL="2743131" algn="l" defTabSz="914377" rtl="0" eaLnBrk="1" latinLnBrk="0" hangingPunct="1">
                        <a:defRPr sz="1900" b="1" kern="1200">
                          <a:solidFill>
                            <a:schemeClr val="lt1"/>
                          </a:solidFill>
                          <a:latin typeface="Cambria"/>
                        </a:defRPr>
                      </a:lvl7pPr>
                      <a:lvl8pPr marL="3200320" algn="l" defTabSz="914377" rtl="0" eaLnBrk="1" latinLnBrk="0" hangingPunct="1">
                        <a:defRPr sz="1900" b="1" kern="1200">
                          <a:solidFill>
                            <a:schemeClr val="lt1"/>
                          </a:solidFill>
                          <a:latin typeface="Cambria"/>
                        </a:defRPr>
                      </a:lvl8pPr>
                      <a:lvl9pPr marL="3657509" algn="l" defTabSz="914377" rtl="0" eaLnBrk="1" latinLnBrk="0" hangingPunct="1">
                        <a:defRPr sz="1900" b="1" kern="1200">
                          <a:solidFill>
                            <a:schemeClr val="lt1"/>
                          </a:solidFill>
                          <a:latin typeface="Cambri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altLang="en-US" sz="1600" b="1" i="0" u="none" strike="noStrike" kern="1200" dirty="0">
                          <a:solidFill>
                            <a:srgbClr val="FFFFFF"/>
                          </a:solidFill>
                          <a:effectLst/>
                          <a:latin typeface="+mj-lt"/>
                          <a:ea typeface="+mn-ea"/>
                          <a:cs typeface="Calibri" panose="020F0502020204030204" pitchFamily="34" charset="0"/>
                        </a:rPr>
                        <a:t>Suppliers</a:t>
                      </a:r>
                      <a:endParaRPr lang="en-IN" altLang="en-US" sz="1400" b="1" i="0" u="none" strike="noStrike" kern="1200" dirty="0">
                        <a:solidFill>
                          <a:srgbClr val="FFFFFF"/>
                        </a:solidFill>
                        <a:effectLst/>
                        <a:latin typeface="+mj-lt"/>
                        <a:ea typeface="+mn-ea"/>
                        <a:cs typeface="Calibri" panose="020F0502020204030204" pitchFamily="34" charset="0"/>
                      </a:endParaRPr>
                    </a:p>
                  </a:txBody>
                  <a:tcPr marL="72000" marR="3494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altLang="en-US" sz="1200" b="1" i="0" u="none" strike="noStrike" kern="1200" dirty="0">
                        <a:solidFill>
                          <a:srgbClr val="FFFFFF"/>
                        </a:solidFill>
                        <a:effectLst/>
                        <a:latin typeface="+mn-lt"/>
                        <a:ea typeface="+mn-ea"/>
                        <a:cs typeface="Arial" panose="020B0604020202020204" pitchFamily="34" charset="0"/>
                      </a:endParaRPr>
                    </a:p>
                  </a:txBody>
                  <a:tcPr marL="34942" marR="34942"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5269"/>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altLang="en-US" sz="1400" b="1" i="0" u="none" strike="noStrike" kern="1200" dirty="0">
                        <a:solidFill>
                          <a:srgbClr val="FFFFFF"/>
                        </a:solidFill>
                        <a:effectLst/>
                        <a:latin typeface="Calibri" panose="020F0502020204030204" pitchFamily="34" charset="0"/>
                        <a:ea typeface="+mn-ea"/>
                        <a:cs typeface="Calibri" panose="020F0502020204030204" pitchFamily="34" charset="0"/>
                      </a:endParaRPr>
                    </a:p>
                  </a:txBody>
                  <a:tcPr marL="72000" marR="3494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445269"/>
                    </a:solidFill>
                  </a:tcPr>
                </a:tc>
                <a:extLst>
                  <a:ext uri="{0D108BD9-81ED-4DB2-BD59-A6C34878D82A}">
                    <a16:rowId xmlns:a16="http://schemas.microsoft.com/office/drawing/2014/main" val="10000"/>
                  </a:ext>
                </a:extLst>
              </a:tr>
              <a:tr h="365760">
                <a:tc>
                  <a:txBody>
                    <a:bodyPr/>
                    <a:lstStyle/>
                    <a:p>
                      <a:pPr algn="l" fontAlgn="ctr"/>
                      <a:r>
                        <a:rPr lang="en-US" sz="1200" b="1" i="0" u="none" strike="noStrike" dirty="0">
                          <a:solidFill>
                            <a:srgbClr val="000000"/>
                          </a:solidFill>
                          <a:effectLst/>
                          <a:latin typeface="+mj-lt"/>
                        </a:rPr>
                        <a:t>Datong Xincheng New Materials Co., Ltd.</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Pingdingshan Boxiang Carbon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Wuxin New Material Technology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1965406"/>
                  </a:ext>
                </a:extLst>
              </a:tr>
              <a:tr h="365760">
                <a:tc>
                  <a:txBody>
                    <a:bodyPr/>
                    <a:lstStyle/>
                    <a:p>
                      <a:pPr algn="l" fontAlgn="ctr"/>
                      <a:r>
                        <a:rPr lang="en-US" sz="1200" b="1" i="0" u="none" strike="noStrike" dirty="0">
                          <a:solidFill>
                            <a:srgbClr val="000000"/>
                          </a:solidFill>
                          <a:effectLst/>
                          <a:latin typeface="+mj-lt"/>
                        </a:rPr>
                        <a:t>Fangda Carbon New Material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Pingdingshan Kaiyuan Special Graphite Co., Ltd.</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Zhejiang Harog Technology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9551266"/>
                  </a:ext>
                </a:extLst>
              </a:tr>
              <a:tr h="365760">
                <a:tc>
                  <a:txBody>
                    <a:bodyPr/>
                    <a:lstStyle/>
                    <a:p>
                      <a:pPr algn="l" fontAlgn="ctr"/>
                      <a:r>
                        <a:rPr lang="en-US" sz="1200" b="1" i="0" u="none" strike="noStrike" dirty="0">
                          <a:solidFill>
                            <a:srgbClr val="000000"/>
                          </a:solidFill>
                          <a:effectLst/>
                          <a:latin typeface="+mj-lt"/>
                        </a:rPr>
                        <a:t>Graphite Central</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SGL Carbon SE</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1200" b="1" i="0" u="none" strike="noStrike" dirty="0">
                        <a:solidFill>
                          <a:srgbClr val="000000"/>
                        </a:solidFill>
                        <a:effectLst/>
                        <a:latin typeface="+mj-lt"/>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3315063"/>
                  </a:ext>
                </a:extLst>
              </a:tr>
              <a:tr h="365760">
                <a:tc>
                  <a:txBody>
                    <a:bodyPr/>
                    <a:lstStyle/>
                    <a:p>
                      <a:pPr algn="l" fontAlgn="ctr"/>
                      <a:r>
                        <a:rPr lang="en-US" sz="1200" b="1" i="0" u="none" strike="noStrike" dirty="0">
                          <a:solidFill>
                            <a:srgbClr val="000000"/>
                          </a:solidFill>
                          <a:effectLst/>
                          <a:latin typeface="+mj-lt"/>
                        </a:rPr>
                        <a:t>IBIDEN Co., Ltd. (Part of SGL Carbon SE)</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Shanghai Fuctan Technology Co.</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1200" b="1" i="0" u="none" strike="noStrike" dirty="0">
                        <a:solidFill>
                          <a:srgbClr val="000000"/>
                        </a:solidFill>
                        <a:effectLst/>
                        <a:latin typeface="+mj-lt"/>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3308289"/>
                  </a:ext>
                </a:extLst>
              </a:tr>
              <a:tr h="365760">
                <a:tc>
                  <a:txBody>
                    <a:bodyPr/>
                    <a:lstStyle/>
                    <a:p>
                      <a:pPr algn="l" fontAlgn="ctr"/>
                      <a:r>
                        <a:rPr lang="en-US" sz="1200" b="1" i="0" u="none" strike="noStrike" dirty="0">
                          <a:solidFill>
                            <a:srgbClr val="000000"/>
                          </a:solidFill>
                          <a:effectLst/>
                          <a:latin typeface="+mj-lt"/>
                        </a:rPr>
                        <a:t>Jiangsu Acer High-tech Materials Co., Ltd.</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Sinosteel Scie-Tech Development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1200" b="1" i="0" u="none" strike="noStrike" dirty="0">
                        <a:solidFill>
                          <a:srgbClr val="000000"/>
                        </a:solidFill>
                        <a:effectLst/>
                        <a:latin typeface="+mj-lt"/>
                        <a:cs typeface="Calibri" panose="020F0502020204030204" pitchFamily="34" charset="0"/>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4267670"/>
                  </a:ext>
                </a:extLst>
              </a:tr>
              <a:tr h="365760">
                <a:tc>
                  <a:txBody>
                    <a:bodyPr/>
                    <a:lstStyle/>
                    <a:p>
                      <a:pPr algn="l" fontAlgn="ctr"/>
                      <a:r>
                        <a:rPr lang="en-US" sz="1200" b="1" i="0" u="none" strike="noStrike" dirty="0">
                          <a:solidFill>
                            <a:srgbClr val="000000"/>
                          </a:solidFill>
                          <a:effectLst/>
                          <a:latin typeface="+mj-lt"/>
                        </a:rPr>
                        <a:t>Liaoning Guorui New Materials Co., Ltd.</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Stanford Advanced Materials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1200" b="1" i="0" u="none" strike="noStrike" dirty="0">
                        <a:solidFill>
                          <a:srgbClr val="000000"/>
                        </a:solidFill>
                        <a:effectLst/>
                        <a:latin typeface="+mj-lt"/>
                        <a:cs typeface="Calibri" panose="020F0502020204030204" pitchFamily="34" charset="0"/>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10661"/>
                  </a:ext>
                </a:extLst>
              </a:tr>
              <a:tr h="365760">
                <a:tc>
                  <a:txBody>
                    <a:bodyPr/>
                    <a:lstStyle/>
                    <a:p>
                      <a:pPr algn="l" fontAlgn="ctr"/>
                      <a:r>
                        <a:rPr lang="en-US" sz="1200" b="1" i="0" u="none" strike="noStrike" dirty="0">
                          <a:solidFill>
                            <a:srgbClr val="000000"/>
                          </a:solidFill>
                          <a:effectLst/>
                          <a:latin typeface="+mj-lt"/>
                        </a:rPr>
                        <a:t>Mersen Corporate Services SAS (Mersen Group)</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Tokai Carbon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1200" b="1" i="0" u="none" strike="noStrike" dirty="0">
                        <a:solidFill>
                          <a:srgbClr val="000000"/>
                        </a:solidFill>
                        <a:effectLst/>
                        <a:latin typeface="+mj-lt"/>
                        <a:cs typeface="Calibri" panose="020F0502020204030204" pitchFamily="34" charset="0"/>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1771018"/>
                  </a:ext>
                </a:extLst>
              </a:tr>
              <a:tr h="365760">
                <a:tc>
                  <a:txBody>
                    <a:bodyPr/>
                    <a:lstStyle/>
                    <a:p>
                      <a:pPr algn="l" fontAlgn="ctr"/>
                      <a:r>
                        <a:rPr lang="en-US" sz="1200" b="1" i="0" u="none" strike="noStrike" dirty="0">
                          <a:solidFill>
                            <a:srgbClr val="000000"/>
                          </a:solidFill>
                          <a:effectLst/>
                          <a:latin typeface="+mj-lt"/>
                        </a:rPr>
                        <a:t>MiM Factories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sz="1200" b="1" i="0" u="none" strike="noStrike" dirty="0">
                          <a:solidFill>
                            <a:srgbClr val="000000"/>
                          </a:solidFill>
                          <a:effectLst/>
                          <a:latin typeface="+mj-lt"/>
                        </a:rPr>
                        <a:t>Toyo Tanso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endParaRPr lang="en-US" sz="1200" b="1" i="0" u="none" strike="noStrike" dirty="0">
                        <a:solidFill>
                          <a:srgbClr val="000000"/>
                        </a:solidFill>
                        <a:effectLst/>
                        <a:latin typeface="+mj-lt"/>
                        <a:cs typeface="Calibri" panose="020F0502020204030204" pitchFamily="34" charset="0"/>
                      </a:endParaRPr>
                    </a:p>
                  </a:txBody>
                  <a:tcPr marT="9525"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854192"/>
                  </a:ext>
                </a:extLst>
              </a:tr>
            </a:tbl>
          </a:graphicData>
        </a:graphic>
      </p:graphicFrame>
      <p:graphicFrame>
        <p:nvGraphicFramePr>
          <p:cNvPr id="3" name="Table 6">
            <a:extLst>
              <a:ext uri="{FF2B5EF4-FFF2-40B4-BE49-F238E27FC236}">
                <a16:creationId xmlns:a16="http://schemas.microsoft.com/office/drawing/2014/main" id="{028A017A-A351-CEEA-D343-83A0FD138EAD}"/>
              </a:ext>
            </a:extLst>
          </p:cNvPr>
          <p:cNvGraphicFramePr>
            <a:graphicFrameLocks noGrp="1"/>
          </p:cNvGraphicFramePr>
          <p:nvPr>
            <p:extLst>
              <p:ext uri="{D42A27DB-BD31-4B8C-83A1-F6EECF244321}">
                <p14:modId xmlns:p14="http://schemas.microsoft.com/office/powerpoint/2010/main" val="3181472482"/>
              </p:ext>
            </p:extLst>
          </p:nvPr>
        </p:nvGraphicFramePr>
        <p:xfrm>
          <a:off x="274317" y="6049542"/>
          <a:ext cx="9900394" cy="27432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1355094605"/>
                    </a:ext>
                  </a:extLst>
                </a:gridCol>
                <a:gridCol w="9260314">
                  <a:extLst>
                    <a:ext uri="{9D8B030D-6E8A-4147-A177-3AD203B41FA5}">
                      <a16:colId xmlns:a16="http://schemas.microsoft.com/office/drawing/2014/main" val="3950159737"/>
                    </a:ext>
                  </a:extLst>
                </a:gridCol>
              </a:tblGrid>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defRPr/>
                      </a:pPr>
                      <a:r>
                        <a:rPr lang="en-US" altLang="zh-CN" sz="1200" b="0" kern="0" dirty="0">
                          <a:solidFill>
                            <a:schemeClr val="tx1"/>
                          </a:solidFill>
                          <a:latin typeface="Calibri" panose="020F0502020204030204" pitchFamily="34" charset="0"/>
                          <a:ea typeface="+mn-ea"/>
                          <a:cs typeface="Calibri" panose="020F0502020204030204" pitchFamily="34" charset="0"/>
                        </a:rPr>
                        <a:t>Indications from secondary sources suggest that they can provide isostatic graphite globally. However, we did not receive the filled-in RFI forms.</a:t>
                      </a:r>
                      <a:endParaRPr lang="en-US" sz="12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91823110"/>
                  </a:ext>
                </a:extLst>
              </a:tr>
            </a:tbl>
          </a:graphicData>
        </a:graphic>
      </p:graphicFrame>
      <p:sp>
        <p:nvSpPr>
          <p:cNvPr id="2" name="Rectangle: Rounded Corners 1">
            <a:extLst>
              <a:ext uri="{FF2B5EF4-FFF2-40B4-BE49-F238E27FC236}">
                <a16:creationId xmlns:a16="http://schemas.microsoft.com/office/drawing/2014/main" id="{3E799BD4-84F4-E9F0-C8CB-4C42F4E0E58B}"/>
              </a:ext>
            </a:extLst>
          </p:cNvPr>
          <p:cNvSpPr/>
          <p:nvPr/>
        </p:nvSpPr>
        <p:spPr>
          <a:xfrm>
            <a:off x="304800" y="5483995"/>
            <a:ext cx="3620086" cy="204311"/>
          </a:xfrm>
          <a:prstGeom prst="roundRect">
            <a:avLst/>
          </a:prstGeom>
          <a:noFill/>
          <a:ln w="25400" cap="flat" cmpd="sng" algn="ctr">
            <a:noFill/>
            <a:prstDash val="solid"/>
          </a:ln>
          <a:effectLst/>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Note: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Suppliers are arranged in alphabetical order</a:t>
            </a:r>
          </a:p>
        </p:txBody>
      </p:sp>
      <p:sp>
        <p:nvSpPr>
          <p:cNvPr id="5" name="Title 4">
            <a:extLst>
              <a:ext uri="{FF2B5EF4-FFF2-40B4-BE49-F238E27FC236}">
                <a16:creationId xmlns:a16="http://schemas.microsoft.com/office/drawing/2014/main" id="{CC5F9805-5950-2824-3CA7-44FBD3E6CF84}"/>
              </a:ext>
            </a:extLst>
          </p:cNvPr>
          <p:cNvSpPr>
            <a:spLocks noGrp="1"/>
          </p:cNvSpPr>
          <p:nvPr>
            <p:ph type="title"/>
          </p:nvPr>
        </p:nvSpPr>
        <p:spPr/>
        <p:txBody>
          <a:bodyPr/>
          <a:lstStyle/>
          <a:p>
            <a:r>
              <a:rPr lang="en-US" dirty="0"/>
              <a:t>Initial List of Suppliers</a:t>
            </a:r>
          </a:p>
        </p:txBody>
      </p:sp>
      <p:sp>
        <p:nvSpPr>
          <p:cNvPr id="4" name="TextBox 15">
            <a:extLst>
              <a:ext uri="{FF2B5EF4-FFF2-40B4-BE49-F238E27FC236}">
                <a16:creationId xmlns:a16="http://schemas.microsoft.com/office/drawing/2014/main" id="{4A43E33B-7941-D7AB-3D68-35C2ECE82A5E}"/>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3592308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able 24">
            <a:extLst>
              <a:ext uri="{FF2B5EF4-FFF2-40B4-BE49-F238E27FC236}">
                <a16:creationId xmlns:a16="http://schemas.microsoft.com/office/drawing/2014/main" id="{EBE1B356-4FAF-4080-A4D2-B2CC3BF11247}"/>
              </a:ext>
            </a:extLst>
          </p:cNvPr>
          <p:cNvGraphicFramePr>
            <a:graphicFrameLocks noGrp="1"/>
          </p:cNvGraphicFramePr>
          <p:nvPr>
            <p:extLst>
              <p:ext uri="{D42A27DB-BD31-4B8C-83A1-F6EECF244321}">
                <p14:modId xmlns:p14="http://schemas.microsoft.com/office/powerpoint/2010/main" val="2227944526"/>
              </p:ext>
            </p:extLst>
          </p:nvPr>
        </p:nvGraphicFramePr>
        <p:xfrm>
          <a:off x="274318" y="1188712"/>
          <a:ext cx="11598165" cy="1956816"/>
        </p:xfrm>
        <a:graphic>
          <a:graphicData uri="http://schemas.openxmlformats.org/drawingml/2006/table">
            <a:tbl>
              <a:tblPr firstRow="1" bandRow="1"/>
              <a:tblGrid>
                <a:gridCol w="3866055">
                  <a:extLst>
                    <a:ext uri="{9D8B030D-6E8A-4147-A177-3AD203B41FA5}">
                      <a16:colId xmlns:a16="http://schemas.microsoft.com/office/drawing/2014/main" val="20000"/>
                    </a:ext>
                  </a:extLst>
                </a:gridCol>
                <a:gridCol w="7732110">
                  <a:extLst>
                    <a:ext uri="{9D8B030D-6E8A-4147-A177-3AD203B41FA5}">
                      <a16:colId xmlns:a16="http://schemas.microsoft.com/office/drawing/2014/main" val="296234760"/>
                    </a:ext>
                  </a:extLst>
                </a:gridCol>
              </a:tblGrid>
              <a:tr h="493776">
                <a:tc>
                  <a:txBody>
                    <a:bodyPr/>
                    <a:lstStyle>
                      <a:lvl1pPr marL="0" algn="l" defTabSz="914377" rtl="0" eaLnBrk="1" latinLnBrk="0" hangingPunct="1">
                        <a:defRPr sz="1900" b="1" kern="1200">
                          <a:solidFill>
                            <a:schemeClr val="lt1"/>
                          </a:solidFill>
                          <a:latin typeface="Cambria"/>
                        </a:defRPr>
                      </a:lvl1pPr>
                      <a:lvl2pPr marL="457189" algn="l" defTabSz="914377" rtl="0" eaLnBrk="1" latinLnBrk="0" hangingPunct="1">
                        <a:defRPr sz="1900" b="1" kern="1200">
                          <a:solidFill>
                            <a:schemeClr val="lt1"/>
                          </a:solidFill>
                          <a:latin typeface="Cambria"/>
                        </a:defRPr>
                      </a:lvl2pPr>
                      <a:lvl3pPr marL="914377" algn="l" defTabSz="914377" rtl="0" eaLnBrk="1" latinLnBrk="0" hangingPunct="1">
                        <a:defRPr sz="1900" b="1" kern="1200">
                          <a:solidFill>
                            <a:schemeClr val="lt1"/>
                          </a:solidFill>
                          <a:latin typeface="Cambria"/>
                        </a:defRPr>
                      </a:lvl3pPr>
                      <a:lvl4pPr marL="1371566" algn="l" defTabSz="914377" rtl="0" eaLnBrk="1" latinLnBrk="0" hangingPunct="1">
                        <a:defRPr sz="1900" b="1" kern="1200">
                          <a:solidFill>
                            <a:schemeClr val="lt1"/>
                          </a:solidFill>
                          <a:latin typeface="Cambria"/>
                        </a:defRPr>
                      </a:lvl4pPr>
                      <a:lvl5pPr marL="1828754" algn="l" defTabSz="914377" rtl="0" eaLnBrk="1" latinLnBrk="0" hangingPunct="1">
                        <a:defRPr sz="1900" b="1" kern="1200">
                          <a:solidFill>
                            <a:schemeClr val="lt1"/>
                          </a:solidFill>
                          <a:latin typeface="Cambria"/>
                        </a:defRPr>
                      </a:lvl5pPr>
                      <a:lvl6pPr marL="2285943" algn="l" defTabSz="914377" rtl="0" eaLnBrk="1" latinLnBrk="0" hangingPunct="1">
                        <a:defRPr sz="1900" b="1" kern="1200">
                          <a:solidFill>
                            <a:schemeClr val="lt1"/>
                          </a:solidFill>
                          <a:latin typeface="Cambria"/>
                        </a:defRPr>
                      </a:lvl6pPr>
                      <a:lvl7pPr marL="2743131" algn="l" defTabSz="914377" rtl="0" eaLnBrk="1" latinLnBrk="0" hangingPunct="1">
                        <a:defRPr sz="1900" b="1" kern="1200">
                          <a:solidFill>
                            <a:schemeClr val="lt1"/>
                          </a:solidFill>
                          <a:latin typeface="Cambria"/>
                        </a:defRPr>
                      </a:lvl7pPr>
                      <a:lvl8pPr marL="3200320" algn="l" defTabSz="914377" rtl="0" eaLnBrk="1" latinLnBrk="0" hangingPunct="1">
                        <a:defRPr sz="1900" b="1" kern="1200">
                          <a:solidFill>
                            <a:schemeClr val="lt1"/>
                          </a:solidFill>
                          <a:latin typeface="Cambria"/>
                        </a:defRPr>
                      </a:lvl8pPr>
                      <a:lvl9pPr marL="3657509" algn="l" defTabSz="914377" rtl="0" eaLnBrk="1" latinLnBrk="0" hangingPunct="1">
                        <a:defRPr sz="1900" b="1" kern="1200">
                          <a:solidFill>
                            <a:schemeClr val="lt1"/>
                          </a:solidFill>
                          <a:latin typeface="Cambria"/>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altLang="en-US" sz="1400" b="1" i="0" u="none" strike="noStrike" kern="1200" dirty="0">
                          <a:solidFill>
                            <a:srgbClr val="FFFFFF"/>
                          </a:solidFill>
                          <a:effectLst/>
                          <a:latin typeface="+mj-lt"/>
                          <a:ea typeface="+mn-ea"/>
                          <a:cs typeface="Calibri" panose="020F0502020204030204" pitchFamily="34" charset="0"/>
                        </a:rPr>
                        <a:t>Supplier</a:t>
                      </a:r>
                    </a:p>
                  </a:txBody>
                  <a:tcPr marL="72000" marR="3494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altLang="en-US" sz="1400" b="1" i="0" u="none" strike="noStrike" kern="1200" dirty="0">
                          <a:solidFill>
                            <a:srgbClr val="FFFFFF"/>
                          </a:solidFill>
                          <a:effectLst/>
                          <a:latin typeface="+mj-lt"/>
                          <a:ea typeface="+mn-ea"/>
                          <a:cs typeface="Calibri" panose="020F0502020204030204" pitchFamily="34" charset="0"/>
                        </a:rPr>
                        <a:t>Reason</a:t>
                      </a:r>
                    </a:p>
                  </a:txBody>
                  <a:tcPr marL="72000" marR="34942"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365760">
                <a:tc>
                  <a:txBody>
                    <a:bodyPr/>
                    <a:lstStyle/>
                    <a:p>
                      <a:pPr algn="l" fontAlgn="ctr"/>
                      <a:r>
                        <a:rPr lang="en-US" sz="1200" b="1" i="0" u="none" strike="noStrike" dirty="0">
                          <a:solidFill>
                            <a:srgbClr val="FFFFFF"/>
                          </a:solidFill>
                          <a:effectLst/>
                          <a:latin typeface="+mn-lt"/>
                        </a:rPr>
                        <a:t>AMERI-SOURCE SPECIALITY PRODUCTS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l" fontAlgn="ctr"/>
                      <a:r>
                        <a:rPr lang="en-US" sz="1200" b="0" i="0" u="none" strike="noStrike" dirty="0">
                          <a:solidFill>
                            <a:srgbClr val="000000"/>
                          </a:solidFill>
                          <a:effectLst/>
                          <a:latin typeface="+mn-lt"/>
                        </a:rPr>
                        <a:t>Does not produce isostatic graphite</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1965406"/>
                  </a:ext>
                </a:extLst>
              </a:tr>
              <a:tr h="365760">
                <a:tc>
                  <a:txBody>
                    <a:bodyPr/>
                    <a:lstStyle/>
                    <a:p>
                      <a:pPr algn="l" fontAlgn="ctr"/>
                      <a:r>
                        <a:rPr lang="en-US" sz="1200" b="1" i="0" u="none" strike="noStrike" dirty="0">
                          <a:solidFill>
                            <a:srgbClr val="FFFFFF"/>
                          </a:solidFill>
                          <a:effectLst/>
                          <a:latin typeface="+mn-lt"/>
                        </a:rPr>
                        <a:t>CeraMaterials</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l" fontAlgn="ctr"/>
                      <a:r>
                        <a:rPr lang="en-US" sz="1200" b="0" i="0" u="none" strike="noStrike" dirty="0">
                          <a:solidFill>
                            <a:srgbClr val="000000"/>
                          </a:solidFill>
                          <a:effectLst/>
                          <a:latin typeface="+mn-lt"/>
                        </a:rPr>
                        <a:t>Declined to participate in the study</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9551266"/>
                  </a:ext>
                </a:extLst>
              </a:tr>
              <a:tr h="365760">
                <a:tc>
                  <a:txBody>
                    <a:bodyPr/>
                    <a:lstStyle/>
                    <a:p>
                      <a:pPr algn="l" fontAlgn="ctr"/>
                      <a:r>
                        <a:rPr lang="en-US" sz="1200" b="1" i="0" u="none" strike="noStrike" dirty="0">
                          <a:solidFill>
                            <a:srgbClr val="FFFFFF"/>
                          </a:solidFill>
                          <a:effectLst/>
                          <a:latin typeface="+mn-lt"/>
                        </a:rPr>
                        <a:t>Fushun Oriental  Carbon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l" fontAlgn="ctr"/>
                      <a:r>
                        <a:rPr lang="en-US" sz="1200" b="0" i="0" u="none" strike="noStrike" dirty="0">
                          <a:solidFill>
                            <a:srgbClr val="000000"/>
                          </a:solidFill>
                          <a:effectLst/>
                          <a:latin typeface="+mn-lt"/>
                        </a:rPr>
                        <a:t>Does not produce isostatic graphite</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676713"/>
                  </a:ext>
                </a:extLst>
              </a:tr>
              <a:tr h="365760">
                <a:tc>
                  <a:txBody>
                    <a:bodyPr/>
                    <a:lstStyle/>
                    <a:p>
                      <a:pPr algn="l" fontAlgn="ctr"/>
                      <a:r>
                        <a:rPr lang="en-US" sz="1200" b="1" i="0" u="none" strike="noStrike" dirty="0">
                          <a:solidFill>
                            <a:srgbClr val="FFFFFF"/>
                          </a:solidFill>
                          <a:effectLst/>
                          <a:latin typeface="+mn-lt"/>
                        </a:rPr>
                        <a:t>Jilin Carbon Co., Ltd. </a:t>
                      </a:r>
                    </a:p>
                  </a:txBody>
                  <a:tcPr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l" fontAlgn="ctr"/>
                      <a:r>
                        <a:rPr lang="en-US" sz="1200" b="0" i="0" u="none" strike="noStrike" dirty="0">
                          <a:solidFill>
                            <a:srgbClr val="000000"/>
                          </a:solidFill>
                          <a:effectLst/>
                          <a:latin typeface="+mn-lt"/>
                        </a:rPr>
                        <a:t>Does not produce isostatic graphite</a:t>
                      </a:r>
                    </a:p>
                  </a:txBody>
                  <a:tcPr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90168"/>
                  </a:ext>
                </a:extLst>
              </a:tr>
            </a:tbl>
          </a:graphicData>
        </a:graphic>
      </p:graphicFrame>
      <p:sp>
        <p:nvSpPr>
          <p:cNvPr id="8" name="Rectangle: Rounded Corners 7">
            <a:extLst>
              <a:ext uri="{FF2B5EF4-FFF2-40B4-BE49-F238E27FC236}">
                <a16:creationId xmlns:a16="http://schemas.microsoft.com/office/drawing/2014/main" id="{08026F94-F632-4F3D-BA1B-411C31B4657F}"/>
              </a:ext>
            </a:extLst>
          </p:cNvPr>
          <p:cNvSpPr/>
          <p:nvPr/>
        </p:nvSpPr>
        <p:spPr>
          <a:xfrm>
            <a:off x="304799" y="5483995"/>
            <a:ext cx="3493477" cy="204311"/>
          </a:xfrm>
          <a:prstGeom prst="roundRect">
            <a:avLst/>
          </a:prstGeom>
          <a:noFill/>
          <a:ln w="25400" cap="flat" cmpd="sng" algn="ctr">
            <a:noFill/>
            <a:prstDash val="solid"/>
          </a:ln>
          <a:effectLst/>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Note: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Suppliers are arranged in alphabetical order</a:t>
            </a:r>
          </a:p>
        </p:txBody>
      </p:sp>
      <p:graphicFrame>
        <p:nvGraphicFramePr>
          <p:cNvPr id="3" name="Table 6">
            <a:extLst>
              <a:ext uri="{FF2B5EF4-FFF2-40B4-BE49-F238E27FC236}">
                <a16:creationId xmlns:a16="http://schemas.microsoft.com/office/drawing/2014/main" id="{028A017A-A351-CEEA-D343-83A0FD138EAD}"/>
              </a:ext>
            </a:extLst>
          </p:cNvPr>
          <p:cNvGraphicFramePr>
            <a:graphicFrameLocks noGrp="1"/>
          </p:cNvGraphicFramePr>
          <p:nvPr>
            <p:extLst>
              <p:ext uri="{D42A27DB-BD31-4B8C-83A1-F6EECF244321}">
                <p14:modId xmlns:p14="http://schemas.microsoft.com/office/powerpoint/2010/main" val="2276815821"/>
              </p:ext>
            </p:extLst>
          </p:nvPr>
        </p:nvGraphicFramePr>
        <p:xfrm>
          <a:off x="274316" y="6053328"/>
          <a:ext cx="7040884" cy="274320"/>
        </p:xfrm>
        <a:graphic>
          <a:graphicData uri="http://schemas.openxmlformats.org/drawingml/2006/table">
            <a:tbl>
              <a:tblPr firstRow="1" bandRow="1">
                <a:tableStyleId>{5C22544A-7EE6-4342-B048-85BDC9FD1C3A}</a:tableStyleId>
              </a:tblPr>
              <a:tblGrid>
                <a:gridCol w="890157">
                  <a:extLst>
                    <a:ext uri="{9D8B030D-6E8A-4147-A177-3AD203B41FA5}">
                      <a16:colId xmlns:a16="http://schemas.microsoft.com/office/drawing/2014/main" val="2042915931"/>
                    </a:ext>
                  </a:extLst>
                </a:gridCol>
                <a:gridCol w="6150727">
                  <a:extLst>
                    <a:ext uri="{9D8B030D-6E8A-4147-A177-3AD203B41FA5}">
                      <a16:colId xmlns:a16="http://schemas.microsoft.com/office/drawing/2014/main" val="153434193"/>
                    </a:ext>
                  </a:extLst>
                </a:gridCol>
              </a:tblGrid>
              <a:tr h="182880">
                <a:tc>
                  <a:txBody>
                    <a:bodyPr/>
                    <a:lstStyle/>
                    <a:p>
                      <a:pPr>
                        <a:defRPr/>
                      </a:pPr>
                      <a:endParaRPr lang="en-US" sz="1200" b="0" dirty="0">
                        <a:solidFill>
                          <a:schemeClr val="tx1"/>
                        </a:solidFill>
                        <a:latin typeface="Calibri" panose="020F0502020204030204" pitchFamily="34" charset="0"/>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000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Eliminated as they do not meet the client’s requirements or declined to participate in the study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91823110"/>
                  </a:ext>
                </a:extLst>
              </a:tr>
            </a:tbl>
          </a:graphicData>
        </a:graphic>
      </p:graphicFrame>
      <p:sp>
        <p:nvSpPr>
          <p:cNvPr id="4" name="Title 3">
            <a:extLst>
              <a:ext uri="{FF2B5EF4-FFF2-40B4-BE49-F238E27FC236}">
                <a16:creationId xmlns:a16="http://schemas.microsoft.com/office/drawing/2014/main" id="{54F29D4E-F7B6-FA3F-2B56-6E2CE84ABD9E}"/>
              </a:ext>
            </a:extLst>
          </p:cNvPr>
          <p:cNvSpPr>
            <a:spLocks noGrp="1"/>
          </p:cNvSpPr>
          <p:nvPr>
            <p:ph type="title"/>
          </p:nvPr>
        </p:nvSpPr>
        <p:spPr/>
        <p:txBody>
          <a:bodyPr/>
          <a:lstStyle/>
          <a:p>
            <a:r>
              <a:rPr lang="en-US" dirty="0"/>
              <a:t>Eliminated Suppliers</a:t>
            </a:r>
          </a:p>
        </p:txBody>
      </p:sp>
      <p:sp>
        <p:nvSpPr>
          <p:cNvPr id="7" name="TextBox 15">
            <a:extLst>
              <a:ext uri="{FF2B5EF4-FFF2-40B4-BE49-F238E27FC236}">
                <a16:creationId xmlns:a16="http://schemas.microsoft.com/office/drawing/2014/main" id="{550C09D2-1854-3423-E354-0964725A6257}"/>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325062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23CAF-F8BB-313C-ED96-9BBA398E0AF8}"/>
              </a:ext>
            </a:extLst>
          </p:cNvPr>
          <p:cNvSpPr>
            <a:spLocks noGrp="1"/>
          </p:cNvSpPr>
          <p:nvPr>
            <p:ph type="title"/>
          </p:nvPr>
        </p:nvSpPr>
        <p:spPr/>
        <p:txBody>
          <a:bodyPr/>
          <a:lstStyle/>
          <a:p>
            <a:r>
              <a:rPr lang="en-US" dirty="0"/>
              <a:t>Suppliers’ Capabilities</a:t>
            </a:r>
          </a:p>
        </p:txBody>
      </p:sp>
      <p:grpSp>
        <p:nvGrpSpPr>
          <p:cNvPr id="9" name="Group 8">
            <a:extLst>
              <a:ext uri="{FF2B5EF4-FFF2-40B4-BE49-F238E27FC236}">
                <a16:creationId xmlns:a16="http://schemas.microsoft.com/office/drawing/2014/main" id="{0258C7EB-396C-75AF-8238-A91984073BCB}"/>
              </a:ext>
            </a:extLst>
          </p:cNvPr>
          <p:cNvGrpSpPr/>
          <p:nvPr/>
        </p:nvGrpSpPr>
        <p:grpSpPr>
          <a:xfrm>
            <a:off x="2804931" y="2911475"/>
            <a:ext cx="6135869" cy="1825625"/>
            <a:chOff x="1380392" y="2584140"/>
            <a:chExt cx="6135869" cy="1825625"/>
          </a:xfrm>
        </p:grpSpPr>
        <p:sp>
          <p:nvSpPr>
            <p:cNvPr id="7" name="Arrow: Right 6">
              <a:extLst>
                <a:ext uri="{FF2B5EF4-FFF2-40B4-BE49-F238E27FC236}">
                  <a16:creationId xmlns:a16="http://schemas.microsoft.com/office/drawing/2014/main" id="{9C412566-B372-4363-9FD5-A81B247498A2}"/>
                </a:ext>
              </a:extLst>
            </p:cNvPr>
            <p:cNvSpPr/>
            <p:nvPr/>
          </p:nvSpPr>
          <p:spPr>
            <a:xfrm>
              <a:off x="5527040" y="2805460"/>
              <a:ext cx="1137920" cy="486957"/>
            </a:xfrm>
            <a:prstGeom prst="rightArrow">
              <a:avLst/>
            </a:prstGeom>
            <a:solidFill>
              <a:srgbClr val="BDBF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2091551D-F986-4AAB-B42E-17807650D40E}"/>
                </a:ext>
              </a:extLst>
            </p:cNvPr>
            <p:cNvSpPr txBox="1"/>
            <p:nvPr/>
          </p:nvSpPr>
          <p:spPr>
            <a:xfrm>
              <a:off x="1380392" y="2774585"/>
              <a:ext cx="4433628" cy="523220"/>
            </a:xfrm>
            <a:prstGeom prst="rect">
              <a:avLst/>
            </a:prstGeom>
            <a:solidFill>
              <a:srgbClr val="30312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a:ea typeface="+mn-ea"/>
                  <a:cs typeface="+mn-cs"/>
                </a:rPr>
                <a:t>Click the icon to view details on supplier capabilities</a:t>
              </a:r>
            </a:p>
          </p:txBody>
        </p:sp>
        <p:graphicFrame>
          <p:nvGraphicFramePr>
            <p:cNvPr id="3" name="Object 2">
              <a:extLst>
                <a:ext uri="{FF2B5EF4-FFF2-40B4-BE49-F238E27FC236}">
                  <a16:creationId xmlns:a16="http://schemas.microsoft.com/office/drawing/2014/main" id="{5A72351E-2799-A8B7-D7BF-3888328C3131}"/>
                </a:ext>
              </a:extLst>
            </p:cNvPr>
            <p:cNvGraphicFramePr>
              <a:graphicFrameLocks noChangeAspect="1"/>
            </p:cNvGraphicFramePr>
            <p:nvPr>
              <p:extLst>
                <p:ext uri="{D42A27DB-BD31-4B8C-83A1-F6EECF244321}">
                  <p14:modId xmlns:p14="http://schemas.microsoft.com/office/powerpoint/2010/main" val="996196181"/>
                </p:ext>
              </p:extLst>
            </p:nvPr>
          </p:nvGraphicFramePr>
          <p:xfrm>
            <a:off x="6612974" y="2584140"/>
            <a:ext cx="903287" cy="1825625"/>
          </p:xfrm>
          <a:graphic>
            <a:graphicData uri="http://schemas.openxmlformats.org/presentationml/2006/ole">
              <mc:AlternateContent xmlns:mc="http://schemas.openxmlformats.org/markup-compatibility/2006">
                <mc:Choice xmlns:v="urn:schemas-microsoft-com:vml" Requires="v">
                  <p:oleObj name="Worksheet" showAsIcon="1" r:id="rId3" imgW="432360" imgH="873360" progId="Excel.Sheet.12">
                    <p:embed/>
                  </p:oleObj>
                </mc:Choice>
                <mc:Fallback>
                  <p:oleObj name="Worksheet" showAsIcon="1" r:id="rId3" imgW="432360" imgH="873360" progId="Excel.Sheet.12">
                    <p:embed/>
                    <p:pic>
                      <p:nvPicPr>
                        <p:cNvPr id="3" name="Object 2">
                          <a:extLst>
                            <a:ext uri="{FF2B5EF4-FFF2-40B4-BE49-F238E27FC236}">
                              <a16:creationId xmlns:a16="http://schemas.microsoft.com/office/drawing/2014/main" id="{5A72351E-2799-A8B7-D7BF-3888328C3131}"/>
                            </a:ext>
                          </a:extLst>
                        </p:cNvPr>
                        <p:cNvPicPr/>
                        <p:nvPr/>
                      </p:nvPicPr>
                      <p:blipFill>
                        <a:blip r:embed="rId4"/>
                        <a:stretch>
                          <a:fillRect/>
                        </a:stretch>
                      </p:blipFill>
                      <p:spPr>
                        <a:xfrm>
                          <a:off x="6612974" y="2584140"/>
                          <a:ext cx="903287" cy="1825625"/>
                        </a:xfrm>
                        <a:prstGeom prst="rect">
                          <a:avLst/>
                        </a:prstGeom>
                      </p:spPr>
                    </p:pic>
                  </p:oleObj>
                </mc:Fallback>
              </mc:AlternateContent>
            </a:graphicData>
          </a:graphic>
        </p:graphicFrame>
      </p:grpSp>
      <p:sp>
        <p:nvSpPr>
          <p:cNvPr id="5" name="TextBox 15">
            <a:extLst>
              <a:ext uri="{FF2B5EF4-FFF2-40B4-BE49-F238E27FC236}">
                <a16:creationId xmlns:a16="http://schemas.microsoft.com/office/drawing/2014/main" id="{DC2AFC56-4135-6DCF-6B12-FF5B9ADC68E8}"/>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ea typeface="+mn-ea"/>
              </a:rPr>
              <a:t>Sources: </a:t>
            </a:r>
            <a:r>
              <a:rPr kumimoji="0" lang="en-US" altLang="en-US" sz="1000" b="0" i="1" u="none" strike="noStrike" kern="1200" cap="none" spc="0" normalizeH="0" baseline="0" noProof="0" dirty="0">
                <a:ln>
                  <a:noFill/>
                </a:ln>
                <a:solidFill>
                  <a:srgbClr val="000000"/>
                </a:solidFill>
                <a:effectLst/>
                <a:uLnTx/>
                <a:uFillTx/>
                <a:ea typeface="+mn-ea"/>
                <a:cs typeface="Arial" pitchFamily="34" charset="0"/>
              </a:rPr>
              <a:t>Supplier Websites, Primary Research, Industry Reports</a:t>
            </a:r>
          </a:p>
        </p:txBody>
      </p:sp>
    </p:spTree>
    <p:extLst>
      <p:ext uri="{BB962C8B-B14F-4D97-AF65-F5344CB8AC3E}">
        <p14:creationId xmlns:p14="http://schemas.microsoft.com/office/powerpoint/2010/main" val="1057179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F67A6-1EA6-20BA-A21A-744031E800FE}"/>
              </a:ext>
            </a:extLst>
          </p:cNvPr>
          <p:cNvSpPr>
            <a:spLocks noGrp="1"/>
          </p:cNvSpPr>
          <p:nvPr>
            <p:ph type="title"/>
          </p:nvPr>
        </p:nvSpPr>
        <p:spPr/>
        <p:txBody>
          <a:bodyPr/>
          <a:lstStyle/>
          <a:p>
            <a:r>
              <a:rPr lang="en-US" dirty="0"/>
              <a:t>References</a:t>
            </a:r>
          </a:p>
        </p:txBody>
      </p:sp>
      <p:graphicFrame>
        <p:nvGraphicFramePr>
          <p:cNvPr id="6" name="Table 5">
            <a:extLst>
              <a:ext uri="{FF2B5EF4-FFF2-40B4-BE49-F238E27FC236}">
                <a16:creationId xmlns:a16="http://schemas.microsoft.com/office/drawing/2014/main" id="{1B4C6432-98FB-2DA3-1E59-7E9F437B5A4C}"/>
              </a:ext>
            </a:extLst>
          </p:cNvPr>
          <p:cNvGraphicFramePr>
            <a:graphicFrameLocks noGrp="1"/>
          </p:cNvGraphicFramePr>
          <p:nvPr>
            <p:extLst>
              <p:ext uri="{D42A27DB-BD31-4B8C-83A1-F6EECF244321}">
                <p14:modId xmlns:p14="http://schemas.microsoft.com/office/powerpoint/2010/main" val="1639137931"/>
              </p:ext>
            </p:extLst>
          </p:nvPr>
        </p:nvGraphicFramePr>
        <p:xfrm>
          <a:off x="278294" y="1188721"/>
          <a:ext cx="5986028" cy="4770608"/>
        </p:xfrm>
        <a:graphic>
          <a:graphicData uri="http://schemas.openxmlformats.org/drawingml/2006/table">
            <a:tbl>
              <a:tblPr firstRow="1" bandRow="1">
                <a:tableStyleId>{5A111915-BE36-4E01-A7E5-04B1672EAD32}</a:tableStyleId>
              </a:tblPr>
              <a:tblGrid>
                <a:gridCol w="5986028">
                  <a:extLst>
                    <a:ext uri="{9D8B030D-6E8A-4147-A177-3AD203B41FA5}">
                      <a16:colId xmlns:a16="http://schemas.microsoft.com/office/drawing/2014/main" val="20000"/>
                    </a:ext>
                  </a:extLst>
                </a:gridCol>
              </a:tblGrid>
              <a:tr h="3094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Calibri" panose="020F0502020204030204" pitchFamily="34" charset="0"/>
                          <a:ea typeface="+mn-ea"/>
                          <a:cs typeface="Calibri" panose="020F0502020204030204" pitchFamily="34" charset="0"/>
                        </a:rPr>
                        <a:t>Sources</a:t>
                      </a: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3988192">
                <a:tc>
                  <a:txBody>
                    <a:bodyPr/>
                    <a:lstStyle/>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https://www.chemetalusa.com/molded-graphite-block/</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https://www.xrgraphite.com/special-graphite/molded-graphite.html</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https://www.whgraphitesupplier.com/the-difference-between-extruded-graphite-and-molded-graphite.html</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https://samaterials.com/molded-graphite.html</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https://www.stratviewresearch.com/94/isostatic-graphite-market.html</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https://graphite.co.il/main/en/product/isostatic_graphite/</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https://www.xrdcarbon.com/industry-news/221.html</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https://be-cu.com/blog/advantages-and-disadvantages-of-carbon-fiber-reinforced-composites/</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https://www.bzncarbon.com/isostatic-graphite-and-molded-graphite-a-comparative-analysis/</a:t>
                      </a:r>
                    </a:p>
                    <a:p>
                      <a:pPr marL="228600" marR="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en-US" sz="1200" u="none" kern="1200" dirty="0">
                          <a:solidFill>
                            <a:schemeClr val="tx1"/>
                          </a:solidFill>
                          <a:latin typeface="+mn-lt"/>
                          <a:ea typeface="+mn-ea"/>
                          <a:cs typeface="Calibri" panose="020F0502020204030204" pitchFamily="34" charset="0"/>
                        </a:rPr>
                        <a:t>https://www.linkedin.com/pulse/isostatic-graphite-market-latest-report-2023-analysis</a:t>
                      </a:r>
                    </a:p>
                    <a:p>
                      <a:pPr marL="228600" indent="-228600">
                        <a:buFont typeface="+mj-lt"/>
                        <a:buAutoNum type="arabicPeriod"/>
                      </a:pPr>
                      <a:r>
                        <a:rPr lang="en-US" altLang="zh-CN" sz="1200" dirty="0">
                          <a:latin typeface="+mn-lt"/>
                          <a:cs typeface="Calibri" panose="020F0502020204030204" pitchFamily="34" charset="0"/>
                        </a:rPr>
                        <a:t>https://www.gtdcbgw.com/index/show/catid/94/id/5064.html</a:t>
                      </a:r>
                    </a:p>
                    <a:p>
                      <a:pPr marL="228600" indent="-228600">
                        <a:buFont typeface="+mj-lt"/>
                        <a:buAutoNum type="arabicPeriod"/>
                      </a:pPr>
                      <a:r>
                        <a:rPr lang="en-US" altLang="zh-CN" sz="1200" dirty="0">
                          <a:latin typeface="+mn-lt"/>
                          <a:cs typeface="Calibri" panose="020F0502020204030204" pitchFamily="34" charset="0"/>
                        </a:rPr>
                        <a:t>https://www.juxingtansu.cn/q_98.html</a:t>
                      </a:r>
                    </a:p>
                    <a:p>
                      <a:pPr marL="228600" indent="-228600">
                        <a:buFont typeface="+mj-lt"/>
                        <a:buAutoNum type="arabicPeriod"/>
                      </a:pPr>
                      <a:r>
                        <a:rPr lang="en-US" altLang="zh-CN" sz="1200" dirty="0">
                          <a:latin typeface="+mn-lt"/>
                          <a:cs typeface="Calibri" panose="020F0502020204030204" pitchFamily="34" charset="0"/>
                        </a:rPr>
                        <a:t>http://qccdata.qichacha.com/ReportData/PDF/b6c8e21f6b70a8fdee3b81284dbe8712.pdf</a:t>
                      </a:r>
                    </a:p>
                    <a:p>
                      <a:pPr marL="228600" indent="-228600">
                        <a:buFont typeface="+mj-lt"/>
                        <a:buAutoNum type="arabicPeriod"/>
                      </a:pPr>
                      <a:r>
                        <a:rPr lang="en-US" altLang="zh-CN" sz="1200" dirty="0">
                          <a:latin typeface="+mn-lt"/>
                          <a:cs typeface="Calibri" panose="020F0502020204030204" pitchFamily="34" charset="0"/>
                        </a:rPr>
                        <a:t>https://www.chinabaogao.com/detail/635672.html</a:t>
                      </a:r>
                    </a:p>
                    <a:p>
                      <a:pPr marL="228600" indent="-228600">
                        <a:buFont typeface="+mj-lt"/>
                        <a:buAutoNum type="arabicPeriod"/>
                      </a:pPr>
                      <a:r>
                        <a:rPr lang="en-US" altLang="zh-CN" sz="1200" dirty="0">
                          <a:latin typeface="+mn-lt"/>
                          <a:cs typeface="Calibri" panose="020F0502020204030204" pitchFamily="34" charset="0"/>
                        </a:rPr>
                        <a:t>http://www.pday.com.cn/Htmls/Report/201711/24516195.html</a:t>
                      </a:r>
                    </a:p>
                    <a:p>
                      <a:pPr marL="228600" indent="-228600">
                        <a:buFont typeface="+mj-lt"/>
                        <a:buAutoNum type="arabicPeriod" startAt="16"/>
                      </a:pPr>
                      <a:r>
                        <a:rPr lang="en-US" altLang="zh-CN" sz="1200" dirty="0">
                          <a:latin typeface="+mn-lt"/>
                          <a:cs typeface="Calibri" panose="020F0502020204030204" pitchFamily="34" charset="0"/>
                        </a:rPr>
                        <a:t>https://www.163.com/dy/article/I8VDD7PB05561NQW.html</a:t>
                      </a:r>
                    </a:p>
                    <a:p>
                      <a:pPr marL="228600" indent="-228600">
                        <a:buFont typeface="+mj-lt"/>
                        <a:buAutoNum type="arabicPeriod" startAt="16"/>
                      </a:pPr>
                      <a:r>
                        <a:rPr lang="en-US" altLang="zh-CN" sz="1200" dirty="0">
                          <a:latin typeface="+mn-lt"/>
                          <a:cs typeface="Calibri" panose="020F0502020204030204" pitchFamily="34" charset="0"/>
                        </a:rPr>
                        <a:t>https://www.xrdcarbon.com/news/106.html</a:t>
                      </a:r>
                    </a:p>
                    <a:p>
                      <a:pPr marL="228600" indent="-228600">
                        <a:buAutoNum type="arabicPeriod" startAt="16"/>
                      </a:pPr>
                      <a:r>
                        <a:rPr lang="en-US" sz="1200" dirty="0">
                          <a:latin typeface="+mn-lt"/>
                          <a:cs typeface="Calibri" panose="020F0502020204030204" pitchFamily="34" charset="0"/>
                        </a:rPr>
                        <a:t>https://www.statista.com/statistics/267366/world-graphite-production/</a:t>
                      </a:r>
                    </a:p>
                    <a:p>
                      <a:pPr marL="0" marR="0" indent="0" algn="just" defTabSz="914400" rtl="0" eaLnBrk="1" fontAlgn="auto" latinLnBrk="0" hangingPunct="1">
                        <a:lnSpc>
                          <a:spcPct val="100000"/>
                        </a:lnSpc>
                        <a:spcBef>
                          <a:spcPts val="0"/>
                        </a:spcBef>
                        <a:spcAft>
                          <a:spcPts val="0"/>
                        </a:spcAft>
                        <a:buClrTx/>
                        <a:buSzTx/>
                        <a:buFont typeface="+mj-lt"/>
                        <a:buNone/>
                        <a:tabLst/>
                        <a:defRPr/>
                      </a:pPr>
                      <a:endParaRPr lang="en-US" sz="1200" u="none" kern="1200" dirty="0">
                        <a:solidFill>
                          <a:schemeClr val="tx1"/>
                        </a:solidFill>
                        <a:latin typeface="Calibri" panose="020F0502020204030204" pitchFamily="34" charset="0"/>
                        <a:ea typeface="+mn-ea"/>
                        <a:cs typeface="Calibri" panose="020F0502020204030204" pitchFamily="34" charset="0"/>
                      </a:endParaRPr>
                    </a:p>
                  </a:txBody>
                  <a:tcPr marL="72000" marR="72000" marT="36000"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3" name="Table 2">
            <a:extLst>
              <a:ext uri="{FF2B5EF4-FFF2-40B4-BE49-F238E27FC236}">
                <a16:creationId xmlns:a16="http://schemas.microsoft.com/office/drawing/2014/main" id="{60E6BAE2-D38E-8E91-2CE0-BBEF604564A2}"/>
              </a:ext>
            </a:extLst>
          </p:cNvPr>
          <p:cNvGraphicFramePr>
            <a:graphicFrameLocks noGrp="1"/>
          </p:cNvGraphicFramePr>
          <p:nvPr>
            <p:extLst>
              <p:ext uri="{D42A27DB-BD31-4B8C-83A1-F6EECF244321}">
                <p14:modId xmlns:p14="http://schemas.microsoft.com/office/powerpoint/2010/main" val="1518763248"/>
              </p:ext>
            </p:extLst>
          </p:nvPr>
        </p:nvGraphicFramePr>
        <p:xfrm>
          <a:off x="6476652" y="1188721"/>
          <a:ext cx="5139867" cy="4389120"/>
        </p:xfrm>
        <a:graphic>
          <a:graphicData uri="http://schemas.openxmlformats.org/drawingml/2006/table">
            <a:tbl>
              <a:tblPr firstRow="1" bandRow="1">
                <a:tableStyleId>{5A111915-BE36-4E01-A7E5-04B1672EAD32}</a:tableStyleId>
              </a:tblPr>
              <a:tblGrid>
                <a:gridCol w="5139867">
                  <a:extLst>
                    <a:ext uri="{9D8B030D-6E8A-4147-A177-3AD203B41FA5}">
                      <a16:colId xmlns:a16="http://schemas.microsoft.com/office/drawing/2014/main" val="20000"/>
                    </a:ext>
                  </a:extLst>
                </a:gridCol>
              </a:tblGrid>
              <a:tr h="3217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chemeClr val="bg1"/>
                          </a:solidFill>
                          <a:latin typeface="+mn-lt"/>
                          <a:ea typeface="+mn-ea"/>
                          <a:cs typeface="Calibri" panose="020F0502020204030204" pitchFamily="34" charset="0"/>
                        </a:rPr>
                        <a:t>Sources</a:t>
                      </a:r>
                    </a:p>
                  </a:txBody>
                  <a:tcPr marL="72000" marR="72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extLst>
                  <a:ext uri="{0D108BD9-81ED-4DB2-BD59-A6C34878D82A}">
                    <a16:rowId xmlns:a16="http://schemas.microsoft.com/office/drawing/2014/main" val="10000"/>
                  </a:ext>
                </a:extLst>
              </a:tr>
              <a:tr h="4067403">
                <a:tc>
                  <a:txBody>
                    <a:bodyPr/>
                    <a:lstStyle/>
                    <a:p>
                      <a:pPr marL="228600" indent="-228600">
                        <a:buAutoNum type="arabicPeriod" startAt="19"/>
                      </a:pPr>
                      <a:r>
                        <a:rPr lang="en-US" sz="1200" dirty="0">
                          <a:latin typeface="+mn-lt"/>
                          <a:cs typeface="Calibri" panose="020F0502020204030204" pitchFamily="34" charset="0"/>
                        </a:rPr>
                        <a:t>https://tmec.com.ua/en/article/10-top-graphite-mining-countries</a:t>
                      </a:r>
                      <a:endParaRPr lang="en-US" altLang="zh-CN" sz="1200" dirty="0">
                        <a:latin typeface="+mn-lt"/>
                        <a:cs typeface="Calibri" panose="020F0502020204030204" pitchFamily="34" charset="0"/>
                      </a:endParaRPr>
                    </a:p>
                    <a:p>
                      <a:pPr marL="228600" indent="-228600">
                        <a:buAutoNum type="arabicPeriod" startAt="19"/>
                      </a:pPr>
                      <a:r>
                        <a:rPr lang="en-US" altLang="zh-CN" sz="1200" dirty="0">
                          <a:latin typeface="+mn-lt"/>
                          <a:cs typeface="Calibri" panose="020F0502020204030204" pitchFamily="34" charset="0"/>
                        </a:rPr>
                        <a:t>https://www.fastmarkets.com/industrial-minerals/graphite/</a:t>
                      </a:r>
                    </a:p>
                    <a:p>
                      <a:pPr marL="228600" marR="0" lvl="0" indent="-228600" algn="l" defTabSz="914400" rtl="0" eaLnBrk="1" fontAlgn="auto" latinLnBrk="0" hangingPunct="1">
                        <a:lnSpc>
                          <a:spcPct val="100000"/>
                        </a:lnSpc>
                        <a:spcBef>
                          <a:spcPts val="0"/>
                        </a:spcBef>
                        <a:spcAft>
                          <a:spcPts val="0"/>
                        </a:spcAft>
                        <a:buClrTx/>
                        <a:buSzTx/>
                        <a:buFontTx/>
                        <a:buAutoNum type="arabicPeriod" startAt="19"/>
                        <a:tabLst/>
                        <a:defRPr/>
                      </a:pPr>
                      <a:r>
                        <a:rPr lang="en-US" sz="1200" u="none" kern="1200" dirty="0">
                          <a:solidFill>
                            <a:schemeClr val="tx1"/>
                          </a:solidFill>
                          <a:latin typeface="+mn-lt"/>
                          <a:ea typeface="+mn-ea"/>
                          <a:cs typeface="Calibri" panose="020F0502020204030204" pitchFamily="34" charset="0"/>
                        </a:rPr>
                        <a:t>https://www.innovationnewsnetwork.com/renewable-energy-industry-carbon-graphite/21456/</a:t>
                      </a:r>
                    </a:p>
                    <a:p>
                      <a:pPr marL="228600" indent="-228600">
                        <a:buAutoNum type="arabicPeriod" startAt="19"/>
                      </a:pPr>
                      <a:r>
                        <a:rPr lang="en-US" altLang="zh-CN" sz="1200" dirty="0">
                          <a:latin typeface="+mn-lt"/>
                          <a:cs typeface="Calibri" panose="020F0502020204030204" pitchFamily="34" charset="0"/>
                        </a:rPr>
                        <a:t>https://www.shj-carbon.com/news/isostatic-graphite-and-molded-graphite-65524153.html</a:t>
                      </a:r>
                    </a:p>
                    <a:p>
                      <a:pPr marL="228600" indent="-228600" algn="l" defTabSz="914400" rtl="0" eaLnBrk="1" latinLnBrk="0" hangingPunct="1">
                        <a:buAutoNum type="arabicPeriod" startAt="19"/>
                      </a:pPr>
                      <a:r>
                        <a:rPr lang="en-US" altLang="zh-CN" sz="1200" kern="1200" dirty="0">
                          <a:solidFill>
                            <a:schemeClr val="tx1"/>
                          </a:solidFill>
                          <a:latin typeface="+mn-lt"/>
                          <a:ea typeface="+mn-ea"/>
                          <a:cs typeface="Calibri" panose="020F0502020204030204" pitchFamily="34" charset="0"/>
                        </a:rPr>
                        <a:t>https://www.verifiedmarketreports.com/product/isostatic-high-density-graphite-market/</a:t>
                      </a:r>
                    </a:p>
                    <a:p>
                      <a:pPr marL="228600" indent="-228600" algn="l" defTabSz="914400" rtl="0" eaLnBrk="1" latinLnBrk="0" hangingPunct="1">
                        <a:buAutoNum type="arabicPeriod" startAt="19"/>
                      </a:pPr>
                      <a:r>
                        <a:rPr lang="en-US" altLang="zh-CN" sz="1200" kern="1200" dirty="0">
                          <a:solidFill>
                            <a:schemeClr val="tx1"/>
                          </a:solidFill>
                          <a:latin typeface="+mn-lt"/>
                          <a:ea typeface="+mn-ea"/>
                          <a:cs typeface="Calibri" panose="020F0502020204030204" pitchFamily="34" charset="0"/>
                        </a:rPr>
                        <a:t>https://www.barchart.com/story/news/18805536/high-grade-isostatic-graphite-market-trends-opportunities-and-growth-2023-2030</a:t>
                      </a:r>
                    </a:p>
                    <a:p>
                      <a:pPr marL="228600" marR="0" lvl="0" indent="-228600" algn="l" defTabSz="914400" rtl="0" eaLnBrk="1" fontAlgn="auto" latinLnBrk="0" hangingPunct="1">
                        <a:lnSpc>
                          <a:spcPct val="100000"/>
                        </a:lnSpc>
                        <a:spcBef>
                          <a:spcPts val="0"/>
                        </a:spcBef>
                        <a:spcAft>
                          <a:spcPts val="0"/>
                        </a:spcAft>
                        <a:buClrTx/>
                        <a:buSzTx/>
                        <a:buFontTx/>
                        <a:buAutoNum type="arabicPeriod" startAt="19"/>
                        <a:tabLst/>
                        <a:defRPr/>
                      </a:pPr>
                      <a:r>
                        <a:rPr lang="en-US" sz="1200" kern="1200" dirty="0">
                          <a:solidFill>
                            <a:schemeClr val="tx1"/>
                          </a:solidFill>
                          <a:latin typeface="+mn-lt"/>
                          <a:ea typeface="+mn-ea"/>
                          <a:cs typeface="Calibri" panose="020F0502020204030204" pitchFamily="34" charset="0"/>
                        </a:rPr>
                        <a:t>https://www.163.com/dy/article/IFE2KQQ10518WMF4.html</a:t>
                      </a:r>
                    </a:p>
                    <a:p>
                      <a:pPr marL="228600" marR="0" lvl="0" indent="-228600" algn="l" defTabSz="914400" rtl="0" eaLnBrk="1" fontAlgn="auto" latinLnBrk="0" hangingPunct="1">
                        <a:lnSpc>
                          <a:spcPct val="100000"/>
                        </a:lnSpc>
                        <a:spcBef>
                          <a:spcPts val="0"/>
                        </a:spcBef>
                        <a:spcAft>
                          <a:spcPts val="0"/>
                        </a:spcAft>
                        <a:buClrTx/>
                        <a:buSzTx/>
                        <a:buFontTx/>
                        <a:buAutoNum type="arabicPeriod" startAt="19"/>
                        <a:tabLst/>
                        <a:defRPr/>
                      </a:pPr>
                      <a:r>
                        <a:rPr lang="en-US" sz="1200" dirty="0"/>
                        <a:t>https://www.chemanalyst.com/Pricing-data/graphite-1433</a:t>
                      </a:r>
                    </a:p>
                    <a:p>
                      <a:pPr marL="228600" marR="0" lvl="0" indent="-228600" algn="l" defTabSz="914400" rtl="0" eaLnBrk="1" fontAlgn="auto" latinLnBrk="0" hangingPunct="1">
                        <a:lnSpc>
                          <a:spcPct val="100000"/>
                        </a:lnSpc>
                        <a:spcBef>
                          <a:spcPts val="0"/>
                        </a:spcBef>
                        <a:spcAft>
                          <a:spcPts val="0"/>
                        </a:spcAft>
                        <a:buClrTx/>
                        <a:buSzTx/>
                        <a:buFontTx/>
                        <a:buAutoNum type="arabicPeriod" startAt="19"/>
                        <a:tabLst/>
                        <a:defRPr/>
                      </a:pPr>
                      <a:r>
                        <a:rPr lang="en-US" sz="1200" dirty="0"/>
                        <a:t>https://businessanalytiq.com/procurementanalytics/index/graphite-price-index/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228600" marR="0" lvl="0" indent="-228600" algn="l" defTabSz="914400" rtl="0" eaLnBrk="1" fontAlgn="auto" latinLnBrk="0" hangingPunct="1">
                        <a:lnSpc>
                          <a:spcPct val="100000"/>
                        </a:lnSpc>
                        <a:spcBef>
                          <a:spcPts val="0"/>
                        </a:spcBef>
                        <a:spcAft>
                          <a:spcPts val="0"/>
                        </a:spcAft>
                        <a:buClrTx/>
                        <a:buSzTx/>
                        <a:buFontTx/>
                        <a:buAutoNum type="arabicPeriod" startAt="19"/>
                        <a:tabLst/>
                        <a:defRPr/>
                      </a:pPr>
                      <a:endParaRPr lang="en-US" sz="1200" dirty="0"/>
                    </a:p>
                    <a:p>
                      <a:pPr marL="228600" indent="-228600" algn="l" defTabSz="914400" rtl="0" eaLnBrk="1" latinLnBrk="0" hangingPunct="1">
                        <a:buAutoNum type="arabicPeriod" startAt="19"/>
                      </a:pPr>
                      <a:endParaRPr lang="en-US" altLang="zh-CN" sz="1200" kern="1200" dirty="0">
                        <a:solidFill>
                          <a:schemeClr val="tx1"/>
                        </a:solidFill>
                        <a:latin typeface="+mn-lt"/>
                        <a:ea typeface="+mn-ea"/>
                        <a:cs typeface="Calibri" panose="020F0502020204030204" pitchFamily="34" charset="0"/>
                      </a:endParaRPr>
                    </a:p>
                  </a:txBody>
                  <a:tcPr marL="72000" marR="72000" marT="36000"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704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2786744"/>
            <a:ext cx="11590338" cy="624114"/>
          </a:xfrm>
          <a:prstGeom prst="rect">
            <a:avLst/>
          </a:prstGeom>
          <a:noFill/>
          <a:ln w="3175">
            <a:noFill/>
          </a:ln>
        </p:spPr>
        <p:txBody>
          <a:bodyPr wrap="square" lIns="90043" tIns="46822" rIns="90043" bIns="46822"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Recommendations</a:t>
            </a:r>
          </a:p>
        </p:txBody>
      </p:sp>
    </p:spTree>
    <p:extLst>
      <p:ext uri="{BB962C8B-B14F-4D97-AF65-F5344CB8AC3E}">
        <p14:creationId xmlns:p14="http://schemas.microsoft.com/office/powerpoint/2010/main" val="81549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F0E6-30D7-F8F1-E59A-3ABE5D32DAF8}"/>
              </a:ext>
            </a:extLst>
          </p:cNvPr>
          <p:cNvSpPr>
            <a:spLocks noGrp="1"/>
          </p:cNvSpPr>
          <p:nvPr>
            <p:ph type="title"/>
          </p:nvPr>
        </p:nvSpPr>
        <p:spPr/>
        <p:txBody>
          <a:bodyPr/>
          <a:lstStyle/>
          <a:p>
            <a:r>
              <a:rPr lang="en-US" dirty="0"/>
              <a:t>Recommendations</a:t>
            </a:r>
          </a:p>
        </p:txBody>
      </p:sp>
      <p:graphicFrame>
        <p:nvGraphicFramePr>
          <p:cNvPr id="3" name="Table 2">
            <a:extLst>
              <a:ext uri="{FF2B5EF4-FFF2-40B4-BE49-F238E27FC236}">
                <a16:creationId xmlns:a16="http://schemas.microsoft.com/office/drawing/2014/main" id="{069E55AC-FA76-C69E-3D5B-6FE9A7E5C303}"/>
              </a:ext>
            </a:extLst>
          </p:cNvPr>
          <p:cNvGraphicFramePr>
            <a:graphicFrameLocks noGrp="1"/>
          </p:cNvGraphicFramePr>
          <p:nvPr>
            <p:extLst>
              <p:ext uri="{D42A27DB-BD31-4B8C-83A1-F6EECF244321}">
                <p14:modId xmlns:p14="http://schemas.microsoft.com/office/powerpoint/2010/main" val="2222294348"/>
              </p:ext>
            </p:extLst>
          </p:nvPr>
        </p:nvGraphicFramePr>
        <p:xfrm>
          <a:off x="274320" y="1188720"/>
          <a:ext cx="11521439" cy="2852640"/>
        </p:xfrm>
        <a:graphic>
          <a:graphicData uri="http://schemas.openxmlformats.org/drawingml/2006/table">
            <a:tbl>
              <a:tblPr firstRow="1" bandRow="1">
                <a:tableStyleId>{616DA210-FB5B-4158-B5E0-FEB733F419BA}</a:tableStyleId>
              </a:tblPr>
              <a:tblGrid>
                <a:gridCol w="2082200">
                  <a:extLst>
                    <a:ext uri="{9D8B030D-6E8A-4147-A177-3AD203B41FA5}">
                      <a16:colId xmlns:a16="http://schemas.microsoft.com/office/drawing/2014/main" val="614005925"/>
                    </a:ext>
                  </a:extLst>
                </a:gridCol>
                <a:gridCol w="1480870">
                  <a:extLst>
                    <a:ext uri="{9D8B030D-6E8A-4147-A177-3AD203B41FA5}">
                      <a16:colId xmlns:a16="http://schemas.microsoft.com/office/drawing/2014/main" val="2293225515"/>
                    </a:ext>
                  </a:extLst>
                </a:gridCol>
                <a:gridCol w="1430594">
                  <a:extLst>
                    <a:ext uri="{9D8B030D-6E8A-4147-A177-3AD203B41FA5}">
                      <a16:colId xmlns:a16="http://schemas.microsoft.com/office/drawing/2014/main" val="1112270580"/>
                    </a:ext>
                  </a:extLst>
                </a:gridCol>
                <a:gridCol w="1504335">
                  <a:extLst>
                    <a:ext uri="{9D8B030D-6E8A-4147-A177-3AD203B41FA5}">
                      <a16:colId xmlns:a16="http://schemas.microsoft.com/office/drawing/2014/main" val="2075008160"/>
                    </a:ext>
                  </a:extLst>
                </a:gridCol>
                <a:gridCol w="1327355">
                  <a:extLst>
                    <a:ext uri="{9D8B030D-6E8A-4147-A177-3AD203B41FA5}">
                      <a16:colId xmlns:a16="http://schemas.microsoft.com/office/drawing/2014/main" val="3957443737"/>
                    </a:ext>
                  </a:extLst>
                </a:gridCol>
                <a:gridCol w="1622322">
                  <a:extLst>
                    <a:ext uri="{9D8B030D-6E8A-4147-A177-3AD203B41FA5}">
                      <a16:colId xmlns:a16="http://schemas.microsoft.com/office/drawing/2014/main" val="1123813826"/>
                    </a:ext>
                  </a:extLst>
                </a:gridCol>
                <a:gridCol w="2073763">
                  <a:extLst>
                    <a:ext uri="{9D8B030D-6E8A-4147-A177-3AD203B41FA5}">
                      <a16:colId xmlns:a16="http://schemas.microsoft.com/office/drawing/2014/main" val="498407956"/>
                    </a:ext>
                  </a:extLst>
                </a:gridCol>
              </a:tblGrid>
              <a:tr h="432000">
                <a:tc>
                  <a:txBody>
                    <a:bodyPr/>
                    <a:lstStyle/>
                    <a:p>
                      <a:pPr algn="ctr"/>
                      <a:r>
                        <a:rPr lang="en-US" sz="1400" b="1" i="0" kern="1200" dirty="0">
                          <a:solidFill>
                            <a:schemeClr val="bg1"/>
                          </a:solidFill>
                          <a:latin typeface="+mj-lt"/>
                          <a:ea typeface="+mn-ea"/>
                          <a:cs typeface="+mn-cs"/>
                        </a:rPr>
                        <a:t>Supplier</a:t>
                      </a:r>
                    </a:p>
                  </a:txBody>
                  <a:tcPr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303123"/>
                    </a:solidFill>
                  </a:tcPr>
                </a:tc>
                <a:tc>
                  <a:txBody>
                    <a:bodyPr/>
                    <a:lstStyle/>
                    <a:p>
                      <a:pPr algn="ctr"/>
                      <a:r>
                        <a:rPr kumimoji="0" lang="en-US" sz="1200" b="1" i="0" u="none" strike="noStrike" kern="1200" cap="none" spc="0" normalizeH="0" baseline="0" dirty="0">
                          <a:ln>
                            <a:noFill/>
                          </a:ln>
                          <a:solidFill>
                            <a:schemeClr val="bg1"/>
                          </a:solidFill>
                          <a:effectLst/>
                          <a:uLnTx/>
                          <a:uFillTx/>
                          <a:latin typeface="+mj-lt"/>
                          <a:ea typeface="+mn-ea"/>
                          <a:cs typeface="Calibri" panose="020F0502020204030204" pitchFamily="34" charset="0"/>
                        </a:rPr>
                        <a:t>Years of experience (2023)</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Calibri" panose="020F0502020204030204" pitchFamily="34" charset="0"/>
                        </a:rPr>
                        <a:t>Annual production capacity (MT)</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Calibri" panose="020F0502020204030204" pitchFamily="34" charset="0"/>
                        </a:rPr>
                        <a:t>Total revenue 2022 (US$ millions)</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Calibri" panose="020F0502020204030204" pitchFamily="34" charset="0"/>
                        </a:rPr>
                        <a:t>Employee strength (2022)</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Calibri" panose="020F0502020204030204" pitchFamily="34" charset="0"/>
                        </a:rPr>
                        <a:t>Number of manufacturing locations</a:t>
                      </a:r>
                      <a:endParaRPr lang="en-US" dirty="0">
                        <a:solidFill>
                          <a:schemeClr val="bg1"/>
                        </a:solidFill>
                        <a:latin typeface="+mj-lt"/>
                      </a:endParaRP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0312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chemeClr val="bg1"/>
                          </a:solidFill>
                          <a:effectLst/>
                          <a:uLnTx/>
                          <a:uFillTx/>
                          <a:latin typeface="+mj-lt"/>
                          <a:ea typeface="+mn-ea"/>
                          <a:cs typeface="Calibri" panose="020F0502020204030204" pitchFamily="34" charset="0"/>
                        </a:rPr>
                        <a:t>Supplier’s scores</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303123"/>
                    </a:solidFill>
                  </a:tcPr>
                </a:tc>
                <a:extLst>
                  <a:ext uri="{0D108BD9-81ED-4DB2-BD59-A6C34878D82A}">
                    <a16:rowId xmlns:a16="http://schemas.microsoft.com/office/drawing/2014/main" val="1757309882"/>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Mersen Corporate Services SAS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132</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16,000</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1,219</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3DD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7,315</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22</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96%</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57514468"/>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IBIDEN Co., Ltd.</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111</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3DD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noProof="0" dirty="0">
                          <a:solidFill>
                            <a:schemeClr val="tx1"/>
                          </a:solidFill>
                          <a:latin typeface="+mn-lt"/>
                          <a:ea typeface="+mn-ea"/>
                          <a:cs typeface="+mn-cs"/>
                        </a:rPr>
                        <a:t>NA</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2,753.61</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12,744</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16</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89%</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270827"/>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SGL Carbon SE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145</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NA</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1,241</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3DD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4,700</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15</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82%</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4905763"/>
                  </a:ext>
                </a:extLst>
              </a:tr>
              <a:tr h="57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Toyo Tanso Co., Ltd.</a:t>
                      </a:r>
                    </a:p>
                  </a:txBody>
                  <a:tcPr marL="72000" marR="7200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82</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B3DD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10,000</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22C49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316</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1,640</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10</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64%</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52604571"/>
                  </a:ext>
                </a:extLst>
              </a:tr>
            </a:tbl>
          </a:graphicData>
        </a:graphic>
      </p:graphicFrame>
      <p:graphicFrame>
        <p:nvGraphicFramePr>
          <p:cNvPr id="4" name="Table 3">
            <a:extLst>
              <a:ext uri="{FF2B5EF4-FFF2-40B4-BE49-F238E27FC236}">
                <a16:creationId xmlns:a16="http://schemas.microsoft.com/office/drawing/2014/main" id="{A539B5CE-9E9F-AEE8-F2C0-EBB264457622}"/>
              </a:ext>
            </a:extLst>
          </p:cNvPr>
          <p:cNvGraphicFramePr>
            <a:graphicFrameLocks noGrp="1"/>
          </p:cNvGraphicFramePr>
          <p:nvPr>
            <p:extLst>
              <p:ext uri="{D42A27DB-BD31-4B8C-83A1-F6EECF244321}">
                <p14:modId xmlns:p14="http://schemas.microsoft.com/office/powerpoint/2010/main" val="1012387875"/>
              </p:ext>
            </p:extLst>
          </p:nvPr>
        </p:nvGraphicFramePr>
        <p:xfrm>
          <a:off x="334963" y="5108122"/>
          <a:ext cx="5195682" cy="1242000"/>
        </p:xfrm>
        <a:graphic>
          <a:graphicData uri="http://schemas.openxmlformats.org/drawingml/2006/table">
            <a:tbl>
              <a:tblPr firstRow="1" bandRow="1">
                <a:tableStyleId>{6E25E649-3F16-4E02-A733-19D2CDBF48F0}</a:tableStyleId>
              </a:tblPr>
              <a:tblGrid>
                <a:gridCol w="2416596">
                  <a:extLst>
                    <a:ext uri="{9D8B030D-6E8A-4147-A177-3AD203B41FA5}">
                      <a16:colId xmlns:a16="http://schemas.microsoft.com/office/drawing/2014/main" val="86033299"/>
                    </a:ext>
                  </a:extLst>
                </a:gridCol>
                <a:gridCol w="926362">
                  <a:extLst>
                    <a:ext uri="{9D8B030D-6E8A-4147-A177-3AD203B41FA5}">
                      <a16:colId xmlns:a16="http://schemas.microsoft.com/office/drawing/2014/main" val="2327905439"/>
                    </a:ext>
                  </a:extLst>
                </a:gridCol>
                <a:gridCol w="926362">
                  <a:extLst>
                    <a:ext uri="{9D8B030D-6E8A-4147-A177-3AD203B41FA5}">
                      <a16:colId xmlns:a16="http://schemas.microsoft.com/office/drawing/2014/main" val="1963886641"/>
                    </a:ext>
                  </a:extLst>
                </a:gridCol>
                <a:gridCol w="926362">
                  <a:extLst>
                    <a:ext uri="{9D8B030D-6E8A-4147-A177-3AD203B41FA5}">
                      <a16:colId xmlns:a16="http://schemas.microsoft.com/office/drawing/2014/main" val="895463242"/>
                    </a:ext>
                  </a:extLst>
                </a:gridCol>
              </a:tblGrid>
              <a:tr h="252000">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1" i="0" u="none" strike="noStrike" dirty="0">
                          <a:solidFill>
                            <a:schemeClr val="bg1"/>
                          </a:solidFill>
                          <a:effectLst/>
                          <a:latin typeface="+mn-lt"/>
                        </a:rPr>
                        <a:t>Indicators</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03123"/>
                    </a:solidFill>
                  </a:tcPr>
                </a:tc>
                <a:tc hMerge="1">
                  <a:txBody>
                    <a:bodyPr/>
                    <a:lstStyle/>
                    <a:p>
                      <a:pPr algn="ctr" fontAlgn="ctr"/>
                      <a:endParaRPr lang="en-US" sz="1000" b="1" i="0" u="none" strike="noStrike" kern="1200" dirty="0">
                        <a:solidFill>
                          <a:schemeClr val="tx1"/>
                        </a:solidFill>
                        <a:effectLst/>
                        <a:latin typeface="+mn-lt"/>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FFE389"/>
                    </a:solidFill>
                  </a:tcPr>
                </a:tc>
                <a:tc hMerge="1">
                  <a:txBody>
                    <a:bodyPr/>
                    <a:lstStyle/>
                    <a:p>
                      <a:pPr algn="ctr" fontAlgn="ctr"/>
                      <a:endParaRPr lang="en-US" sz="1000" b="1" i="0" u="none" strike="noStrike" kern="1200" dirty="0">
                        <a:solidFill>
                          <a:schemeClr val="tx1"/>
                        </a:solidFill>
                        <a:effectLst/>
                        <a:latin typeface="+mn-lt"/>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8ADFFF"/>
                    </a:solidFill>
                  </a:tcPr>
                </a:tc>
                <a:tc hMerge="1">
                  <a:txBody>
                    <a:bodyPr/>
                    <a:lstStyle/>
                    <a:p>
                      <a:pPr algn="ctr" fontAlgn="ctr"/>
                      <a:endParaRPr lang="en-US" sz="1000" b="1" i="0" u="none" strike="noStrike" kern="1200" dirty="0">
                        <a:solidFill>
                          <a:schemeClr val="tx1"/>
                        </a:solidFill>
                        <a:effectLst/>
                        <a:latin typeface="+mn-lt"/>
                        <a:ea typeface="+mn-ea"/>
                        <a:cs typeface="+mn-cs"/>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10CF9B"/>
                    </a:solidFill>
                  </a:tcPr>
                </a:tc>
                <a:extLst>
                  <a:ext uri="{0D108BD9-81ED-4DB2-BD59-A6C34878D82A}">
                    <a16:rowId xmlns:a16="http://schemas.microsoft.com/office/drawing/2014/main" val="1936545004"/>
                  </a:ext>
                </a:extLst>
              </a:tr>
              <a:tr h="198000">
                <a:tc>
                  <a:txBody>
                    <a:bodyPr/>
                    <a:lstStyle/>
                    <a:p>
                      <a:pPr algn="l" fontAlgn="ctr"/>
                      <a:r>
                        <a:rPr lang="en-US" sz="1000" b="1" i="0" u="none" strike="noStrike" kern="1200" dirty="0">
                          <a:solidFill>
                            <a:schemeClr val="tx1"/>
                          </a:solidFill>
                          <a:effectLst/>
                          <a:latin typeface="+mn-lt"/>
                          <a:ea typeface="+mn-ea"/>
                          <a:cs typeface="+mn-cs"/>
                        </a:rPr>
                        <a:t>Parameter/Color code</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1" i="0" u="none" strike="noStrike" kern="1200" dirty="0">
                          <a:solidFill>
                            <a:schemeClr val="tx1"/>
                          </a:solidFill>
                          <a:effectLst/>
                          <a:latin typeface="+mn-lt"/>
                          <a:ea typeface="+mn-ea"/>
                          <a:cs typeface="+mn-cs"/>
                        </a:rPr>
                        <a:t>Low</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en-US" sz="1000" b="1" i="0" u="none" strike="noStrike" kern="1200" dirty="0">
                          <a:solidFill>
                            <a:schemeClr val="tx1"/>
                          </a:solidFill>
                          <a:effectLst/>
                          <a:latin typeface="+mn-lt"/>
                          <a:ea typeface="+mn-ea"/>
                          <a:cs typeface="+mn-cs"/>
                        </a:rPr>
                        <a:t>Moderate</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3DDF2"/>
                    </a:solidFill>
                  </a:tcPr>
                </a:tc>
                <a:tc>
                  <a:txBody>
                    <a:bodyPr/>
                    <a:lstStyle/>
                    <a:p>
                      <a:pPr algn="ctr" fontAlgn="ctr"/>
                      <a:r>
                        <a:rPr lang="en-US" sz="1000" b="1" i="0" u="none" strike="noStrike" kern="1200" dirty="0">
                          <a:solidFill>
                            <a:schemeClr val="tx1"/>
                          </a:solidFill>
                          <a:effectLst/>
                          <a:latin typeface="+mn-lt"/>
                          <a:ea typeface="+mn-ea"/>
                          <a:cs typeface="+mn-cs"/>
                        </a:rPr>
                        <a:t>High</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2C492"/>
                    </a:solidFill>
                  </a:tcPr>
                </a:tc>
                <a:extLst>
                  <a:ext uri="{0D108BD9-81ED-4DB2-BD59-A6C34878D82A}">
                    <a16:rowId xmlns:a16="http://schemas.microsoft.com/office/drawing/2014/main" val="2680318553"/>
                  </a:ext>
                </a:extLst>
              </a:tr>
              <a:tr h="198000">
                <a:tc>
                  <a:txBody>
                    <a:bodyPr/>
                    <a:lstStyle/>
                    <a:p>
                      <a:pPr algn="l" fontAlgn="ctr"/>
                      <a:r>
                        <a:rPr lang="en-US" sz="1000" b="1" i="0" u="none" strike="noStrike" kern="1200" dirty="0">
                          <a:solidFill>
                            <a:schemeClr val="tx1"/>
                          </a:solidFill>
                          <a:effectLst/>
                          <a:latin typeface="+mn-lt"/>
                          <a:ea typeface="+mn-ea"/>
                          <a:cs typeface="+mn-cs"/>
                        </a:rPr>
                        <a:t>Years of experience</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1" i="0" u="none" strike="noStrike" kern="1200" dirty="0">
                          <a:solidFill>
                            <a:schemeClr val="tx1"/>
                          </a:solidFill>
                          <a:effectLst/>
                          <a:latin typeface="+mn-lt"/>
                          <a:ea typeface="+mn-ea"/>
                          <a:cs typeface="+mn-cs"/>
                        </a:rPr>
                        <a:t>0–79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en-US" sz="1000" b="1" i="0" u="none" strike="noStrike" kern="1200" dirty="0">
                          <a:solidFill>
                            <a:schemeClr val="tx1"/>
                          </a:solidFill>
                          <a:effectLst/>
                          <a:latin typeface="+mn-lt"/>
                          <a:ea typeface="+mn-ea"/>
                          <a:cs typeface="+mn-cs"/>
                        </a:rPr>
                        <a:t>80–119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3DDF2"/>
                    </a:solidFill>
                  </a:tcPr>
                </a:tc>
                <a:tc>
                  <a:txBody>
                    <a:bodyPr/>
                    <a:lstStyle/>
                    <a:p>
                      <a:pPr algn="ctr" fontAlgn="ctr"/>
                      <a:r>
                        <a:rPr lang="en-US" sz="1000" b="1" i="0" u="none" strike="noStrike" kern="1200" dirty="0">
                          <a:solidFill>
                            <a:schemeClr val="tx1"/>
                          </a:solidFill>
                          <a:effectLst/>
                          <a:latin typeface="+mn-lt"/>
                          <a:ea typeface="+mn-ea"/>
                          <a:cs typeface="+mn-cs"/>
                        </a:rPr>
                        <a:t>120-–150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2C492"/>
                    </a:solidFill>
                  </a:tcPr>
                </a:tc>
                <a:extLst>
                  <a:ext uri="{0D108BD9-81ED-4DB2-BD59-A6C34878D82A}">
                    <a16:rowId xmlns:a16="http://schemas.microsoft.com/office/drawing/2014/main" val="3709235539"/>
                  </a:ext>
                </a:extLst>
              </a:tr>
              <a:tr h="198000">
                <a:tc>
                  <a:txBody>
                    <a:bodyPr/>
                    <a:lstStyle/>
                    <a:p>
                      <a:pPr algn="l" fontAlgn="ctr"/>
                      <a:r>
                        <a:rPr lang="en-US" sz="1000" b="1" i="0" u="none" strike="noStrike" kern="1200" dirty="0">
                          <a:solidFill>
                            <a:schemeClr val="tx1"/>
                          </a:solidFill>
                          <a:effectLst/>
                          <a:latin typeface="+mn-lt"/>
                          <a:ea typeface="+mn-ea"/>
                          <a:cs typeface="+mn-cs"/>
                        </a:rPr>
                        <a:t>Annual production</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1" i="0" u="none" strike="noStrike" kern="1200" dirty="0">
                          <a:solidFill>
                            <a:schemeClr val="tx1"/>
                          </a:solidFill>
                          <a:effectLst/>
                          <a:latin typeface="+mn-lt"/>
                          <a:ea typeface="+mn-ea"/>
                          <a:cs typeface="+mn-cs"/>
                        </a:rPr>
                        <a:t>NA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en-US" sz="1000" b="1" i="0" u="none" strike="noStrike" kern="1200" dirty="0">
                          <a:solidFill>
                            <a:schemeClr val="tx1"/>
                          </a:solidFill>
                          <a:effectLst/>
                          <a:latin typeface="+mn-lt"/>
                          <a:ea typeface="+mn-ea"/>
                          <a:cs typeface="+mn-cs"/>
                        </a:rPr>
                        <a:t>5,000–9,999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3DDF2"/>
                    </a:solidFill>
                  </a:tcPr>
                </a:tc>
                <a:tc>
                  <a:txBody>
                    <a:bodyPr/>
                    <a:lstStyle/>
                    <a:p>
                      <a:pPr algn="ctr" fontAlgn="ctr"/>
                      <a:r>
                        <a:rPr lang="en-US" sz="1000" b="1" i="0" u="none" strike="noStrike" kern="1200" dirty="0">
                          <a:solidFill>
                            <a:schemeClr val="tx1"/>
                          </a:solidFill>
                          <a:effectLst/>
                          <a:latin typeface="+mn-lt"/>
                          <a:ea typeface="+mn-ea"/>
                          <a:cs typeface="+mn-cs"/>
                        </a:rPr>
                        <a:t>10,000–17,000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2C492"/>
                    </a:solidFill>
                  </a:tcPr>
                </a:tc>
                <a:extLst>
                  <a:ext uri="{0D108BD9-81ED-4DB2-BD59-A6C34878D82A}">
                    <a16:rowId xmlns:a16="http://schemas.microsoft.com/office/drawing/2014/main" val="43640498"/>
                  </a:ext>
                </a:extLst>
              </a:tr>
              <a:tr h="198000">
                <a:tc>
                  <a:txBody>
                    <a:bodyPr/>
                    <a:lstStyle/>
                    <a:p>
                      <a:pPr algn="l" fontAlgn="ctr"/>
                      <a:r>
                        <a:rPr lang="en-US" sz="1000" b="1" i="0" u="none" strike="noStrike" kern="1200" dirty="0">
                          <a:solidFill>
                            <a:schemeClr val="tx1"/>
                          </a:solidFill>
                          <a:effectLst/>
                          <a:latin typeface="+mn-lt"/>
                          <a:ea typeface="+mn-ea"/>
                          <a:cs typeface="+mn-cs"/>
                        </a:rPr>
                        <a:t>Total revenue</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1" i="0" u="none" strike="noStrike" kern="1200" dirty="0">
                          <a:solidFill>
                            <a:schemeClr val="tx1"/>
                          </a:solidFill>
                          <a:effectLst/>
                          <a:latin typeface="+mn-lt"/>
                          <a:ea typeface="+mn-ea"/>
                          <a:cs typeface="+mn-cs"/>
                        </a:rPr>
                        <a:t>0–400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en-US" sz="1000" b="1" i="0" u="none" strike="noStrike" kern="1200" dirty="0">
                          <a:solidFill>
                            <a:schemeClr val="tx1"/>
                          </a:solidFill>
                          <a:effectLst/>
                          <a:latin typeface="+mn-lt"/>
                          <a:ea typeface="+mn-ea"/>
                          <a:cs typeface="+mn-cs"/>
                        </a:rPr>
                        <a:t>401–1,300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3DDF2"/>
                    </a:solidFill>
                  </a:tcPr>
                </a:tc>
                <a:tc>
                  <a:txBody>
                    <a:bodyPr/>
                    <a:lstStyle/>
                    <a:p>
                      <a:pPr algn="ctr" fontAlgn="ctr"/>
                      <a:r>
                        <a:rPr lang="en-US" sz="1000" b="1" i="0" u="none" strike="noStrike" kern="1200" dirty="0">
                          <a:solidFill>
                            <a:schemeClr val="tx1"/>
                          </a:solidFill>
                          <a:effectLst/>
                          <a:latin typeface="+mn-lt"/>
                          <a:ea typeface="+mn-ea"/>
                          <a:cs typeface="+mn-cs"/>
                        </a:rPr>
                        <a:t>1,301–3,000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2C492"/>
                    </a:solidFill>
                  </a:tcPr>
                </a:tc>
                <a:extLst>
                  <a:ext uri="{0D108BD9-81ED-4DB2-BD59-A6C34878D82A}">
                    <a16:rowId xmlns:a16="http://schemas.microsoft.com/office/drawing/2014/main" val="2098137933"/>
                  </a:ext>
                </a:extLst>
              </a:tr>
              <a:tr h="198000">
                <a:tc>
                  <a:txBody>
                    <a:bodyPr/>
                    <a:lstStyle/>
                    <a:p>
                      <a:pPr algn="l" fontAlgn="ctr"/>
                      <a:r>
                        <a:rPr lang="en-US" sz="1000" b="1" i="0" u="none" strike="noStrike" kern="1200" dirty="0">
                          <a:solidFill>
                            <a:schemeClr val="tx1"/>
                          </a:solidFill>
                          <a:effectLst/>
                          <a:latin typeface="+mn-lt"/>
                          <a:ea typeface="+mn-ea"/>
                          <a:cs typeface="+mn-cs"/>
                        </a:rPr>
                        <a:t>Employee strength</a:t>
                      </a:r>
                    </a:p>
                  </a:txBody>
                  <a:tcPr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000" b="1" i="0" u="none" strike="noStrike" kern="1200" dirty="0">
                          <a:solidFill>
                            <a:schemeClr val="tx1"/>
                          </a:solidFill>
                          <a:effectLst/>
                          <a:latin typeface="+mn-lt"/>
                          <a:ea typeface="+mn-ea"/>
                          <a:cs typeface="+mn-cs"/>
                        </a:rPr>
                        <a:t>0–2,000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fontAlgn="ctr"/>
                      <a:r>
                        <a:rPr lang="en-US" sz="1000" b="1" i="0" u="none" strike="noStrike" kern="1200" dirty="0">
                          <a:solidFill>
                            <a:schemeClr val="tx1"/>
                          </a:solidFill>
                          <a:effectLst/>
                          <a:latin typeface="+mn-lt"/>
                          <a:ea typeface="+mn-ea"/>
                          <a:cs typeface="+mn-cs"/>
                        </a:rPr>
                        <a:t>2,001–5,000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B3DDF2"/>
                    </a:solidFill>
                  </a:tcPr>
                </a:tc>
                <a:tc>
                  <a:txBody>
                    <a:bodyPr/>
                    <a:lstStyle/>
                    <a:p>
                      <a:pPr algn="ctr" fontAlgn="ctr"/>
                      <a:r>
                        <a:rPr lang="en-US" sz="1000" b="1" i="0" u="none" strike="noStrike" kern="1200" dirty="0">
                          <a:solidFill>
                            <a:schemeClr val="tx1"/>
                          </a:solidFill>
                          <a:effectLst/>
                          <a:latin typeface="+mn-lt"/>
                          <a:ea typeface="+mn-ea"/>
                          <a:cs typeface="+mn-cs"/>
                        </a:rPr>
                        <a:t>5,001–14,000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2C492"/>
                    </a:solidFill>
                  </a:tcPr>
                </a:tc>
                <a:extLst>
                  <a:ext uri="{0D108BD9-81ED-4DB2-BD59-A6C34878D82A}">
                    <a16:rowId xmlns:a16="http://schemas.microsoft.com/office/drawing/2014/main" val="31061244"/>
                  </a:ext>
                </a:extLst>
              </a:tr>
            </a:tbl>
          </a:graphicData>
        </a:graphic>
      </p:graphicFrame>
      <p:sp>
        <p:nvSpPr>
          <p:cNvPr id="9" name="TextBox 8">
            <a:extLst>
              <a:ext uri="{FF2B5EF4-FFF2-40B4-BE49-F238E27FC236}">
                <a16:creationId xmlns:a16="http://schemas.microsoft.com/office/drawing/2014/main" id="{7E28F3DD-91B3-0301-733E-C89DD0A6E7EB}"/>
              </a:ext>
            </a:extLst>
          </p:cNvPr>
          <p:cNvSpPr txBox="1"/>
          <p:nvPr/>
        </p:nvSpPr>
        <p:spPr>
          <a:xfrm>
            <a:off x="334963" y="4190020"/>
            <a:ext cx="4674572" cy="769441"/>
          </a:xfrm>
          <a:prstGeom prst="rect">
            <a:avLst/>
          </a:prstGeom>
          <a:noFill/>
        </p:spPr>
        <p:txBody>
          <a:bodyPr wrap="square" lIns="0" tIns="0" rIns="0" bIns="0" rtlCol="0" anchor="ctr">
            <a:spAutoFit/>
          </a:bodyPr>
          <a:lstStyle/>
          <a:p>
            <a:pPr lvl="0">
              <a:defRPr/>
            </a:pPr>
            <a:r>
              <a:rPr lang="en-IN" sz="1000" b="1" dirty="0">
                <a:solidFill>
                  <a:prstClr val="black"/>
                </a:solidFill>
              </a:rPr>
              <a:t>Notes</a:t>
            </a:r>
            <a:r>
              <a:rPr lang="en-IN" sz="1000" dirty="0">
                <a:solidFill>
                  <a:prstClr val="black"/>
                </a:solidFill>
              </a:rPr>
              <a:t>:</a:t>
            </a:r>
          </a:p>
          <a:p>
            <a:pPr marL="228600" lvl="0" indent="-228600">
              <a:buAutoNum type="arabicPeriod"/>
              <a:defRPr/>
            </a:pPr>
            <a:r>
              <a:rPr lang="en-IN" sz="1000" dirty="0">
                <a:solidFill>
                  <a:prstClr val="black"/>
                </a:solidFill>
              </a:rPr>
              <a:t>Suppliers are arranged according to the supplier scores in descending order</a:t>
            </a:r>
          </a:p>
          <a:p>
            <a:pPr marL="228600" lvl="0" indent="-228600">
              <a:buAutoNum type="arabicPeriod"/>
              <a:defRPr/>
            </a:pPr>
            <a:r>
              <a:rPr lang="en-IN" sz="1000" dirty="0">
                <a:solidFill>
                  <a:prstClr val="black"/>
                </a:solidFill>
              </a:rPr>
              <a:t>Suppliers with a score of more than 80% have been included</a:t>
            </a:r>
          </a:p>
          <a:p>
            <a:pPr marL="228600" lvl="0" indent="-228600">
              <a:buAutoNum type="arabicPeriod"/>
              <a:defRPr/>
            </a:pPr>
            <a:r>
              <a:rPr lang="en-IN" sz="1000" dirty="0">
                <a:solidFill>
                  <a:prstClr val="black"/>
                </a:solidFill>
              </a:rPr>
              <a:t>NA indicate data is not available</a:t>
            </a:r>
          </a:p>
          <a:p>
            <a:pPr marL="228600" lvl="0" indent="-228600">
              <a:buAutoNum type="arabicPeriod"/>
              <a:defRPr/>
            </a:pPr>
            <a:r>
              <a:rPr lang="en-IN" sz="1000" dirty="0" err="1">
                <a:solidFill>
                  <a:prstClr val="black"/>
                </a:solidFill>
              </a:rPr>
              <a:t>Colors</a:t>
            </a:r>
            <a:r>
              <a:rPr lang="en-IN" sz="1000" dirty="0">
                <a:solidFill>
                  <a:prstClr val="black"/>
                </a:solidFill>
              </a:rPr>
              <a:t> indicate relative comparison among recommended suppliers</a:t>
            </a:r>
            <a:endParaRPr lang="en-US" sz="1000" dirty="0">
              <a:solidFill>
                <a:prstClr val="black"/>
              </a:solidFill>
            </a:endParaRPr>
          </a:p>
        </p:txBody>
      </p:sp>
      <p:sp>
        <p:nvSpPr>
          <p:cNvPr id="10" name="TextBox 9">
            <a:extLst>
              <a:ext uri="{FF2B5EF4-FFF2-40B4-BE49-F238E27FC236}">
                <a16:creationId xmlns:a16="http://schemas.microsoft.com/office/drawing/2014/main" id="{46808573-89CF-F890-4E71-36765EFACE7C}"/>
              </a:ext>
            </a:extLst>
          </p:cNvPr>
          <p:cNvSpPr txBox="1"/>
          <p:nvPr/>
        </p:nvSpPr>
        <p:spPr>
          <a:xfrm>
            <a:off x="8356575" y="6073123"/>
            <a:ext cx="3524865" cy="253916"/>
          </a:xfrm>
          <a:prstGeom prst="rect">
            <a:avLst/>
          </a:prstGeom>
          <a:noFill/>
        </p:spPr>
        <p:txBody>
          <a:bodyPr wrap="square" rtlCol="0">
            <a:spAutoFit/>
          </a:bodyPr>
          <a:lstStyle/>
          <a:p>
            <a:r>
              <a:rPr lang="en-US" sz="1050" i="1" dirty="0">
                <a:solidFill>
                  <a:schemeClr val="tx2">
                    <a:lumMod val="75000"/>
                  </a:schemeClr>
                </a:solidFill>
                <a:hlinkClick r:id="rId2" action="ppaction://hlinksldjump">
                  <a:extLst>
                    <a:ext uri="{A12FA001-AC4F-418D-AE19-62706E023703}">
                      <ahyp:hlinkClr xmlns:ahyp="http://schemas.microsoft.com/office/drawing/2018/hyperlinkcolor" val="tx"/>
                    </a:ext>
                  </a:extLst>
                </a:hlinkClick>
              </a:rPr>
              <a:t>Click here for steps </a:t>
            </a:r>
            <a:r>
              <a:rPr lang="en-US" altLang="zh-CN" sz="1050" i="1" dirty="0">
                <a:solidFill>
                  <a:schemeClr val="tx2">
                    <a:lumMod val="75000"/>
                  </a:schemeClr>
                </a:solidFill>
                <a:hlinkClick r:id="rId2" action="ppaction://hlinksldjump">
                  <a:extLst>
                    <a:ext uri="{A12FA001-AC4F-418D-AE19-62706E023703}">
                      <ahyp:hlinkClr xmlns:ahyp="http://schemas.microsoft.com/office/drawing/2018/hyperlinkcolor" val="tx"/>
                    </a:ext>
                  </a:extLst>
                </a:hlinkClick>
              </a:rPr>
              <a:t>followed to shortlist suppliers</a:t>
            </a:r>
            <a:r>
              <a:rPr lang="en-US" sz="1050" i="1" dirty="0">
                <a:solidFill>
                  <a:schemeClr val="tx2">
                    <a:lumMod val="75000"/>
                  </a:schemeClr>
                </a:solidFill>
                <a:hlinkClick r:id="rId2" action="ppaction://hlinksldjump">
                  <a:extLst>
                    <a:ext uri="{A12FA001-AC4F-418D-AE19-62706E023703}">
                      <ahyp:hlinkClr xmlns:ahyp="http://schemas.microsoft.com/office/drawing/2018/hyperlinkcolor" val="tx"/>
                    </a:ext>
                  </a:extLst>
                </a:hlinkClick>
              </a:rPr>
              <a:t>  </a:t>
            </a:r>
            <a:endParaRPr lang="en-US" sz="1050" i="1" dirty="0">
              <a:solidFill>
                <a:schemeClr val="tx2">
                  <a:lumMod val="75000"/>
                </a:schemeClr>
              </a:solidFill>
            </a:endParaRPr>
          </a:p>
        </p:txBody>
      </p:sp>
      <p:sp>
        <p:nvSpPr>
          <p:cNvPr id="5" name="TextBox 15">
            <a:extLst>
              <a:ext uri="{FF2B5EF4-FFF2-40B4-BE49-F238E27FC236}">
                <a16:creationId xmlns:a16="http://schemas.microsoft.com/office/drawing/2014/main" id="{E75CA69D-7F95-9B36-D910-77C77AB9DE2F}"/>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3185442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fontAlgn="ctr" hangingPunct="1"/>
            <a:r>
              <a:rPr lang="en-IN" altLang="zh-CN" dirty="0">
                <a:cs typeface="Calibri" panose="020F0502020204030204" pitchFamily="34" charset="0"/>
              </a:rPr>
              <a:t> Manufacturing Process</a:t>
            </a:r>
            <a:endParaRPr lang="zh-CN" altLang="zh-CN" dirty="0">
              <a:cs typeface="Calibri" panose="020F0502020204030204" pitchFamily="34" charset="0"/>
            </a:endParaRPr>
          </a:p>
        </p:txBody>
      </p:sp>
      <p:sp>
        <p:nvSpPr>
          <p:cNvPr id="11" name="Heptagon 10">
            <a:extLst>
              <a:ext uri="{FF2B5EF4-FFF2-40B4-BE49-F238E27FC236}">
                <a16:creationId xmlns:a16="http://schemas.microsoft.com/office/drawing/2014/main" id="{CBDDF864-FC7F-4961-6C67-AE8322A82C21}"/>
              </a:ext>
            </a:extLst>
          </p:cNvPr>
          <p:cNvSpPr/>
          <p:nvPr/>
        </p:nvSpPr>
        <p:spPr>
          <a:xfrm>
            <a:off x="553400" y="1431662"/>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graphicFrame>
        <p:nvGraphicFramePr>
          <p:cNvPr id="24" name="Table 23">
            <a:extLst>
              <a:ext uri="{FF2B5EF4-FFF2-40B4-BE49-F238E27FC236}">
                <a16:creationId xmlns:a16="http://schemas.microsoft.com/office/drawing/2014/main" id="{90D6B80E-1165-E8E1-61BF-A823ED2C5BAD}"/>
              </a:ext>
            </a:extLst>
          </p:cNvPr>
          <p:cNvGraphicFramePr>
            <a:graphicFrameLocks noGrp="1"/>
          </p:cNvGraphicFramePr>
          <p:nvPr>
            <p:extLst>
              <p:ext uri="{D42A27DB-BD31-4B8C-83A1-F6EECF244321}">
                <p14:modId xmlns:p14="http://schemas.microsoft.com/office/powerpoint/2010/main" val="3762341763"/>
              </p:ext>
            </p:extLst>
          </p:nvPr>
        </p:nvGraphicFramePr>
        <p:xfrm>
          <a:off x="4090281" y="1243491"/>
          <a:ext cx="3931920" cy="5155780"/>
        </p:xfrm>
        <a:graphic>
          <a:graphicData uri="http://schemas.openxmlformats.org/drawingml/2006/table">
            <a:tbl>
              <a:tblPr firstRow="1" bandRow="1">
                <a:tableStyleId>{5C22544A-7EE6-4342-B048-85BDC9FD1C3A}</a:tableStyleId>
              </a:tblPr>
              <a:tblGrid>
                <a:gridCol w="385574">
                  <a:extLst>
                    <a:ext uri="{9D8B030D-6E8A-4147-A177-3AD203B41FA5}">
                      <a16:colId xmlns:a16="http://schemas.microsoft.com/office/drawing/2014/main" val="1747196054"/>
                    </a:ext>
                  </a:extLst>
                </a:gridCol>
                <a:gridCol w="3546346">
                  <a:extLst>
                    <a:ext uri="{9D8B030D-6E8A-4147-A177-3AD203B41FA5}">
                      <a16:colId xmlns:a16="http://schemas.microsoft.com/office/drawing/2014/main" val="3832793835"/>
                    </a:ext>
                  </a:extLst>
                </a:gridCol>
              </a:tblGrid>
              <a:tr h="267114">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1" i="0" u="none" strike="noStrike" kern="1200" cap="none" spc="0" normalizeH="0" baseline="0" noProof="0" dirty="0">
                        <a:ln>
                          <a:noFill/>
                        </a:ln>
                        <a:solidFill>
                          <a:prstClr val="black"/>
                        </a:solidFill>
                        <a:effectLst/>
                        <a:uLnTx/>
                        <a:uFillTx/>
                        <a:latin typeface="+mn-lt"/>
                        <a:ea typeface="+mn-ea"/>
                        <a:cs typeface="+mn-cs"/>
                      </a:endParaRP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Coke</a:t>
                      </a: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25304523"/>
                  </a:ext>
                </a:extLst>
              </a:tr>
              <a:tr h="642472">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Isostatic graphite is produced from petroleum coke, which should be calcined at 1,200–1,400</a:t>
                      </a:r>
                      <a:r>
                        <a:rPr kumimoji="0" lang="en-US" altLang="zh-CN" sz="1100" b="0" i="0" u="none" strike="noStrike" kern="1200" cap="none" spc="0" normalizeH="0" baseline="30000" noProof="0" dirty="0">
                          <a:ln>
                            <a:noFill/>
                          </a:ln>
                          <a:solidFill>
                            <a:schemeClr val="tx1"/>
                          </a:solidFill>
                          <a:effectLst/>
                          <a:uLnTx/>
                          <a:uFillTx/>
                          <a:latin typeface="+mj-lt"/>
                          <a:ea typeface="+mn-ea"/>
                          <a:cs typeface="Calibri" panose="020F0502020204030204" pitchFamily="34" charset="0"/>
                        </a:rPr>
                        <a:t>o</a:t>
                      </a: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C to remove moisture and volatile matter</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prstClr val="black"/>
                          </a:solidFill>
                          <a:effectLst/>
                          <a:uLnTx/>
                          <a:uFillTx/>
                          <a:latin typeface="+mn-lt"/>
                          <a:ea typeface="+mn-ea"/>
                          <a:cs typeface="+mn-cs"/>
                        </a:rPr>
                        <a:t>Isostatic graphite is produced from petroleum coke, which should be calcined at 1200-1400°C to remove moisture and volatile matter</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91789291"/>
                  </a:ext>
                </a:extLst>
              </a:tr>
              <a:tr h="267114">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Grind</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58190432"/>
                  </a:ext>
                </a:extLst>
              </a:tr>
              <a:tr h="831601">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The solid raw materials coke and graphite are first milled and then mixed with binder pitch in mixers to form a homogeneous mass. Aggregate size of isostatically pressed graphite is usually required to be below 20 um</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prstClr val="black"/>
                          </a:solidFill>
                          <a:effectLst/>
                          <a:uLnTx/>
                          <a:uFillTx/>
                          <a:latin typeface="+mn-lt"/>
                          <a:ea typeface="+mn-ea"/>
                          <a:cs typeface="+mn-cs"/>
                        </a:rPr>
                        <a:t>The solid raw materials coke and graphite are first milled and then mixed with binder pitch in mixers to form a homogeneous mass. Aggregate size of isostatically pressed graphite is usually required to be below 20um.</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48378779"/>
                  </a:ext>
                </a:extLst>
              </a:tr>
              <a:tr h="267114">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Mixing</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33046295"/>
                  </a:ext>
                </a:extLst>
              </a:tr>
              <a:tr h="831601">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The ground powder and coal asphalt binder are put into a heated kneader for mixing proportionally so that a layer of asphalt is uniformly attached to the surface of the powdered coke particles. </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prstClr val="black"/>
                          </a:solidFill>
                          <a:effectLst/>
                          <a:uLnTx/>
                          <a:uFillTx/>
                          <a:latin typeface="+mn-lt"/>
                          <a:ea typeface="+mn-ea"/>
                          <a:cs typeface="+mn-cs"/>
                        </a:rPr>
                        <a:t>The ground powder and coal asphalt binder were put into a heated kneader for mixing proportionally, so that a layer of asphalt was uniformly attached to the surface of the powdered coke particles. After kneading, the paste was removed and allowed to cool.</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67391707"/>
                  </a:ext>
                </a:extLst>
              </a:tr>
              <a:tr h="267114">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2</a:t>
                      </a:r>
                      <a:r>
                        <a:rPr kumimoji="0" lang="en-US" altLang="zh-CN" sz="1200" b="1" i="0" u="none" strike="noStrike" kern="1200" cap="none" spc="0" normalizeH="0" baseline="30000" noProof="0" dirty="0">
                          <a:ln>
                            <a:noFill/>
                          </a:ln>
                          <a:solidFill>
                            <a:prstClr val="black"/>
                          </a:solidFill>
                          <a:effectLst/>
                          <a:uLnTx/>
                          <a:uFillTx/>
                          <a:latin typeface="+mj-lt"/>
                          <a:ea typeface="+mn-ea"/>
                          <a:cs typeface="Calibri" panose="020F0502020204030204" pitchFamily="34" charset="0"/>
                        </a:rPr>
                        <a:t>nd</a:t>
                      </a: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  Pulverizing</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36349102"/>
                  </a:ext>
                </a:extLst>
              </a:tr>
              <a:tr h="453343">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Small carbon balls are milled again into very fine grains by vertical roller mills or ball mills</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6151449"/>
                  </a:ext>
                </a:extLst>
              </a:tr>
              <a:tr h="27243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Molding</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92678932"/>
                  </a:ext>
                </a:extLst>
              </a:tr>
              <a:tr h="1020731">
                <a:tc gridSpan="2">
                  <a:txBody>
                    <a:bodyPr/>
                    <a:lstStyle/>
                    <a:p>
                      <a:pPr marL="0" lvl="0" indent="0">
                        <a:lnSpc>
                          <a:spcPts val="1500"/>
                        </a:lnSpc>
                        <a:buFont typeface="Arial" panose="020B0604020202020204" pitchFamily="34" charset="0"/>
                        <a:buNone/>
                        <a:defRPr/>
                      </a:pPr>
                      <a:r>
                        <a:rPr kumimoji="0" lang="en-US" altLang="zh-CN" sz="1100" b="0" i="0" u="none" strike="noStrike" kern="1200" cap="none" spc="0" normalizeH="0" baseline="0" dirty="0">
                          <a:ln>
                            <a:noFill/>
                          </a:ln>
                          <a:solidFill>
                            <a:prstClr val="black"/>
                          </a:solidFill>
                          <a:effectLst/>
                          <a:uLnTx/>
                          <a:uFillTx/>
                          <a:latin typeface="+mj-lt"/>
                          <a:ea typeface="+mn-ea"/>
                          <a:cs typeface="Calibri" panose="020F0502020204030204" pitchFamily="34" charset="0"/>
                        </a:rPr>
                        <a:t>The shaping process includes isostatic pressing, extrusion, and vibration molding. Isostatic graphite is molded by isostatic pressing technology (5-3). The powdered carbon in the mold is exposed to high pressure (over 150 MPa), pressing into cylindrical or rectangular shapes</a:t>
                      </a:r>
                      <a:endParaRPr kumimoji="0" lang="en-US" altLang="zh-CN" sz="11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lvl="0" indent="0">
                        <a:lnSpc>
                          <a:spcPts val="1500"/>
                        </a:lnSpc>
                        <a:buFont typeface="Arial" panose="020B0604020202020204" pitchFamily="34" charset="0"/>
                        <a:buNone/>
                        <a:defRPr/>
                      </a:pPr>
                      <a:r>
                        <a:rPr kumimoji="0" lang="en-US" altLang="zh-CN" sz="1100" b="0" i="0" u="none" strike="noStrike" kern="1200" cap="none" spc="0" normalizeH="0" baseline="0" noProof="0" dirty="0">
                          <a:ln>
                            <a:noFill/>
                          </a:ln>
                          <a:solidFill>
                            <a:prstClr val="black"/>
                          </a:solidFill>
                          <a:effectLst/>
                          <a:uLnTx/>
                          <a:uFillTx/>
                          <a:latin typeface="+mn-lt"/>
                          <a:ea typeface="+mn-ea"/>
                          <a:cs typeface="+mn-cs"/>
                        </a:rPr>
                        <a:t>Isostatic pressing</a:t>
                      </a:r>
                    </a:p>
                    <a:p>
                      <a:pPr marL="0" lvl="0" indent="0">
                        <a:lnSpc>
                          <a:spcPts val="1500"/>
                        </a:lnSpc>
                        <a:buFont typeface="Arial" panose="020B0604020202020204" pitchFamily="34" charset="0"/>
                        <a:buNone/>
                        <a:defRPr/>
                      </a:pPr>
                      <a:r>
                        <a:rPr kumimoji="0" lang="en-US" altLang="zh-CN" sz="1100" b="0" i="0" u="none" strike="noStrike" kern="1200" cap="none" spc="0" normalizeH="0" baseline="0" noProof="0" dirty="0">
                          <a:ln>
                            <a:noFill/>
                          </a:ln>
                          <a:solidFill>
                            <a:prstClr val="black"/>
                          </a:solidFill>
                          <a:effectLst/>
                          <a:uLnTx/>
                          <a:uFillTx/>
                          <a:latin typeface="+mn-lt"/>
                          <a:ea typeface="+mn-ea"/>
                          <a:cs typeface="+mn-cs"/>
                        </a:rPr>
                        <a:t>Extruding</a:t>
                      </a:r>
                    </a:p>
                    <a:p>
                      <a:pPr marL="0" lvl="0" indent="0">
                        <a:lnSpc>
                          <a:spcPts val="1500"/>
                        </a:lnSpc>
                        <a:buFont typeface="Arial" panose="020B0604020202020204" pitchFamily="34" charset="0"/>
                        <a:buNone/>
                        <a:defRPr/>
                      </a:pPr>
                      <a:r>
                        <a:rPr kumimoji="0" lang="en-US" altLang="zh-CN" sz="1100" b="0" i="0" u="none" strike="noStrike" kern="1200" cap="none" spc="0" normalizeH="0" baseline="0" noProof="0" dirty="0" err="1">
                          <a:ln>
                            <a:noFill/>
                          </a:ln>
                          <a:solidFill>
                            <a:prstClr val="black"/>
                          </a:solidFill>
                          <a:effectLst/>
                          <a:uLnTx/>
                          <a:uFillTx/>
                          <a:latin typeface="+mn-lt"/>
                          <a:ea typeface="+mn-ea"/>
                          <a:cs typeface="+mn-cs"/>
                        </a:rPr>
                        <a:t>Vibro</a:t>
                      </a:r>
                      <a:r>
                        <a:rPr kumimoji="0" lang="en-US" altLang="zh-CN" sz="1100" b="0" i="0" u="none" strike="noStrike" kern="1200" cap="none" spc="0" normalizeH="0" baseline="0" noProof="0" dirty="0">
                          <a:ln>
                            <a:noFill/>
                          </a:ln>
                          <a:solidFill>
                            <a:prstClr val="black"/>
                          </a:solidFill>
                          <a:effectLst/>
                          <a:uLnTx/>
                          <a:uFillTx/>
                          <a:latin typeface="+mn-lt"/>
                          <a:ea typeface="+mn-ea"/>
                          <a:cs typeface="+mn-cs"/>
                        </a:rPr>
                        <a:t> molding</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35847216"/>
                  </a:ext>
                </a:extLst>
              </a:tr>
            </a:tbl>
          </a:graphicData>
        </a:graphic>
      </p:graphicFrame>
      <p:sp>
        <p:nvSpPr>
          <p:cNvPr id="8" name="Heptagon 7">
            <a:extLst>
              <a:ext uri="{FF2B5EF4-FFF2-40B4-BE49-F238E27FC236}">
                <a16:creationId xmlns:a16="http://schemas.microsoft.com/office/drawing/2014/main" id="{180A721B-5E62-7B80-8D60-DD5B3BB25686}"/>
              </a:ext>
            </a:extLst>
          </p:cNvPr>
          <p:cNvSpPr/>
          <p:nvPr/>
        </p:nvSpPr>
        <p:spPr>
          <a:xfrm>
            <a:off x="554390" y="2371298"/>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16" name="Heptagon 15">
            <a:extLst>
              <a:ext uri="{FF2B5EF4-FFF2-40B4-BE49-F238E27FC236}">
                <a16:creationId xmlns:a16="http://schemas.microsoft.com/office/drawing/2014/main" id="{5B7F6DD7-98B7-01DF-AF1A-1298B19BB933}"/>
              </a:ext>
            </a:extLst>
          </p:cNvPr>
          <p:cNvSpPr/>
          <p:nvPr/>
        </p:nvSpPr>
        <p:spPr>
          <a:xfrm>
            <a:off x="554390" y="3185536"/>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sp>
        <p:nvSpPr>
          <p:cNvPr id="17" name="Heptagon 16">
            <a:extLst>
              <a:ext uri="{FF2B5EF4-FFF2-40B4-BE49-F238E27FC236}">
                <a16:creationId xmlns:a16="http://schemas.microsoft.com/office/drawing/2014/main" id="{C1FB40EA-E382-FCF6-88B8-FAD57BF480A0}"/>
              </a:ext>
            </a:extLst>
          </p:cNvPr>
          <p:cNvSpPr/>
          <p:nvPr/>
        </p:nvSpPr>
        <p:spPr>
          <a:xfrm>
            <a:off x="553400" y="4095261"/>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4</a:t>
            </a:r>
            <a:endParaRPr lang="zh-CN" altLang="en-US" sz="1200" dirty="0"/>
          </a:p>
        </p:txBody>
      </p:sp>
      <p:pic>
        <p:nvPicPr>
          <p:cNvPr id="14" name="Picture 13" descr="Blue and white symbols of a machine&#10;&#10;Description automatically generated">
            <a:extLst>
              <a:ext uri="{FF2B5EF4-FFF2-40B4-BE49-F238E27FC236}">
                <a16:creationId xmlns:a16="http://schemas.microsoft.com/office/drawing/2014/main" id="{539D3437-5C48-C6E5-E7D0-A23DFC44C83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25751" y="3941963"/>
            <a:ext cx="687628" cy="660662"/>
          </a:xfrm>
          <a:prstGeom prst="rect">
            <a:avLst/>
          </a:prstGeom>
          <a:ln>
            <a:solidFill>
              <a:schemeClr val="bg1"/>
            </a:solidFill>
          </a:ln>
        </p:spPr>
      </p:pic>
      <p:grpSp>
        <p:nvGrpSpPr>
          <p:cNvPr id="27" name="Group 26">
            <a:extLst>
              <a:ext uri="{FF2B5EF4-FFF2-40B4-BE49-F238E27FC236}">
                <a16:creationId xmlns:a16="http://schemas.microsoft.com/office/drawing/2014/main" id="{2AAC0D89-36F6-CE9A-1BAF-B5A72A4DD9C7}"/>
              </a:ext>
            </a:extLst>
          </p:cNvPr>
          <p:cNvGrpSpPr/>
          <p:nvPr/>
        </p:nvGrpSpPr>
        <p:grpSpPr>
          <a:xfrm>
            <a:off x="985455" y="2366621"/>
            <a:ext cx="622337" cy="284897"/>
            <a:chOff x="1036592" y="2790114"/>
            <a:chExt cx="971550" cy="507443"/>
          </a:xfrm>
        </p:grpSpPr>
        <p:sp>
          <p:nvSpPr>
            <p:cNvPr id="23" name="Flowchart: Terminator 22">
              <a:extLst>
                <a:ext uri="{FF2B5EF4-FFF2-40B4-BE49-F238E27FC236}">
                  <a16:creationId xmlns:a16="http://schemas.microsoft.com/office/drawing/2014/main" id="{4EF84351-7CAF-F4D1-D365-7508F9961A3D}"/>
                </a:ext>
              </a:extLst>
            </p:cNvPr>
            <p:cNvSpPr/>
            <p:nvPr/>
          </p:nvSpPr>
          <p:spPr>
            <a:xfrm>
              <a:off x="1036592" y="2790114"/>
              <a:ext cx="971550" cy="507443"/>
            </a:xfrm>
            <a:prstGeom prst="flowChartTerminator">
              <a:avLst/>
            </a:prstGeom>
            <a:noFill/>
            <a:ln w="57150">
              <a:solidFill>
                <a:srgbClr val="00A2E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lowchart: Connector 24">
              <a:extLst>
                <a:ext uri="{FF2B5EF4-FFF2-40B4-BE49-F238E27FC236}">
                  <a16:creationId xmlns:a16="http://schemas.microsoft.com/office/drawing/2014/main" id="{BDFEB8C7-CB40-BD51-023D-EAFA5E6E5F30}"/>
                </a:ext>
              </a:extLst>
            </p:cNvPr>
            <p:cNvSpPr/>
            <p:nvPr/>
          </p:nvSpPr>
          <p:spPr>
            <a:xfrm>
              <a:off x="1180212" y="2902604"/>
              <a:ext cx="287241" cy="284897"/>
            </a:xfrm>
            <a:prstGeom prst="flowChartConnector">
              <a:avLst/>
            </a:prstGeom>
            <a:solidFill>
              <a:srgbClr val="00A2E7"/>
            </a:solidFill>
            <a:ln>
              <a:solidFill>
                <a:srgbClr val="00A2E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lowchart: Connector 25">
              <a:extLst>
                <a:ext uri="{FF2B5EF4-FFF2-40B4-BE49-F238E27FC236}">
                  <a16:creationId xmlns:a16="http://schemas.microsoft.com/office/drawing/2014/main" id="{03BEC7D6-0687-2176-044A-15675CA4AFCD}"/>
                </a:ext>
              </a:extLst>
            </p:cNvPr>
            <p:cNvSpPr/>
            <p:nvPr/>
          </p:nvSpPr>
          <p:spPr>
            <a:xfrm>
              <a:off x="1566562" y="2902604"/>
              <a:ext cx="287241" cy="284897"/>
            </a:xfrm>
            <a:prstGeom prst="flowChartConnector">
              <a:avLst/>
            </a:prstGeom>
            <a:solidFill>
              <a:srgbClr val="00A2E7"/>
            </a:solidFill>
            <a:ln>
              <a:solidFill>
                <a:srgbClr val="00A2E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9" name="Graphic 28" descr="Raw Materials with solid fill">
            <a:extLst>
              <a:ext uri="{FF2B5EF4-FFF2-40B4-BE49-F238E27FC236}">
                <a16:creationId xmlns:a16="http://schemas.microsoft.com/office/drawing/2014/main" id="{95ABB147-DB4B-65BC-E259-BBC518185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455" y="1267152"/>
            <a:ext cx="689938" cy="689938"/>
          </a:xfrm>
          <a:prstGeom prst="rect">
            <a:avLst/>
          </a:prstGeom>
        </p:spPr>
      </p:pic>
      <p:pic>
        <p:nvPicPr>
          <p:cNvPr id="31" name="Graphic 30" descr="Shuffle with solid fill">
            <a:extLst>
              <a:ext uri="{FF2B5EF4-FFF2-40B4-BE49-F238E27FC236}">
                <a16:creationId xmlns:a16="http://schemas.microsoft.com/office/drawing/2014/main" id="{6698833A-3C9D-4CAC-1F50-034B53CFCB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3932" y="3036985"/>
            <a:ext cx="582001" cy="582001"/>
          </a:xfrm>
          <a:prstGeom prst="rect">
            <a:avLst/>
          </a:prstGeom>
        </p:spPr>
      </p:pic>
      <p:pic>
        <p:nvPicPr>
          <p:cNvPr id="2049" name="Picture 2048" descr="A blue and black logo&#10;&#10;Description automatically generated">
            <a:extLst>
              <a:ext uri="{FF2B5EF4-FFF2-40B4-BE49-F238E27FC236}">
                <a16:creationId xmlns:a16="http://schemas.microsoft.com/office/drawing/2014/main" id="{F546921D-7A03-8782-4DB6-55A3E00B8F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647" y="5700535"/>
            <a:ext cx="762505" cy="413024"/>
          </a:xfrm>
          <a:prstGeom prst="rect">
            <a:avLst/>
          </a:prstGeom>
        </p:spPr>
      </p:pic>
      <p:pic>
        <p:nvPicPr>
          <p:cNvPr id="2053" name="Picture 2052">
            <a:extLst>
              <a:ext uri="{FF2B5EF4-FFF2-40B4-BE49-F238E27FC236}">
                <a16:creationId xmlns:a16="http://schemas.microsoft.com/office/drawing/2014/main" id="{5405B5A6-D86F-E561-200A-FCF3974D22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1823" y="5632841"/>
            <a:ext cx="460773" cy="630037"/>
          </a:xfrm>
          <a:prstGeom prst="rect">
            <a:avLst/>
          </a:prstGeom>
        </p:spPr>
      </p:pic>
      <p:pic>
        <p:nvPicPr>
          <p:cNvPr id="2058" name="Picture 2057" descr="A blue square object with a white background&#10;&#10;Description automatically generated">
            <a:extLst>
              <a:ext uri="{FF2B5EF4-FFF2-40B4-BE49-F238E27FC236}">
                <a16:creationId xmlns:a16="http://schemas.microsoft.com/office/drawing/2014/main" id="{609C2333-4746-F4BB-0EEB-E3FC09C71D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4059" y="5632841"/>
            <a:ext cx="534867" cy="666238"/>
          </a:xfrm>
          <a:prstGeom prst="rect">
            <a:avLst/>
          </a:prstGeom>
        </p:spPr>
      </p:pic>
      <p:pic>
        <p:nvPicPr>
          <p:cNvPr id="2060" name="Picture 2059" descr="A close-up of a card&#10;&#10;Description automatically generated">
            <a:extLst>
              <a:ext uri="{FF2B5EF4-FFF2-40B4-BE49-F238E27FC236}">
                <a16:creationId xmlns:a16="http://schemas.microsoft.com/office/drawing/2014/main" id="{E7528A39-D8FB-5307-9C80-893CC8EDB0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40890" y="3814675"/>
            <a:ext cx="815795" cy="582001"/>
          </a:xfrm>
          <a:prstGeom prst="rect">
            <a:avLst/>
          </a:prstGeom>
        </p:spPr>
      </p:pic>
      <p:pic>
        <p:nvPicPr>
          <p:cNvPr id="2064" name="Picture 2063" descr="A red and blue rectangular sign with arrows&#10;&#10;Description automatically generated">
            <a:extLst>
              <a:ext uri="{FF2B5EF4-FFF2-40B4-BE49-F238E27FC236}">
                <a16:creationId xmlns:a16="http://schemas.microsoft.com/office/drawing/2014/main" id="{E5E81064-F52B-5C26-CF64-AA6791D954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9511" y="4843127"/>
            <a:ext cx="534371" cy="590840"/>
          </a:xfrm>
          <a:prstGeom prst="rect">
            <a:avLst/>
          </a:prstGeom>
        </p:spPr>
      </p:pic>
      <p:pic>
        <p:nvPicPr>
          <p:cNvPr id="2068" name="Picture 2067" descr="A drawing of a boat with black circles&#10;&#10;Description automatically generated">
            <a:extLst>
              <a:ext uri="{FF2B5EF4-FFF2-40B4-BE49-F238E27FC236}">
                <a16:creationId xmlns:a16="http://schemas.microsoft.com/office/drawing/2014/main" id="{4CF701E0-9E29-ECD8-C5D3-20BE643BBB4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463" b="94030" l="2326" r="97093">
                        <a14:foregroundMark x1="26163" y1="35821" x2="35465" y2="65672"/>
                        <a14:foregroundMark x1="13372" y1="43284" x2="13372" y2="64179"/>
                        <a14:foregroundMark x1="23837" y1="92537" x2="45349" y2="88060"/>
                        <a14:foregroundMark x1="59302" y1="85075" x2="84302" y2="85075"/>
                        <a14:foregroundMark x1="89535" y1="43284" x2="62209" y2="94030"/>
                        <a14:foregroundMark x1="62209" y1="94030" x2="62209" y2="94030"/>
                        <a14:foregroundMark x1="90116" y1="73134" x2="91860" y2="28358"/>
                        <a14:foregroundMark x1="84302" y1="10448" x2="84302" y2="20896"/>
                        <a14:foregroundMark x1="97093" y1="40299" x2="97093" y2="40299"/>
                        <a14:foregroundMark x1="3488" y1="43284" x2="8721" y2="44776"/>
                        <a14:foregroundMark x1="2907" y1="79104" x2="2907" y2="79104"/>
                        <a14:foregroundMark x1="2326" y1="92537" x2="6977" y2="94030"/>
                        <a14:foregroundMark x1="26163" y1="32836" x2="26163" y2="32836"/>
                        <a14:foregroundMark x1="26163" y1="32836" x2="26163" y2="32836"/>
                        <a14:foregroundMark x1="6977" y1="44776" x2="6977" y2="44776"/>
                        <a14:foregroundMark x1="12791" y1="38806" x2="12791" y2="38806"/>
                        <a14:foregroundMark x1="12791" y1="38806" x2="12791" y2="38806"/>
                        <a14:foregroundMark x1="14535" y1="26866" x2="14535" y2="26866"/>
                        <a14:foregroundMark x1="14535" y1="26866" x2="14535" y2="26866"/>
                        <a14:foregroundMark x1="20349" y1="43284" x2="20349" y2="43284"/>
                        <a14:foregroundMark x1="21512" y1="44776" x2="21512" y2="44776"/>
                        <a14:foregroundMark x1="28488" y1="41791" x2="28488" y2="41791"/>
                        <a14:foregroundMark x1="38953" y1="32836" x2="38953" y2="32836"/>
                        <a14:foregroundMark x1="38953" y1="32836" x2="38953" y2="32836"/>
                        <a14:foregroundMark x1="31977" y1="29851" x2="31977" y2="29851"/>
                        <a14:foregroundMark x1="31977" y1="29851" x2="31977" y2="29851"/>
                        <a14:foregroundMark x1="28488" y1="13433" x2="28488" y2="13433"/>
                        <a14:foregroundMark x1="28488" y1="13433" x2="28488" y2="13433"/>
                        <a14:foregroundMark x1="14535" y1="28358" x2="47674" y2="8955"/>
                        <a14:foregroundMark x1="47674" y1="8955" x2="81395" y2="38806"/>
                        <a14:foregroundMark x1="81395" y1="38806" x2="28488" y2="71642"/>
                        <a14:foregroundMark x1="28488" y1="71642" x2="14535" y2="34328"/>
                        <a14:foregroundMark x1="52326" y1="41791" x2="52326" y2="41791"/>
                        <a14:foregroundMark x1="52326" y1="41791" x2="52326" y2="41791"/>
                        <a14:foregroundMark x1="73837" y1="23881" x2="73837" y2="23881"/>
                        <a14:foregroundMark x1="73837" y1="23881" x2="73837" y2="23881"/>
                        <a14:foregroundMark x1="77326" y1="13433" x2="77326" y2="13433"/>
                        <a14:foregroundMark x1="77326" y1="13433" x2="77326" y2="13433"/>
                        <a14:foregroundMark x1="68023" y1="13433" x2="68023" y2="13433"/>
                        <a14:foregroundMark x1="68023" y1="13433" x2="68023" y2="13433"/>
                        <a14:foregroundMark x1="72093" y1="13433" x2="72093" y2="13433"/>
                        <a14:foregroundMark x1="72674" y1="13433" x2="72674" y2="13433"/>
                        <a14:foregroundMark x1="97093" y1="43284" x2="97093" y2="43284"/>
                        <a14:foregroundMark x1="8140" y1="17910" x2="8140" y2="17910"/>
                        <a14:foregroundMark x1="3488" y1="91045" x2="3488" y2="91045"/>
                        <a14:foregroundMark x1="2326" y1="76119" x2="2326" y2="76119"/>
                        <a14:foregroundMark x1="6395" y1="77612" x2="6395" y2="77612"/>
                        <a14:foregroundMark x1="3488" y1="79104" x2="3488" y2="79104"/>
                        <a14:backgroundMark x1="3246" y1="76119" x2="2907" y2="74627"/>
                        <a14:backgroundMark x1="3585" y1="77612" x2="3246" y2="76119"/>
                        <a14:backgroundMark x1="3924" y1="79104" x2="3585" y2="77612"/>
                        <a14:backgroundMark x1="4848" y1="83170" x2="3924" y2="79104"/>
                        <a14:backgroundMark x1="7558" y1="16418" x2="7558" y2="16418"/>
                      </a14:backgroundRemoval>
                    </a14:imgEffect>
                  </a14:imgLayer>
                </a14:imgProps>
              </a:ext>
              <a:ext uri="{28A0092B-C50C-407E-A947-70E740481C1C}">
                <a14:useLocalDpi xmlns:a14="http://schemas.microsoft.com/office/drawing/2010/main" val="0"/>
              </a:ext>
            </a:extLst>
          </a:blip>
          <a:stretch>
            <a:fillRect/>
          </a:stretch>
        </p:blipFill>
        <p:spPr>
          <a:xfrm>
            <a:off x="2619833" y="3109178"/>
            <a:ext cx="935008" cy="364218"/>
          </a:xfrm>
          <a:prstGeom prst="rect">
            <a:avLst/>
          </a:prstGeom>
        </p:spPr>
      </p:pic>
      <p:pic>
        <p:nvPicPr>
          <p:cNvPr id="2075" name="Graphic 2074" descr="Mining tools with solid fill">
            <a:extLst>
              <a:ext uri="{FF2B5EF4-FFF2-40B4-BE49-F238E27FC236}">
                <a16:creationId xmlns:a16="http://schemas.microsoft.com/office/drawing/2014/main" id="{745E077E-2B92-D924-4EB3-96004975BA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95963" y="2220585"/>
            <a:ext cx="619774" cy="619774"/>
          </a:xfrm>
          <a:prstGeom prst="rect">
            <a:avLst/>
          </a:prstGeom>
        </p:spPr>
      </p:pic>
      <p:pic>
        <p:nvPicPr>
          <p:cNvPr id="2077" name="Picture 2076" descr="A logo of a company&#10;&#10;Description automatically generated with medium confidence">
            <a:extLst>
              <a:ext uri="{FF2B5EF4-FFF2-40B4-BE49-F238E27FC236}">
                <a16:creationId xmlns:a16="http://schemas.microsoft.com/office/drawing/2014/main" id="{336B0888-E7E0-BC47-B4C6-57B752E21B4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3226" b="96774" l="2353" r="96471">
                        <a14:foregroundMark x1="44706" y1="8065" x2="44706" y2="8065"/>
                        <a14:foregroundMark x1="44706" y1="8065" x2="44706" y2="8065"/>
                        <a14:foregroundMark x1="31292" y1="29133" x2="65882" y2="91935"/>
                        <a14:foregroundMark x1="65882" y1="15727" x2="65882" y2="14516"/>
                        <a14:foregroundMark x1="65882" y1="91935" x2="65882" y2="26096"/>
                        <a14:foregroundMark x1="65882" y1="14516" x2="29830" y2="14516"/>
                        <a14:foregroundMark x1="21262" y1="42074" x2="15411" y2="60123"/>
                        <a14:foregroundMark x1="31765" y1="9677" x2="30099" y2="14816"/>
                        <a14:foregroundMark x1="23862" y1="71565" x2="68235" y2="87097"/>
                        <a14:foregroundMark x1="82070" y1="56387" x2="92941" y2="32258"/>
                        <a14:foregroundMark x1="68235" y1="87097" x2="69863" y2="83483"/>
                        <a14:foregroundMark x1="65251" y1="16684" x2="47059" y2="6452"/>
                        <a14:foregroundMark x1="92941" y1="32258" x2="84929" y2="27752"/>
                        <a14:foregroundMark x1="47059" y1="6452" x2="21176" y2="4839"/>
                        <a14:foregroundMark x1="94118" y1="62903" x2="94118" y2="62903"/>
                        <a14:foregroundMark x1="10077" y1="40598" x2="5972" y2="68741"/>
                        <a14:foregroundMark x1="29333" y1="81111" x2="68347" y2="81974"/>
                        <a14:foregroundMark x1="22353" y1="93548" x2="83669" y2="93548"/>
                        <a14:foregroundMark x1="45882" y1="96774" x2="45882" y2="96774"/>
                        <a14:foregroundMark x1="52941" y1="98387" x2="52941" y2="98387"/>
                        <a14:foregroundMark x1="78991" y1="6198" x2="80153" y2="6263"/>
                        <a14:foregroundMark x1="25882" y1="3226" x2="72403" y2="5829"/>
                        <a14:foregroundMark x1="87091" y1="25096" x2="94849" y2="65702"/>
                        <a14:foregroundMark x1="89676" y1="21921" x2="94118" y2="59677"/>
                        <a14:foregroundMark x1="15294" y1="19355" x2="15294" y2="19355"/>
                        <a14:foregroundMark x1="15294" y1="19355" x2="15294" y2="19355"/>
                        <a14:foregroundMark x1="11765" y1="17742" x2="11765" y2="17742"/>
                        <a14:foregroundMark x1="3529" y1="37097" x2="3529" y2="37097"/>
                        <a14:foregroundMark x1="4706" y1="30645" x2="4706" y2="30645"/>
                        <a14:foregroundMark x1="9412" y1="24194" x2="9412" y2="24194"/>
                        <a14:foregroundMark x1="8235" y1="24194" x2="8235" y2="24194"/>
                        <a14:foregroundMark x1="12941" y1="17742" x2="12941" y2="17742"/>
                        <a14:foregroundMark x1="15294" y1="16129" x2="15294" y2="16129"/>
                        <a14:foregroundMark x1="20000" y1="12903" x2="20000" y2="12903"/>
                        <a14:foregroundMark x1="21176" y1="9677" x2="21176" y2="9677"/>
                        <a14:foregroundMark x1="14118" y1="16129" x2="14118" y2="16129"/>
                        <a14:foregroundMark x1="11765" y1="19355" x2="11765" y2="19355"/>
                        <a14:foregroundMark x1="10588" y1="20968" x2="10588" y2="20968"/>
                        <a14:foregroundMark x1="8235" y1="24194" x2="8235" y2="24194"/>
                        <a14:foregroundMark x1="9412" y1="80645" x2="9412" y2="80645"/>
                        <a14:foregroundMark x1="15294" y1="85484" x2="15294" y2="85484"/>
                        <a14:foregroundMark x1="11765" y1="80645" x2="14118" y2="90323"/>
                        <a14:foregroundMark x1="45882" y1="95161" x2="45882" y2="95161"/>
                        <a14:foregroundMark x1="35294" y1="96774" x2="35294" y2="96774"/>
                        <a14:foregroundMark x1="9412" y1="22581" x2="9412" y2="22581"/>
                        <a14:foregroundMark x1="12941" y1="17742" x2="12941" y2="17742"/>
                        <a14:foregroundMark x1="9412" y1="19355" x2="9412" y2="19355"/>
                        <a14:foregroundMark x1="14118" y1="17742" x2="14118" y2="17742"/>
                        <a14:foregroundMark x1="14118" y1="16129" x2="14118" y2="16129"/>
                        <a14:foregroundMark x1="16471" y1="14516" x2="16471" y2="14516"/>
                        <a14:foregroundMark x1="21176" y1="9677" x2="21176" y2="9677"/>
                        <a14:foregroundMark x1="21176" y1="9677" x2="21176" y2="9677"/>
                        <a14:foregroundMark x1="12941" y1="17742" x2="12941" y2="17742"/>
                        <a14:foregroundMark x1="12941" y1="19355" x2="12941" y2="19355"/>
                        <a14:foregroundMark x1="10588" y1="20968" x2="10588" y2="20968"/>
                        <a14:foregroundMark x1="8235" y1="24194" x2="8235" y2="24194"/>
                        <a14:foregroundMark x1="8235" y1="25806" x2="8235" y2="29032"/>
                        <a14:foregroundMark x1="7059" y1="29032" x2="7059" y2="29032"/>
                        <a14:foregroundMark x1="5882" y1="33871" x2="5882" y2="33871"/>
                        <a14:foregroundMark x1="9412" y1="22581" x2="9412" y2="22581"/>
                        <a14:foregroundMark x1="9412" y1="22581" x2="9412" y2="22581"/>
                        <a14:foregroundMark x1="11765" y1="17742" x2="11765" y2="17742"/>
                        <a14:foregroundMark x1="9412" y1="22581" x2="9412" y2="22581"/>
                        <a14:foregroundMark x1="9412" y1="20968" x2="9412" y2="20968"/>
                        <a14:foregroundMark x1="10588" y1="19355" x2="10588" y2="19355"/>
                        <a14:foregroundMark x1="9412" y1="20968" x2="9412" y2="20968"/>
                        <a14:foregroundMark x1="8235" y1="22581" x2="8235" y2="22581"/>
                        <a14:foregroundMark x1="8235" y1="22581" x2="8235" y2="22581"/>
                        <a14:foregroundMark x1="10588" y1="19355" x2="10588" y2="19355"/>
                        <a14:foregroundMark x1="11765" y1="17742" x2="11765" y2="17742"/>
                        <a14:foregroundMark x1="12941" y1="14516" x2="12941" y2="14516"/>
                        <a14:foregroundMark x1="15294" y1="14516" x2="15294" y2="14516"/>
                        <a14:foregroundMark x1="20000" y1="12903" x2="20000" y2="12903"/>
                        <a14:foregroundMark x1="11765" y1="17742" x2="11765" y2="17742"/>
                        <a14:foregroundMark x1="11765" y1="17742" x2="11765" y2="17742"/>
                        <a14:foregroundMark x1="18824" y1="14516" x2="18824" y2="14516"/>
                        <a14:foregroundMark x1="16471" y1="12903" x2="16471" y2="12903"/>
                        <a14:backgroundMark x1="92941" y1="6452" x2="92941" y2="6452"/>
                        <a14:backgroundMark x1="85882" y1="6452" x2="85882" y2="6452"/>
                        <a14:backgroundMark x1="80000" y1="3226" x2="80000" y2="3226"/>
                        <a14:backgroundMark x1="80000" y1="3226" x2="80000" y2="3226"/>
                        <a14:backgroundMark x1="89412" y1="9677" x2="89412" y2="9677"/>
                        <a14:backgroundMark x1="89412" y1="9677" x2="89412" y2="9677"/>
                        <a14:backgroundMark x1="80000" y1="6452" x2="91765" y2="19355"/>
                        <a14:backgroundMark x1="71765" y1="3226" x2="71765" y2="3226"/>
                        <a14:backgroundMark x1="76471" y1="1613" x2="76471" y2="1613"/>
                        <a14:backgroundMark x1="74118" y1="3226" x2="78824" y2="6452"/>
                        <a14:backgroundMark x1="2426" y1="29032" x2="1176" y2="30645"/>
                        <a14:backgroundMark x1="6176" y1="24194" x2="4927" y2="25806"/>
                        <a14:backgroundMark x1="7426" y1="22581" x2="6176" y2="24194"/>
                        <a14:backgroundMark x1="8676" y1="20968" x2="7426" y2="22581"/>
                        <a14:backgroundMark x1="9926" y1="19355" x2="8676" y2="20968"/>
                        <a14:backgroundMark x1="11176" y1="17742" x2="9926" y2="19355"/>
                        <a14:backgroundMark x1="12426" y1="16129" x2="11176" y2="17742"/>
                        <a14:backgroundMark x1="13676" y1="14516" x2="12426" y2="16129"/>
                        <a14:backgroundMark x1="14926" y1="12903" x2="13676" y2="14516"/>
                        <a14:backgroundMark x1="17426" y1="9677" x2="14926" y2="12903"/>
                        <a14:backgroundMark x1="21176" y1="4839" x2="17426" y2="9677"/>
                        <a14:backgroundMark x1="89412" y1="87097" x2="89412" y2="87097"/>
                        <a14:backgroundMark x1="97647" y1="67742" x2="85882" y2="95161"/>
                        <a14:backgroundMark x1="10227" y1="92039" x2="12941" y2="96774"/>
                        <a14:backgroundMark x1="3697" y1="80645" x2="5325" y2="83486"/>
                        <a14:backgroundMark x1="0" y1="74194" x2="3697" y2="80645"/>
                      </a14:backgroundRemoval>
                    </a14:imgEffect>
                  </a14:imgLayer>
                </a14:imgProps>
              </a:ext>
              <a:ext uri="{28A0092B-C50C-407E-A947-70E740481C1C}">
                <a14:useLocalDpi xmlns:a14="http://schemas.microsoft.com/office/drawing/2010/main" val="0"/>
              </a:ext>
            </a:extLst>
          </a:blip>
          <a:stretch>
            <a:fillRect/>
          </a:stretch>
        </p:blipFill>
        <p:spPr>
          <a:xfrm>
            <a:off x="2715156" y="1280596"/>
            <a:ext cx="797905" cy="582001"/>
          </a:xfrm>
          <a:prstGeom prst="rect">
            <a:avLst/>
          </a:prstGeom>
        </p:spPr>
      </p:pic>
      <p:sp>
        <p:nvSpPr>
          <p:cNvPr id="2078" name="Heptagon 2077">
            <a:extLst>
              <a:ext uri="{FF2B5EF4-FFF2-40B4-BE49-F238E27FC236}">
                <a16:creationId xmlns:a16="http://schemas.microsoft.com/office/drawing/2014/main" id="{CF771749-4F0A-DB1A-CD3D-E85F4B2DC9AF}"/>
              </a:ext>
            </a:extLst>
          </p:cNvPr>
          <p:cNvSpPr/>
          <p:nvPr/>
        </p:nvSpPr>
        <p:spPr>
          <a:xfrm>
            <a:off x="584776" y="5220075"/>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5</a:t>
            </a:r>
            <a:endParaRPr lang="zh-CN" altLang="en-US" sz="1200" dirty="0"/>
          </a:p>
        </p:txBody>
      </p:sp>
      <p:sp>
        <p:nvSpPr>
          <p:cNvPr id="2079" name="Heptagon 2078">
            <a:extLst>
              <a:ext uri="{FF2B5EF4-FFF2-40B4-BE49-F238E27FC236}">
                <a16:creationId xmlns:a16="http://schemas.microsoft.com/office/drawing/2014/main" id="{3BB66E3F-901A-9771-DC6C-D4F7C40AC8C9}"/>
              </a:ext>
            </a:extLst>
          </p:cNvPr>
          <p:cNvSpPr/>
          <p:nvPr/>
        </p:nvSpPr>
        <p:spPr>
          <a:xfrm>
            <a:off x="2214552" y="4975056"/>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6</a:t>
            </a:r>
            <a:endParaRPr lang="zh-CN" altLang="en-US" sz="1200" dirty="0"/>
          </a:p>
        </p:txBody>
      </p:sp>
      <p:sp>
        <p:nvSpPr>
          <p:cNvPr id="2080" name="Heptagon 2079">
            <a:extLst>
              <a:ext uri="{FF2B5EF4-FFF2-40B4-BE49-F238E27FC236}">
                <a16:creationId xmlns:a16="http://schemas.microsoft.com/office/drawing/2014/main" id="{4A2CE086-F626-077E-D3E2-2D15CB2AE069}"/>
              </a:ext>
            </a:extLst>
          </p:cNvPr>
          <p:cNvSpPr/>
          <p:nvPr/>
        </p:nvSpPr>
        <p:spPr>
          <a:xfrm>
            <a:off x="2214552" y="3963226"/>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7</a:t>
            </a:r>
            <a:endParaRPr lang="zh-CN" altLang="en-US" sz="1200" dirty="0"/>
          </a:p>
        </p:txBody>
      </p:sp>
      <p:sp>
        <p:nvSpPr>
          <p:cNvPr id="2081" name="Heptagon 2080">
            <a:extLst>
              <a:ext uri="{FF2B5EF4-FFF2-40B4-BE49-F238E27FC236}">
                <a16:creationId xmlns:a16="http://schemas.microsoft.com/office/drawing/2014/main" id="{F5B49FC2-9439-BA0F-413C-B4BBFE47D68F}"/>
              </a:ext>
            </a:extLst>
          </p:cNvPr>
          <p:cNvSpPr/>
          <p:nvPr/>
        </p:nvSpPr>
        <p:spPr>
          <a:xfrm>
            <a:off x="2214552" y="3133719"/>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8</a:t>
            </a:r>
            <a:endParaRPr lang="zh-CN" altLang="en-US" sz="1200" b="1" dirty="0"/>
          </a:p>
        </p:txBody>
      </p:sp>
      <p:sp>
        <p:nvSpPr>
          <p:cNvPr id="2082" name="Heptagon 2081">
            <a:extLst>
              <a:ext uri="{FF2B5EF4-FFF2-40B4-BE49-F238E27FC236}">
                <a16:creationId xmlns:a16="http://schemas.microsoft.com/office/drawing/2014/main" id="{A1119F8F-F8D8-5F42-CED9-28F9EE49634A}"/>
              </a:ext>
            </a:extLst>
          </p:cNvPr>
          <p:cNvSpPr/>
          <p:nvPr/>
        </p:nvSpPr>
        <p:spPr>
          <a:xfrm>
            <a:off x="2214552" y="2397141"/>
            <a:ext cx="327546" cy="284897"/>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9</a:t>
            </a:r>
            <a:endParaRPr lang="zh-CN" altLang="en-US" sz="1200" b="1" dirty="0"/>
          </a:p>
        </p:txBody>
      </p:sp>
      <p:sp>
        <p:nvSpPr>
          <p:cNvPr id="2083" name="Heptagon 2082">
            <a:extLst>
              <a:ext uri="{FF2B5EF4-FFF2-40B4-BE49-F238E27FC236}">
                <a16:creationId xmlns:a16="http://schemas.microsoft.com/office/drawing/2014/main" id="{D91D820E-EAE2-7FEA-F2E0-8BD8A20E6005}"/>
              </a:ext>
            </a:extLst>
          </p:cNvPr>
          <p:cNvSpPr/>
          <p:nvPr/>
        </p:nvSpPr>
        <p:spPr>
          <a:xfrm>
            <a:off x="2168160" y="1464900"/>
            <a:ext cx="373938" cy="345233"/>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t>10</a:t>
            </a:r>
            <a:endParaRPr lang="zh-CN" altLang="en-US" sz="800" b="1" dirty="0"/>
          </a:p>
        </p:txBody>
      </p:sp>
      <p:graphicFrame>
        <p:nvGraphicFramePr>
          <p:cNvPr id="2087" name="Table 2086">
            <a:extLst>
              <a:ext uri="{FF2B5EF4-FFF2-40B4-BE49-F238E27FC236}">
                <a16:creationId xmlns:a16="http://schemas.microsoft.com/office/drawing/2014/main" id="{F4D68D48-8B25-C8CE-7C4E-0A22D4E2E543}"/>
              </a:ext>
            </a:extLst>
          </p:cNvPr>
          <p:cNvGraphicFramePr>
            <a:graphicFrameLocks noGrp="1"/>
          </p:cNvGraphicFramePr>
          <p:nvPr>
            <p:extLst>
              <p:ext uri="{D42A27DB-BD31-4B8C-83A1-F6EECF244321}">
                <p14:modId xmlns:p14="http://schemas.microsoft.com/office/powerpoint/2010/main" val="2483503132"/>
              </p:ext>
            </p:extLst>
          </p:nvPr>
        </p:nvGraphicFramePr>
        <p:xfrm>
          <a:off x="8130069" y="1226834"/>
          <a:ext cx="3787542" cy="5234945"/>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1747196054"/>
                    </a:ext>
                  </a:extLst>
                </a:gridCol>
                <a:gridCol w="3330342">
                  <a:extLst>
                    <a:ext uri="{9D8B030D-6E8A-4147-A177-3AD203B41FA5}">
                      <a16:colId xmlns:a16="http://schemas.microsoft.com/office/drawing/2014/main" val="3832793835"/>
                    </a:ext>
                  </a:extLst>
                </a:gridCol>
              </a:tblGrid>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200" b="1" i="0" u="none" strike="noStrike" kern="1200" cap="none" spc="0" normalizeH="0" baseline="0" noProof="0" dirty="0">
                        <a:ln>
                          <a:noFill/>
                        </a:ln>
                        <a:solidFill>
                          <a:prstClr val="black"/>
                        </a:solidFill>
                        <a:effectLst/>
                        <a:uLnTx/>
                        <a:uFillTx/>
                        <a:latin typeface="+mn-lt"/>
                        <a:ea typeface="+mn-ea"/>
                        <a:cs typeface="+mn-cs"/>
                      </a:endParaRP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Carbonizing/Bake</a:t>
                      </a:r>
                    </a:p>
                  </a:txBody>
                  <a:tcPr anchor="ct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25304523"/>
                  </a:ext>
                </a:extLst>
              </a:tr>
              <a:tr h="833970">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The bake and impregnation stages will take 2–3 months. The material will be carbonized in an oxygen-free environment at about 1,000</a:t>
                      </a:r>
                      <a:r>
                        <a:rPr kumimoji="0" lang="en-US" altLang="zh-CN" sz="1100" b="0" i="0" u="none" strike="noStrike" kern="1200" cap="none" spc="0" normalizeH="0" baseline="30000" noProof="0" dirty="0">
                          <a:ln>
                            <a:noFill/>
                          </a:ln>
                          <a:solidFill>
                            <a:schemeClr val="tx1"/>
                          </a:solidFill>
                          <a:effectLst/>
                          <a:uLnTx/>
                          <a:uFillTx/>
                          <a:latin typeface="+mj-lt"/>
                          <a:ea typeface="+mn-ea"/>
                          <a:cs typeface="Calibri" panose="020F0502020204030204" pitchFamily="34" charset="0"/>
                        </a:rPr>
                        <a:t>o</a:t>
                      </a: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C in furnace. When baking </a:t>
                      </a:r>
                      <a:r>
                        <a:rPr kumimoji="0" lang="en-US" altLang="zh-CN" sz="11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is finished, the block achieves the desired hardness</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prstClr val="black"/>
                          </a:solidFill>
                          <a:effectLst/>
                          <a:uLnTx/>
                          <a:uFillTx/>
                          <a:latin typeface="+mn-lt"/>
                          <a:ea typeface="+mn-ea"/>
                          <a:cs typeface="+mn-cs"/>
                        </a:rPr>
                        <a:t> carbonized in an oxygen free environment at about 1000°C </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91789291"/>
                  </a:ext>
                </a:extLst>
              </a:tr>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dirty="0">
                          <a:ln>
                            <a:noFill/>
                          </a:ln>
                          <a:solidFill>
                            <a:prstClr val="black"/>
                          </a:solidFill>
                          <a:effectLst/>
                          <a:uLnTx/>
                          <a:uFillTx/>
                          <a:latin typeface="+mj-lt"/>
                          <a:ea typeface="+mn-ea"/>
                          <a:cs typeface="Calibri" panose="020F0502020204030204" pitchFamily="34" charset="0"/>
                        </a:rPr>
                        <a:t>Impregnation</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658190432"/>
                  </a:ext>
                </a:extLst>
              </a:tr>
              <a:tr h="833970">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Impregnation is usually done using pitch with a lower viscosity than the pitch used as a binder. Isostatic graphite needs to be impregnated 2–4 times, and baked after each impregnation</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48378779"/>
                  </a:ext>
                </a:extLst>
              </a:tr>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dirty="0">
                          <a:ln>
                            <a:noFill/>
                          </a:ln>
                          <a:solidFill>
                            <a:prstClr val="black"/>
                          </a:solidFill>
                          <a:effectLst/>
                          <a:uLnTx/>
                          <a:uFillTx/>
                          <a:latin typeface="+mj-lt"/>
                          <a:ea typeface="+mn-ea"/>
                          <a:cs typeface="Calibri" panose="020F0502020204030204" pitchFamily="34" charset="0"/>
                        </a:rPr>
                        <a:t>Graphitization</a:t>
                      </a:r>
                      <a:endPar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33046295"/>
                  </a:ext>
                </a:extLst>
              </a:tr>
              <a:tr h="648285">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This stage is the second thermal processing step. It will then transform the amorphous carbon into 3D-ordered graphite at roughly 2,000°C–3,000°C</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67391707"/>
                  </a:ext>
                </a:extLst>
              </a:tr>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Machining</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36349102"/>
                  </a:ext>
                </a:extLst>
              </a:tr>
              <a:tr h="454635">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The material can undergo further mechanical processing to be turned into complex shapes</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altLang="zh-CN"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56151449"/>
                  </a:ext>
                </a:extLst>
              </a:tr>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Purification</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92678932"/>
                  </a:ext>
                </a:extLst>
              </a:tr>
              <a:tr h="833970">
                <a:tc gridSpan="2">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When isostatic graphite is used in the semiconductor, silicon monocrystalline, and atomic energy industries, purification is required. Halogen gas is introduced during the graphitization process and heated to about 2,</a:t>
                      </a: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000</a:t>
                      </a:r>
                      <a:r>
                        <a:rPr kumimoji="0" lang="en-US" altLang="zh-CN" sz="1100" b="0" i="0" u="none" strike="noStrike" kern="1200" cap="none" spc="0" normalizeH="0" baseline="30000" noProof="0" dirty="0">
                          <a:ln>
                            <a:noFill/>
                          </a:ln>
                          <a:solidFill>
                            <a:schemeClr val="tx1"/>
                          </a:solidFill>
                          <a:effectLst/>
                          <a:uLnTx/>
                          <a:uFillTx/>
                          <a:latin typeface="+mj-lt"/>
                          <a:ea typeface="+mn-ea"/>
                          <a:cs typeface="Calibri" panose="020F0502020204030204" pitchFamily="34" charset="0"/>
                        </a:rPr>
                        <a:t>o</a:t>
                      </a:r>
                      <a:r>
                        <a:rPr kumimoji="0" lang="en-US" altLang="zh-CN"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rPr>
                        <a:t>C</a:t>
                      </a:r>
                      <a:endParaRPr kumimoji="0" lang="en-US" sz="1100" b="0" i="0" u="none" strike="noStrike" kern="1200" cap="none" spc="0" normalizeH="0" baseline="0" noProof="0" dirty="0">
                        <a:ln>
                          <a:noFill/>
                        </a:ln>
                        <a:solidFill>
                          <a:schemeClr val="tx1"/>
                        </a:solidFill>
                        <a:effectLst/>
                        <a:uLnTx/>
                        <a:uFillTx/>
                        <a:latin typeface="+mj-lt"/>
                        <a:ea typeface="+mn-ea"/>
                        <a:cs typeface="Calibri" panose="020F0502020204030204" pitchFamily="34" charset="0"/>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hMerge="1">
                  <a:txBody>
                    <a:bodyPr/>
                    <a:lstStyle/>
                    <a:p>
                      <a:pPr marL="0" lvl="0" indent="0">
                        <a:lnSpc>
                          <a:spcPts val="1500"/>
                        </a:lnSpc>
                        <a:buFont typeface="Arial" panose="020B0604020202020204" pitchFamily="34" charset="0"/>
                        <a:buNone/>
                        <a:defRPr/>
                      </a:pPr>
                      <a:endParaRPr kumimoji="0" lang="en-US" altLang="zh-CN" sz="11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35847216"/>
                  </a:ext>
                </a:extLst>
              </a:tr>
              <a:tr h="267875">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kumimoji="0" lang="en-US" altLang="zh-CN" sz="12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Finished product </a:t>
                      </a:r>
                    </a:p>
                  </a:txBody>
                  <a:tcPr>
                    <a:lnL w="3175" cap="flat" cmpd="sng" algn="ctr">
                      <a:solidFill>
                        <a:srgbClr val="252E3B"/>
                      </a:solidFill>
                      <a:prstDash val="solid"/>
                      <a:round/>
                      <a:headEnd type="none" w="med" len="med"/>
                      <a:tailEnd type="none" w="med" len="med"/>
                    </a:lnL>
                    <a:lnR w="3175" cap="flat" cmpd="sng" algn="ctr">
                      <a:solidFill>
                        <a:srgbClr val="252E3B"/>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06880258"/>
                  </a:ext>
                </a:extLst>
              </a:tr>
            </a:tbl>
          </a:graphicData>
        </a:graphic>
      </p:graphicFrame>
      <p:sp>
        <p:nvSpPr>
          <p:cNvPr id="2088" name="Heptagon 2087">
            <a:extLst>
              <a:ext uri="{FF2B5EF4-FFF2-40B4-BE49-F238E27FC236}">
                <a16:creationId xmlns:a16="http://schemas.microsoft.com/office/drawing/2014/main" id="{5E80D8EE-82D2-E45E-4854-483F9E354D59}"/>
              </a:ext>
            </a:extLst>
          </p:cNvPr>
          <p:cNvSpPr/>
          <p:nvPr/>
        </p:nvSpPr>
        <p:spPr>
          <a:xfrm>
            <a:off x="4149632" y="1260584"/>
            <a:ext cx="294903" cy="240412"/>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zh-CN" altLang="en-US" sz="1200" dirty="0"/>
          </a:p>
        </p:txBody>
      </p:sp>
      <p:sp>
        <p:nvSpPr>
          <p:cNvPr id="2089" name="Heptagon 2088">
            <a:extLst>
              <a:ext uri="{FF2B5EF4-FFF2-40B4-BE49-F238E27FC236}">
                <a16:creationId xmlns:a16="http://schemas.microsoft.com/office/drawing/2014/main" id="{1125B74A-A5CB-15A6-50AB-8F23F43A42AD}"/>
              </a:ext>
            </a:extLst>
          </p:cNvPr>
          <p:cNvSpPr/>
          <p:nvPr/>
        </p:nvSpPr>
        <p:spPr>
          <a:xfrm>
            <a:off x="4149631" y="2173996"/>
            <a:ext cx="294903" cy="240413"/>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zh-CN" altLang="en-US" sz="1200" dirty="0"/>
          </a:p>
        </p:txBody>
      </p:sp>
      <p:sp>
        <p:nvSpPr>
          <p:cNvPr id="2090" name="Heptagon 2089">
            <a:extLst>
              <a:ext uri="{FF2B5EF4-FFF2-40B4-BE49-F238E27FC236}">
                <a16:creationId xmlns:a16="http://schemas.microsoft.com/office/drawing/2014/main" id="{3D99A0ED-DCE5-9615-F840-EFBFFDB3C6F2}"/>
              </a:ext>
            </a:extLst>
          </p:cNvPr>
          <p:cNvSpPr/>
          <p:nvPr/>
        </p:nvSpPr>
        <p:spPr>
          <a:xfrm>
            <a:off x="4148472" y="3283661"/>
            <a:ext cx="268906" cy="240413"/>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zh-CN" altLang="en-US" sz="1200" dirty="0"/>
          </a:p>
        </p:txBody>
      </p:sp>
      <p:sp>
        <p:nvSpPr>
          <p:cNvPr id="2091" name="Heptagon 2090">
            <a:extLst>
              <a:ext uri="{FF2B5EF4-FFF2-40B4-BE49-F238E27FC236}">
                <a16:creationId xmlns:a16="http://schemas.microsoft.com/office/drawing/2014/main" id="{CE4EDCA9-F9B6-0B20-F8F2-E08A838D42C0}"/>
              </a:ext>
            </a:extLst>
          </p:cNvPr>
          <p:cNvSpPr/>
          <p:nvPr/>
        </p:nvSpPr>
        <p:spPr>
          <a:xfrm>
            <a:off x="4162629" y="4394906"/>
            <a:ext cx="268906" cy="240413"/>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4</a:t>
            </a:r>
            <a:endParaRPr lang="zh-CN" altLang="en-US" sz="1200" dirty="0"/>
          </a:p>
        </p:txBody>
      </p:sp>
      <p:sp>
        <p:nvSpPr>
          <p:cNvPr id="2092" name="Heptagon 2091">
            <a:extLst>
              <a:ext uri="{FF2B5EF4-FFF2-40B4-BE49-F238E27FC236}">
                <a16:creationId xmlns:a16="http://schemas.microsoft.com/office/drawing/2014/main" id="{C4C65D19-481C-A5C5-A391-1C2696AAFC46}"/>
              </a:ext>
            </a:extLst>
          </p:cNvPr>
          <p:cNvSpPr/>
          <p:nvPr/>
        </p:nvSpPr>
        <p:spPr>
          <a:xfrm>
            <a:off x="4175627" y="5110570"/>
            <a:ext cx="268907" cy="240413"/>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5</a:t>
            </a:r>
            <a:endParaRPr lang="zh-CN" altLang="en-US" sz="1200" dirty="0"/>
          </a:p>
        </p:txBody>
      </p:sp>
      <p:sp>
        <p:nvSpPr>
          <p:cNvPr id="2093" name="TextBox 2092">
            <a:extLst>
              <a:ext uri="{FF2B5EF4-FFF2-40B4-BE49-F238E27FC236}">
                <a16:creationId xmlns:a16="http://schemas.microsoft.com/office/drawing/2014/main" id="{61B31E00-CA47-70A7-E7DB-C59F6938899F}"/>
              </a:ext>
            </a:extLst>
          </p:cNvPr>
          <p:cNvSpPr txBox="1"/>
          <p:nvPr/>
        </p:nvSpPr>
        <p:spPr>
          <a:xfrm>
            <a:off x="827075" y="6113559"/>
            <a:ext cx="409950" cy="246221"/>
          </a:xfrm>
          <a:prstGeom prst="rect">
            <a:avLst/>
          </a:prstGeom>
          <a:noFill/>
        </p:spPr>
        <p:txBody>
          <a:bodyPr wrap="square" rtlCol="0">
            <a:spAutoFit/>
          </a:bodyPr>
          <a:lstStyle/>
          <a:p>
            <a:r>
              <a:rPr lang="en-US" altLang="zh-CN" sz="1000" dirty="0"/>
              <a:t>5-1</a:t>
            </a:r>
            <a:endParaRPr lang="zh-CN" altLang="en-US" sz="1000" dirty="0"/>
          </a:p>
        </p:txBody>
      </p:sp>
      <p:sp>
        <p:nvSpPr>
          <p:cNvPr id="2094" name="TextBox 2093">
            <a:extLst>
              <a:ext uri="{FF2B5EF4-FFF2-40B4-BE49-F238E27FC236}">
                <a16:creationId xmlns:a16="http://schemas.microsoft.com/office/drawing/2014/main" id="{0C2B020F-2C24-DBCE-62CE-82697E262D69}"/>
              </a:ext>
            </a:extLst>
          </p:cNvPr>
          <p:cNvSpPr txBox="1"/>
          <p:nvPr/>
        </p:nvSpPr>
        <p:spPr>
          <a:xfrm>
            <a:off x="1712696" y="6174301"/>
            <a:ext cx="409950" cy="246221"/>
          </a:xfrm>
          <a:prstGeom prst="rect">
            <a:avLst/>
          </a:prstGeom>
          <a:noFill/>
        </p:spPr>
        <p:txBody>
          <a:bodyPr wrap="square" rtlCol="0">
            <a:spAutoFit/>
          </a:bodyPr>
          <a:lstStyle/>
          <a:p>
            <a:r>
              <a:rPr lang="en-US" altLang="zh-CN" sz="1000" dirty="0"/>
              <a:t>5-2</a:t>
            </a:r>
            <a:endParaRPr lang="zh-CN" altLang="en-US" sz="1000" dirty="0"/>
          </a:p>
        </p:txBody>
      </p:sp>
      <p:sp>
        <p:nvSpPr>
          <p:cNvPr id="2095" name="TextBox 2094">
            <a:extLst>
              <a:ext uri="{FF2B5EF4-FFF2-40B4-BE49-F238E27FC236}">
                <a16:creationId xmlns:a16="http://schemas.microsoft.com/office/drawing/2014/main" id="{7161B5C3-ADB1-FF61-A429-C8B734BA426E}"/>
              </a:ext>
            </a:extLst>
          </p:cNvPr>
          <p:cNvSpPr txBox="1"/>
          <p:nvPr/>
        </p:nvSpPr>
        <p:spPr>
          <a:xfrm>
            <a:off x="2462939" y="6130263"/>
            <a:ext cx="409950" cy="246221"/>
          </a:xfrm>
          <a:prstGeom prst="rect">
            <a:avLst/>
          </a:prstGeom>
          <a:noFill/>
        </p:spPr>
        <p:txBody>
          <a:bodyPr wrap="square" rtlCol="0">
            <a:spAutoFit/>
          </a:bodyPr>
          <a:lstStyle/>
          <a:p>
            <a:r>
              <a:rPr lang="en-US" altLang="zh-CN" sz="1000" dirty="0"/>
              <a:t>5-3</a:t>
            </a:r>
            <a:endParaRPr lang="zh-CN" altLang="en-US" sz="1000" dirty="0"/>
          </a:p>
        </p:txBody>
      </p:sp>
      <p:sp>
        <p:nvSpPr>
          <p:cNvPr id="2096" name="Heptagon 2095">
            <a:extLst>
              <a:ext uri="{FF2B5EF4-FFF2-40B4-BE49-F238E27FC236}">
                <a16:creationId xmlns:a16="http://schemas.microsoft.com/office/drawing/2014/main" id="{2C22D766-09E3-08CA-EF37-3CEE4C3C12B0}"/>
              </a:ext>
            </a:extLst>
          </p:cNvPr>
          <p:cNvSpPr/>
          <p:nvPr/>
        </p:nvSpPr>
        <p:spPr>
          <a:xfrm>
            <a:off x="8228036" y="1281153"/>
            <a:ext cx="257410" cy="221879"/>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6</a:t>
            </a:r>
            <a:endParaRPr lang="zh-CN" altLang="en-US" sz="1200" dirty="0"/>
          </a:p>
        </p:txBody>
      </p:sp>
      <p:sp>
        <p:nvSpPr>
          <p:cNvPr id="2097" name="Heptagon 2096">
            <a:extLst>
              <a:ext uri="{FF2B5EF4-FFF2-40B4-BE49-F238E27FC236}">
                <a16:creationId xmlns:a16="http://schemas.microsoft.com/office/drawing/2014/main" id="{AA87419E-7A07-164B-F287-E4EC42584A16}"/>
              </a:ext>
            </a:extLst>
          </p:cNvPr>
          <p:cNvSpPr/>
          <p:nvPr/>
        </p:nvSpPr>
        <p:spPr>
          <a:xfrm>
            <a:off x="8251470" y="2366742"/>
            <a:ext cx="252880" cy="229370"/>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7</a:t>
            </a:r>
            <a:endParaRPr lang="zh-CN" altLang="en-US" sz="1200" dirty="0"/>
          </a:p>
        </p:txBody>
      </p:sp>
      <p:sp>
        <p:nvSpPr>
          <p:cNvPr id="2098" name="Heptagon 2097">
            <a:extLst>
              <a:ext uri="{FF2B5EF4-FFF2-40B4-BE49-F238E27FC236}">
                <a16:creationId xmlns:a16="http://schemas.microsoft.com/office/drawing/2014/main" id="{DD4EE461-DA35-95A6-9A72-F6D5CEDF6899}"/>
              </a:ext>
            </a:extLst>
          </p:cNvPr>
          <p:cNvSpPr/>
          <p:nvPr/>
        </p:nvSpPr>
        <p:spPr>
          <a:xfrm>
            <a:off x="8251470" y="3468801"/>
            <a:ext cx="268975" cy="229370"/>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8</a:t>
            </a:r>
            <a:endParaRPr lang="zh-CN" altLang="en-US" sz="1200" b="1" dirty="0"/>
          </a:p>
        </p:txBody>
      </p:sp>
      <p:sp>
        <p:nvSpPr>
          <p:cNvPr id="2099" name="Heptagon 2098">
            <a:extLst>
              <a:ext uri="{FF2B5EF4-FFF2-40B4-BE49-F238E27FC236}">
                <a16:creationId xmlns:a16="http://schemas.microsoft.com/office/drawing/2014/main" id="{B3D2D914-94AF-15A1-DD36-431C3E04EFAB}"/>
              </a:ext>
            </a:extLst>
          </p:cNvPr>
          <p:cNvSpPr/>
          <p:nvPr/>
        </p:nvSpPr>
        <p:spPr>
          <a:xfrm>
            <a:off x="8251470" y="4345313"/>
            <a:ext cx="268975" cy="229371"/>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9</a:t>
            </a:r>
            <a:endParaRPr lang="zh-CN" altLang="en-US" sz="1200" b="1" dirty="0"/>
          </a:p>
        </p:txBody>
      </p:sp>
      <p:sp>
        <p:nvSpPr>
          <p:cNvPr id="2100" name="Heptagon 2099">
            <a:extLst>
              <a:ext uri="{FF2B5EF4-FFF2-40B4-BE49-F238E27FC236}">
                <a16:creationId xmlns:a16="http://schemas.microsoft.com/office/drawing/2014/main" id="{B8264924-D537-0677-9933-42B1370F582D}"/>
              </a:ext>
            </a:extLst>
          </p:cNvPr>
          <p:cNvSpPr/>
          <p:nvPr/>
        </p:nvSpPr>
        <p:spPr>
          <a:xfrm>
            <a:off x="8223236" y="5092527"/>
            <a:ext cx="325441" cy="305355"/>
          </a:xfrm>
          <a:prstGeom prst="hept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 b="1" dirty="0"/>
          </a:p>
        </p:txBody>
      </p:sp>
      <p:sp>
        <p:nvSpPr>
          <p:cNvPr id="2102" name="Star: 7 Points 2101">
            <a:extLst>
              <a:ext uri="{FF2B5EF4-FFF2-40B4-BE49-F238E27FC236}">
                <a16:creationId xmlns:a16="http://schemas.microsoft.com/office/drawing/2014/main" id="{5DC1336A-6821-13DE-F548-2F71BF3C8E19}"/>
              </a:ext>
            </a:extLst>
          </p:cNvPr>
          <p:cNvSpPr/>
          <p:nvPr/>
        </p:nvSpPr>
        <p:spPr>
          <a:xfrm>
            <a:off x="8279813" y="6191409"/>
            <a:ext cx="240632" cy="236657"/>
          </a:xfrm>
          <a:prstGeom prst="star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3" name="Rectangle: Rounded Corners 2102">
            <a:extLst>
              <a:ext uri="{FF2B5EF4-FFF2-40B4-BE49-F238E27FC236}">
                <a16:creationId xmlns:a16="http://schemas.microsoft.com/office/drawing/2014/main" id="{FE4D6901-F40D-D134-339B-A176931500E0}"/>
              </a:ext>
            </a:extLst>
          </p:cNvPr>
          <p:cNvSpPr/>
          <p:nvPr/>
        </p:nvSpPr>
        <p:spPr>
          <a:xfrm>
            <a:off x="380234" y="5546976"/>
            <a:ext cx="2426015" cy="827695"/>
          </a:xfrm>
          <a:prstGeom prst="roundRect">
            <a:avLst/>
          </a:prstGeom>
          <a:noFill/>
          <a:ln w="12700">
            <a:solidFill>
              <a:srgbClr val="00A2EC"/>
            </a:solidFill>
            <a:prstDash val="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6" name="Arrow: Down 2105">
            <a:extLst>
              <a:ext uri="{FF2B5EF4-FFF2-40B4-BE49-F238E27FC236}">
                <a16:creationId xmlns:a16="http://schemas.microsoft.com/office/drawing/2014/main" id="{B954BFFC-FCDF-33FD-B5FC-04F50638E847}"/>
              </a:ext>
            </a:extLst>
          </p:cNvPr>
          <p:cNvSpPr/>
          <p:nvPr/>
        </p:nvSpPr>
        <p:spPr>
          <a:xfrm>
            <a:off x="909117" y="3625045"/>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7" name="Arrow: Down 2106">
            <a:extLst>
              <a:ext uri="{FF2B5EF4-FFF2-40B4-BE49-F238E27FC236}">
                <a16:creationId xmlns:a16="http://schemas.microsoft.com/office/drawing/2014/main" id="{6D65B5C4-82F7-249B-B4E7-9983AF7A7BBF}"/>
              </a:ext>
            </a:extLst>
          </p:cNvPr>
          <p:cNvSpPr/>
          <p:nvPr/>
        </p:nvSpPr>
        <p:spPr>
          <a:xfrm>
            <a:off x="978451" y="4839425"/>
            <a:ext cx="687628" cy="616528"/>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8" name="Arrow: Down 2107">
            <a:extLst>
              <a:ext uri="{FF2B5EF4-FFF2-40B4-BE49-F238E27FC236}">
                <a16:creationId xmlns:a16="http://schemas.microsoft.com/office/drawing/2014/main" id="{9EFA68E5-0E83-0886-3CBE-6A8A857F9826}"/>
              </a:ext>
            </a:extLst>
          </p:cNvPr>
          <p:cNvSpPr/>
          <p:nvPr/>
        </p:nvSpPr>
        <p:spPr>
          <a:xfrm>
            <a:off x="948250" y="2804064"/>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9" name="Arrow: Down 2108">
            <a:extLst>
              <a:ext uri="{FF2B5EF4-FFF2-40B4-BE49-F238E27FC236}">
                <a16:creationId xmlns:a16="http://schemas.microsoft.com/office/drawing/2014/main" id="{FDB76E5E-B415-8C1F-13B5-635B26B98682}"/>
              </a:ext>
            </a:extLst>
          </p:cNvPr>
          <p:cNvSpPr/>
          <p:nvPr/>
        </p:nvSpPr>
        <p:spPr>
          <a:xfrm>
            <a:off x="945454" y="2008079"/>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0" name="Arrow: Bent-Up 2109">
            <a:extLst>
              <a:ext uri="{FF2B5EF4-FFF2-40B4-BE49-F238E27FC236}">
                <a16:creationId xmlns:a16="http://schemas.microsoft.com/office/drawing/2014/main" id="{1A8A0E5C-C968-0CB7-5164-FEF98D6C1A90}"/>
              </a:ext>
            </a:extLst>
          </p:cNvPr>
          <p:cNvSpPr/>
          <p:nvPr/>
        </p:nvSpPr>
        <p:spPr>
          <a:xfrm>
            <a:off x="2880566" y="5632841"/>
            <a:ext cx="502795" cy="480718"/>
          </a:xfrm>
          <a:prstGeom prst="bentUpArrow">
            <a:avLst>
              <a:gd name="adj1" fmla="val 22497"/>
              <a:gd name="adj2" fmla="val 42520"/>
              <a:gd name="adj3" fmla="val 25000"/>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1" name="Arrow: Down 2110">
            <a:extLst>
              <a:ext uri="{FF2B5EF4-FFF2-40B4-BE49-F238E27FC236}">
                <a16:creationId xmlns:a16="http://schemas.microsoft.com/office/drawing/2014/main" id="{91DE2A53-967F-6528-553B-ABEF61639C46}"/>
              </a:ext>
            </a:extLst>
          </p:cNvPr>
          <p:cNvSpPr/>
          <p:nvPr/>
        </p:nvSpPr>
        <p:spPr>
          <a:xfrm rot="10800000">
            <a:off x="2718991" y="4464736"/>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3" name="Arrow: Down 2112">
            <a:extLst>
              <a:ext uri="{FF2B5EF4-FFF2-40B4-BE49-F238E27FC236}">
                <a16:creationId xmlns:a16="http://schemas.microsoft.com/office/drawing/2014/main" id="{272BA5D2-2532-DB2C-DCE0-C7FEBEC6EFA7}"/>
              </a:ext>
            </a:extLst>
          </p:cNvPr>
          <p:cNvSpPr/>
          <p:nvPr/>
        </p:nvSpPr>
        <p:spPr>
          <a:xfrm rot="10800000">
            <a:off x="2753552" y="3521759"/>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4" name="Arrow: Down 2113">
            <a:extLst>
              <a:ext uri="{FF2B5EF4-FFF2-40B4-BE49-F238E27FC236}">
                <a16:creationId xmlns:a16="http://schemas.microsoft.com/office/drawing/2014/main" id="{71F5555B-BF17-E6D4-F1DF-2BAF7018B423}"/>
              </a:ext>
            </a:extLst>
          </p:cNvPr>
          <p:cNvSpPr/>
          <p:nvPr/>
        </p:nvSpPr>
        <p:spPr>
          <a:xfrm rot="10800000">
            <a:off x="2774952" y="2776966"/>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5" name="Arrow: Down 2114">
            <a:extLst>
              <a:ext uri="{FF2B5EF4-FFF2-40B4-BE49-F238E27FC236}">
                <a16:creationId xmlns:a16="http://schemas.microsoft.com/office/drawing/2014/main" id="{D373CB7F-84D3-246D-FA75-65367A0442E0}"/>
              </a:ext>
            </a:extLst>
          </p:cNvPr>
          <p:cNvSpPr/>
          <p:nvPr/>
        </p:nvSpPr>
        <p:spPr>
          <a:xfrm rot="10800000">
            <a:off x="2737138" y="1946196"/>
            <a:ext cx="696745" cy="258886"/>
          </a:xfrm>
          <a:prstGeom prst="downArrow">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7" name="TextBox 2116">
            <a:extLst>
              <a:ext uri="{FF2B5EF4-FFF2-40B4-BE49-F238E27FC236}">
                <a16:creationId xmlns:a16="http://schemas.microsoft.com/office/drawing/2014/main" id="{3AA8A23D-238F-8F2B-CEF7-BD3E1462488F}"/>
              </a:ext>
            </a:extLst>
          </p:cNvPr>
          <p:cNvSpPr txBox="1"/>
          <p:nvPr/>
        </p:nvSpPr>
        <p:spPr>
          <a:xfrm>
            <a:off x="8228036" y="5104834"/>
            <a:ext cx="409432" cy="276999"/>
          </a:xfrm>
          <a:prstGeom prst="rect">
            <a:avLst/>
          </a:prstGeom>
          <a:noFill/>
        </p:spPr>
        <p:txBody>
          <a:bodyPr wrap="square" rtlCol="0">
            <a:spAutoFit/>
          </a:bodyPr>
          <a:lstStyle/>
          <a:p>
            <a:r>
              <a:rPr lang="en-US" altLang="zh-CN" sz="1200" dirty="0">
                <a:solidFill>
                  <a:schemeClr val="bg1"/>
                </a:solidFill>
              </a:rPr>
              <a:t>10</a:t>
            </a:r>
            <a:endParaRPr lang="zh-CN" altLang="en-US" sz="1200" dirty="0">
              <a:solidFill>
                <a:schemeClr val="bg1"/>
              </a:solidFill>
            </a:endParaRPr>
          </a:p>
        </p:txBody>
      </p:sp>
      <p:sp>
        <p:nvSpPr>
          <p:cNvPr id="3" name="TextBox 15">
            <a:extLst>
              <a:ext uri="{FF2B5EF4-FFF2-40B4-BE49-F238E27FC236}">
                <a16:creationId xmlns:a16="http://schemas.microsoft.com/office/drawing/2014/main" id="{A531CEC5-6351-07D2-ECA0-BCB84EE474FD}"/>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267199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C05928-77A4-0F1E-03E3-6FB8AB918CA1}"/>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fontAlgn="ctr" hangingPunct="1"/>
            <a:r>
              <a:rPr lang="en-US" dirty="0">
                <a:cs typeface="Calibri" panose="020F0502020204030204" pitchFamily="34" charset="0"/>
              </a:rPr>
              <a:t>Value Chain Analysis: </a:t>
            </a:r>
            <a:r>
              <a:rPr kumimoji="0" lang="en-US" altLang="zh-CN" sz="2400" i="0" u="none" strike="noStrike" kern="1200" cap="none" spc="0" normalizeH="0" baseline="0" noProof="0" dirty="0">
                <a:ln>
                  <a:noFill/>
                </a:ln>
                <a:effectLst/>
                <a:uLnTx/>
                <a:uFillTx/>
                <a:ea typeface="+mn-ea"/>
                <a:cs typeface="Calibri" panose="020F0502020204030204" pitchFamily="34" charset="0"/>
              </a:rPr>
              <a:t>Isostatic Graphite </a:t>
            </a:r>
            <a:endParaRPr lang="en-IN" dirty="0">
              <a:cs typeface="Calibri" panose="020F0502020204030204" pitchFamily="34" charset="0"/>
            </a:endParaRPr>
          </a:p>
        </p:txBody>
      </p:sp>
      <p:graphicFrame>
        <p:nvGraphicFramePr>
          <p:cNvPr id="8" name="Table 7">
            <a:extLst>
              <a:ext uri="{FF2B5EF4-FFF2-40B4-BE49-F238E27FC236}">
                <a16:creationId xmlns:a16="http://schemas.microsoft.com/office/drawing/2014/main" id="{0EFFF5BC-2712-4AA4-F1EF-2535F9F3AD09}"/>
              </a:ext>
            </a:extLst>
          </p:cNvPr>
          <p:cNvGraphicFramePr>
            <a:graphicFrameLocks noGrp="1"/>
          </p:cNvGraphicFramePr>
          <p:nvPr>
            <p:extLst>
              <p:ext uri="{D42A27DB-BD31-4B8C-83A1-F6EECF244321}">
                <p14:modId xmlns:p14="http://schemas.microsoft.com/office/powerpoint/2010/main" val="1319376022"/>
              </p:ext>
            </p:extLst>
          </p:nvPr>
        </p:nvGraphicFramePr>
        <p:xfrm>
          <a:off x="304800" y="1287380"/>
          <a:ext cx="11582400" cy="5039139"/>
        </p:xfrm>
        <a:graphic>
          <a:graphicData uri="http://schemas.openxmlformats.org/drawingml/2006/table">
            <a:tbl>
              <a:tblPr firstRow="1" bandRow="1">
                <a:tableStyleId>{5C22544A-7EE6-4342-B048-85BDC9FD1C3A}</a:tableStyleId>
              </a:tblPr>
              <a:tblGrid>
                <a:gridCol w="3860800">
                  <a:extLst>
                    <a:ext uri="{9D8B030D-6E8A-4147-A177-3AD203B41FA5}">
                      <a16:colId xmlns:a16="http://schemas.microsoft.com/office/drawing/2014/main" val="3832793835"/>
                    </a:ext>
                  </a:extLst>
                </a:gridCol>
                <a:gridCol w="3860800">
                  <a:extLst>
                    <a:ext uri="{9D8B030D-6E8A-4147-A177-3AD203B41FA5}">
                      <a16:colId xmlns:a16="http://schemas.microsoft.com/office/drawing/2014/main" val="2866832613"/>
                    </a:ext>
                  </a:extLst>
                </a:gridCol>
                <a:gridCol w="3860800">
                  <a:extLst>
                    <a:ext uri="{9D8B030D-6E8A-4147-A177-3AD203B41FA5}">
                      <a16:colId xmlns:a16="http://schemas.microsoft.com/office/drawing/2014/main" val="2616849882"/>
                    </a:ext>
                  </a:extLst>
                </a:gridCol>
              </a:tblGrid>
              <a:tr h="1026391">
                <a:tc>
                  <a:txBody>
                    <a:bodyPr/>
                    <a:lstStyle/>
                    <a:p>
                      <a:pPr marL="0" marR="0" lvl="0" indent="0" algn="ct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IN" sz="1400" b="1" i="0" u="none" strike="noStrike" kern="1200" cap="none" spc="0" normalizeH="0" baseline="0" noProof="0" dirty="0">
                          <a:ln>
                            <a:noFill/>
                          </a:ln>
                          <a:solidFill>
                            <a:schemeClr val="tx2">
                              <a:lumMod val="75000"/>
                            </a:schemeClr>
                          </a:solidFill>
                          <a:effectLst/>
                          <a:uLnTx/>
                          <a:uFillTx/>
                          <a:latin typeface="+mj-lt"/>
                          <a:ea typeface="+mn-ea"/>
                          <a:cs typeface="Calibri" panose="020F0502020204030204" pitchFamily="34" charset="0"/>
                        </a:rPr>
                        <a:t>Upstream manufacturers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schemeClr val="tx2">
                              <a:lumMod val="75000"/>
                            </a:schemeClr>
                          </a:solidFill>
                          <a:effectLst/>
                          <a:uLnTx/>
                          <a:uFillTx/>
                          <a:latin typeface="+mj-lt"/>
                          <a:ea typeface="+mn-ea"/>
                          <a:cs typeface="Calibri" panose="020F0502020204030204" pitchFamily="34" charset="0"/>
                        </a:rPr>
                        <a:t>Isostatic graphite manufacturers </a:t>
                      </a:r>
                    </a:p>
                    <a:p>
                      <a:pPr marL="0" marR="0" lvl="0" indent="0" algn="ct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endParaRPr kumimoji="0" lang="en-US" sz="1400" b="1" i="0" u="none" strike="noStrike" kern="1200" cap="none" spc="0" normalizeH="0" baseline="0" noProof="0" dirty="0">
                        <a:ln>
                          <a:noFill/>
                        </a:ln>
                        <a:solidFill>
                          <a:schemeClr val="tx2">
                            <a:lumMod val="75000"/>
                          </a:schemeClr>
                        </a:solidFill>
                        <a:effectLst/>
                        <a:uLnTx/>
                        <a:uFillTx/>
                        <a:latin typeface="+mj-lt"/>
                        <a:ea typeface="+mn-ea"/>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kumimoji="0" lang="en-IN" sz="1400" b="1" i="0" u="none" strike="noStrike" kern="1200" cap="none" spc="0" normalizeH="0" baseline="0" noProof="0" dirty="0">
                          <a:ln>
                            <a:noFill/>
                          </a:ln>
                          <a:solidFill>
                            <a:schemeClr val="tx2">
                              <a:lumMod val="75000"/>
                            </a:schemeClr>
                          </a:solidFill>
                          <a:effectLst/>
                          <a:uLnTx/>
                          <a:uFillTx/>
                          <a:latin typeface="+mj-lt"/>
                          <a:ea typeface="+mn-ea"/>
                          <a:cs typeface="Calibri" panose="020F0502020204030204" pitchFamily="34" charset="0"/>
                        </a:rPr>
                        <a:t>Downstream manufacturers</a:t>
                      </a:r>
                      <a:endParaRPr kumimoji="0" lang="en-US" sz="1400" b="1" i="0" u="none" strike="noStrike" kern="1200" cap="none" spc="0" normalizeH="0" baseline="0" noProof="0" dirty="0">
                        <a:ln>
                          <a:noFill/>
                        </a:ln>
                        <a:solidFill>
                          <a:schemeClr val="tx2">
                            <a:lumMod val="75000"/>
                          </a:schemeClr>
                        </a:solidFill>
                        <a:effectLst/>
                        <a:uLnTx/>
                        <a:uFillTx/>
                        <a:latin typeface="+mj-lt"/>
                        <a:ea typeface="+mn-ea"/>
                        <a:cs typeface="Calibri" panose="020F050202020403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4189723"/>
                  </a:ext>
                </a:extLst>
              </a:tr>
              <a:tr h="3377166">
                <a:tc>
                  <a:txBody>
                    <a:bodyPr/>
                    <a:lstStyle/>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prstClr val="black"/>
                          </a:solidFill>
                          <a:effectLst/>
                          <a:uLnTx/>
                          <a:uFillTx/>
                          <a:latin typeface="+mn-lt"/>
                          <a:ea typeface="+mn-ea"/>
                          <a:cs typeface="Calibri" panose="020F0502020204030204" pitchFamily="34" charset="0"/>
                        </a:rPr>
                        <a:t>Th</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e raw materials for producing isostatic graphite include aggregates and additives. High-quality petroleum coke and pitch coke are widely used as aggregates. They need to be calcined at a temperature from 1,200 to 1,400°C to remove moisture and volatile matter before use. The quality of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petroleum coke and pitch coke </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can directly affect the quality and production cost of isostatic graphite. The specific additives used may vary based on the manufacturer and the desired properties of the isostatic graphite</a:t>
                      </a:r>
                    </a:p>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The supply of upstream materials is sufficient with the number of suppliers present in the market. The key players for petroleum coke are BP Plc, Phillips 66 Company, PJSC Lukoil, Royal Dutch Shell Plc, Indian Oil Corporation Ltd., Valero Energy Corporation, and Essar. C-Chem,</a:t>
                      </a:r>
                      <a:r>
                        <a:rPr kumimoji="0" lang="zh-CN" alt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 </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Mitsubishi Chemical, PMC Tech, Shamokin Carbons, RESORBENT, and Avdiivka Coke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The global isostatic graphite market is dominated by suppliers in Japan, the EU, and the US. Global graphite suppliers such as Toyo Tanso, Tokai, Germany SGL, and France Mersen have reached an advanced level of isostatic graphite in terms of output, quality, variety and specifications. They are focused on serving semiconductor and nuclear industries and less on the PV industry. The PV industry faces barriers to entry, including high startup costs, regulatory hurdles, and capital intensity. These obstacles, such as significant capital investment required for economies of scale, may dissuade major players from prioritizing the PV segment, leading them to opt for markets with lower entry barriers.</a:t>
                      </a:r>
                    </a:p>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Except for a few, most </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Chinese manufacturers of isostatic graphite are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small. They purchase isostatically pressed graphite blanks and machine them into special-shaped parts. They plan production based on orders</a:t>
                      </a:r>
                    </a:p>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Chinese enterprises specializing in isostatic graphite, boasting annual production capacities exceeding 1,000 tons</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S</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uppliers such as Chengdu Carbon Materials and Sinosteel New Materials are directly involved in manufacturing processes such as grinding, kneading, pressing, roasting, impregnation, graphitization, and mechanical processing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The downstream of isostatic graphite is mainly for photovoltaic, semiconductor, and nuclear power industries, which are of strategic importance from a national security perspective</a:t>
                      </a:r>
                    </a:p>
                    <a:p>
                      <a:pPr marL="171450" marR="0" lvl="0" indent="-171450" algn="l" defTabSz="914400" rtl="0" eaLnBrk="1" fontAlgn="auto" latinLnBrk="0" hangingPunct="1">
                        <a:lnSpc>
                          <a:spcPct val="1000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The global PV industry is the largest application area for isostatic graphite, accounting over 45%.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By 2023, at least 137 countries will have a consensus to use renewable energy and increase investment in solar PV installations.</a:t>
                      </a:r>
                      <a:r>
                        <a:rPr kumimoji="0" lang="zh-CN" alt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T</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he robust use of PV crystalline silicon thermal field materials that are being applied in solar PV panels </a:t>
                      </a:r>
                      <a:r>
                        <a:rPr kumimoji="0" lang="en-US" altLang="zh-CN"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drives the </a:t>
                      </a:r>
                      <a:r>
                        <a:rPr kumimoji="0" lang="en-US" sz="1000" b="0" i="0" u="none" strike="noStrike" kern="1200" cap="none" spc="0" normalizeH="0" baseline="0" noProof="0" dirty="0">
                          <a:ln>
                            <a:noFill/>
                          </a:ln>
                          <a:solidFill>
                            <a:schemeClr val="tx1"/>
                          </a:solidFill>
                          <a:effectLst/>
                          <a:uLnTx/>
                          <a:uFillTx/>
                          <a:latin typeface="+mn-lt"/>
                          <a:ea typeface="+mn-ea"/>
                          <a:cs typeface="Calibri" panose="020F0502020204030204" pitchFamily="34" charset="0"/>
                        </a:rPr>
                        <a:t>significant use of isostatic graphite. Suppliers such as Jinko Solar, Trina Solar, LONG,i and JA Solar are top global suppliers in the solar module area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0529365"/>
                  </a:ext>
                </a:extLst>
              </a:tr>
              <a:tr h="517708">
                <a:tc>
                  <a:txBody>
                    <a:bodyPr/>
                    <a:lstStyle/>
                    <a:p>
                      <a:pPr marL="1704975" lvl="0" indent="-171450">
                        <a:lnSpc>
                          <a:spcPts val="1500"/>
                        </a:lnSpc>
                        <a:buFont typeface="Arial" panose="020B0604020202020204" pitchFamily="34" charset="0"/>
                        <a:buChar char="•"/>
                        <a:defRPr/>
                      </a:pPr>
                      <a:endParaRPr lang="en-US" sz="1200" i="1"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IN" sz="1200" i="0" u="none" strike="noStrike" kern="1200" cap="none" spc="0" normalizeH="0" baseline="0" noProof="0" dirty="0">
                        <a:ln>
                          <a:noFill/>
                        </a:ln>
                        <a:solidFill>
                          <a:schemeClr val="tx1"/>
                        </a:solidFill>
                        <a:effectLst/>
                        <a:uLnTx/>
                        <a:uFillTx/>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l" defTabSz="914377" rtl="0" eaLnBrk="1" fontAlgn="auto" latinLnBrk="0" hangingPunct="1">
                        <a:lnSpc>
                          <a:spcPts val="1600"/>
                        </a:lnSpc>
                        <a:spcBef>
                          <a:spcPts val="0"/>
                        </a:spcBef>
                        <a:spcAft>
                          <a:spcPts val="0"/>
                        </a:spcAft>
                        <a:buClrTx/>
                        <a:buSzTx/>
                        <a:buFont typeface="Arial" panose="020B0604020202020204" pitchFamily="34" charset="0"/>
                        <a:buNone/>
                        <a:tabLst/>
                        <a:defRPr/>
                      </a:pPr>
                      <a:endParaRPr kumimoji="0" lang="en-IN" sz="1200" i="0" u="none" strike="noStrike" kern="1200" cap="none" spc="0" normalizeH="0" baseline="0" noProof="0" dirty="0">
                        <a:ln>
                          <a:noFill/>
                        </a:ln>
                        <a:solidFill>
                          <a:schemeClr val="tx1"/>
                        </a:solidFill>
                        <a:effectLst/>
                        <a:uLnTx/>
                        <a:uFillTx/>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076244338"/>
                  </a:ext>
                </a:extLst>
              </a:tr>
            </a:tbl>
          </a:graphicData>
        </a:graphic>
      </p:graphicFrame>
      <p:sp>
        <p:nvSpPr>
          <p:cNvPr id="25" name="Oval 24">
            <a:extLst>
              <a:ext uri="{FF2B5EF4-FFF2-40B4-BE49-F238E27FC236}">
                <a16:creationId xmlns:a16="http://schemas.microsoft.com/office/drawing/2014/main" id="{F112DFD6-156F-8119-9299-AA094E548358}"/>
              </a:ext>
            </a:extLst>
          </p:cNvPr>
          <p:cNvSpPr/>
          <p:nvPr/>
        </p:nvSpPr>
        <p:spPr>
          <a:xfrm>
            <a:off x="5668667" y="1530024"/>
            <a:ext cx="720000" cy="6545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Left Arrow 39">
            <a:extLst>
              <a:ext uri="{FF2B5EF4-FFF2-40B4-BE49-F238E27FC236}">
                <a16:creationId xmlns:a16="http://schemas.microsoft.com/office/drawing/2014/main" id="{26E8E1E5-6783-E76B-65F7-F4D46961F103}"/>
              </a:ext>
            </a:extLst>
          </p:cNvPr>
          <p:cNvSpPr/>
          <p:nvPr/>
        </p:nvSpPr>
        <p:spPr>
          <a:xfrm rot="10800000">
            <a:off x="3943434" y="1522612"/>
            <a:ext cx="518819" cy="404132"/>
          </a:xfrm>
          <a:prstGeom prst="leftArrow">
            <a:avLst/>
          </a:prstGeom>
          <a:solidFill>
            <a:schemeClr val="accent6"/>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endParaRPr>
          </a:p>
        </p:txBody>
      </p:sp>
      <p:sp>
        <p:nvSpPr>
          <p:cNvPr id="29" name="Oval 28">
            <a:extLst>
              <a:ext uri="{FF2B5EF4-FFF2-40B4-BE49-F238E27FC236}">
                <a16:creationId xmlns:a16="http://schemas.microsoft.com/office/drawing/2014/main" id="{482D361F-E568-77F3-FCD0-C6A6F8CACBC7}"/>
              </a:ext>
            </a:extLst>
          </p:cNvPr>
          <p:cNvSpPr/>
          <p:nvPr/>
        </p:nvSpPr>
        <p:spPr>
          <a:xfrm>
            <a:off x="9780895" y="1543672"/>
            <a:ext cx="720000" cy="6545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 name="Left Arrow 39">
            <a:extLst>
              <a:ext uri="{FF2B5EF4-FFF2-40B4-BE49-F238E27FC236}">
                <a16:creationId xmlns:a16="http://schemas.microsoft.com/office/drawing/2014/main" id="{9797C1FF-F91D-BA73-C7AB-09676AA19427}"/>
              </a:ext>
            </a:extLst>
          </p:cNvPr>
          <p:cNvSpPr/>
          <p:nvPr/>
        </p:nvSpPr>
        <p:spPr>
          <a:xfrm rot="10800000">
            <a:off x="7824017" y="1534644"/>
            <a:ext cx="518819" cy="404132"/>
          </a:xfrm>
          <a:prstGeom prst="leftArrow">
            <a:avLst/>
          </a:prstGeom>
          <a:solidFill>
            <a:schemeClr val="accent6"/>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mn-ea"/>
              <a:cs typeface="Arial" panose="020B0604020202020204" pitchFamily="34" charset="0"/>
            </a:endParaRPr>
          </a:p>
        </p:txBody>
      </p:sp>
      <p:sp>
        <p:nvSpPr>
          <p:cNvPr id="10" name="Oval 9">
            <a:extLst>
              <a:ext uri="{FF2B5EF4-FFF2-40B4-BE49-F238E27FC236}">
                <a16:creationId xmlns:a16="http://schemas.microsoft.com/office/drawing/2014/main" id="{642CF142-6031-4CA6-4690-C7DC6FB388F3}"/>
              </a:ext>
            </a:extLst>
          </p:cNvPr>
          <p:cNvSpPr/>
          <p:nvPr/>
        </p:nvSpPr>
        <p:spPr>
          <a:xfrm>
            <a:off x="1813333" y="1541204"/>
            <a:ext cx="720000" cy="6545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3" name="Graphic 12" descr="Crops with solid fill">
            <a:extLst>
              <a:ext uri="{FF2B5EF4-FFF2-40B4-BE49-F238E27FC236}">
                <a16:creationId xmlns:a16="http://schemas.microsoft.com/office/drawing/2014/main" id="{9E3956F5-4566-55BF-2AFC-EB0BBC727E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0833" y="1610924"/>
            <a:ext cx="425000" cy="425000"/>
          </a:xfrm>
          <a:prstGeom prst="rect">
            <a:avLst/>
          </a:prstGeom>
        </p:spPr>
      </p:pic>
      <p:pic>
        <p:nvPicPr>
          <p:cNvPr id="14" name="Graphic 13" descr="Factory with solid fill">
            <a:extLst>
              <a:ext uri="{FF2B5EF4-FFF2-40B4-BE49-F238E27FC236}">
                <a16:creationId xmlns:a16="http://schemas.microsoft.com/office/drawing/2014/main" id="{177C6435-EDF0-B5AC-690D-594753C151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16167" y="1599744"/>
            <a:ext cx="425000" cy="425000"/>
          </a:xfrm>
          <a:prstGeom prst="rect">
            <a:avLst/>
          </a:prstGeom>
        </p:spPr>
      </p:pic>
      <p:pic>
        <p:nvPicPr>
          <p:cNvPr id="35" name="Graphic 34" descr="Target Audience with solid fill">
            <a:extLst>
              <a:ext uri="{FF2B5EF4-FFF2-40B4-BE49-F238E27FC236}">
                <a16:creationId xmlns:a16="http://schemas.microsoft.com/office/drawing/2014/main" id="{D34DA692-785A-0AAA-FC3F-FAA9E476DD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928395" y="1644796"/>
            <a:ext cx="425000" cy="425000"/>
          </a:xfrm>
          <a:prstGeom prst="rect">
            <a:avLst/>
          </a:prstGeom>
        </p:spPr>
      </p:pic>
      <p:pic>
        <p:nvPicPr>
          <p:cNvPr id="5" name="Picture 4" descr="A green and yellow flower with a white center&#10;&#10;Description automatically generated">
            <a:extLst>
              <a:ext uri="{FF2B5EF4-FFF2-40B4-BE49-F238E27FC236}">
                <a16:creationId xmlns:a16="http://schemas.microsoft.com/office/drawing/2014/main" id="{5BBE662E-FA23-BAD2-B8FB-7A782901A6CB}"/>
              </a:ext>
            </a:extLst>
          </p:cNvPr>
          <p:cNvPicPr>
            <a:picLocks noChangeAspect="1"/>
          </p:cNvPicPr>
          <p:nvPr/>
        </p:nvPicPr>
        <p:blipFill>
          <a:blip r:embed="rId9"/>
          <a:stretch>
            <a:fillRect/>
          </a:stretch>
        </p:blipFill>
        <p:spPr>
          <a:xfrm>
            <a:off x="605625" y="5788740"/>
            <a:ext cx="472314" cy="472314"/>
          </a:xfrm>
          <a:prstGeom prst="rect">
            <a:avLst/>
          </a:prstGeom>
        </p:spPr>
      </p:pic>
      <p:pic>
        <p:nvPicPr>
          <p:cNvPr id="9" name="Picture 8" descr="A red and white sign with black border&#10;&#10;Description automatically generated">
            <a:extLst>
              <a:ext uri="{FF2B5EF4-FFF2-40B4-BE49-F238E27FC236}">
                <a16:creationId xmlns:a16="http://schemas.microsoft.com/office/drawing/2014/main" id="{D07EA7A8-5AED-87B7-6649-C39EA0CDE3A9}"/>
              </a:ext>
            </a:extLst>
          </p:cNvPr>
          <p:cNvPicPr>
            <a:picLocks noChangeAspect="1"/>
          </p:cNvPicPr>
          <p:nvPr/>
        </p:nvPicPr>
        <p:blipFill>
          <a:blip r:embed="rId10"/>
          <a:stretch>
            <a:fillRect/>
          </a:stretch>
        </p:blipFill>
        <p:spPr>
          <a:xfrm>
            <a:off x="1351709" y="5903257"/>
            <a:ext cx="380691" cy="393381"/>
          </a:xfrm>
          <a:prstGeom prst="rect">
            <a:avLst/>
          </a:prstGeom>
        </p:spPr>
      </p:pic>
      <p:pic>
        <p:nvPicPr>
          <p:cNvPr id="12" name="Picture 11" descr="Blue text on a black background&#10;&#10;Description automatically generated">
            <a:extLst>
              <a:ext uri="{FF2B5EF4-FFF2-40B4-BE49-F238E27FC236}">
                <a16:creationId xmlns:a16="http://schemas.microsoft.com/office/drawing/2014/main" id="{515683FB-831E-F786-9837-E1433A65B540}"/>
              </a:ext>
            </a:extLst>
          </p:cNvPr>
          <p:cNvPicPr>
            <a:picLocks noChangeAspect="1"/>
          </p:cNvPicPr>
          <p:nvPr/>
        </p:nvPicPr>
        <p:blipFill>
          <a:blip r:embed="rId11"/>
          <a:stretch>
            <a:fillRect/>
          </a:stretch>
        </p:blipFill>
        <p:spPr>
          <a:xfrm>
            <a:off x="2102667" y="5901397"/>
            <a:ext cx="1391353" cy="375665"/>
          </a:xfrm>
          <a:prstGeom prst="rect">
            <a:avLst/>
          </a:prstGeom>
        </p:spPr>
      </p:pic>
      <p:pic>
        <p:nvPicPr>
          <p:cNvPr id="18" name="Picture 17" descr="A black and white logo&#10;&#10;Description automatically generated">
            <a:extLst>
              <a:ext uri="{FF2B5EF4-FFF2-40B4-BE49-F238E27FC236}">
                <a16:creationId xmlns:a16="http://schemas.microsoft.com/office/drawing/2014/main" id="{098A216A-0B13-842C-B4EB-D089B0098052}"/>
              </a:ext>
            </a:extLst>
          </p:cNvPr>
          <p:cNvPicPr>
            <a:picLocks noChangeAspect="1"/>
          </p:cNvPicPr>
          <p:nvPr/>
        </p:nvPicPr>
        <p:blipFill>
          <a:blip r:embed="rId12"/>
          <a:stretch>
            <a:fillRect/>
          </a:stretch>
        </p:blipFill>
        <p:spPr>
          <a:xfrm>
            <a:off x="4626445" y="5864687"/>
            <a:ext cx="423988" cy="423988"/>
          </a:xfrm>
          <a:prstGeom prst="rect">
            <a:avLst/>
          </a:prstGeom>
        </p:spPr>
      </p:pic>
      <p:pic>
        <p:nvPicPr>
          <p:cNvPr id="20" name="Picture 19" descr="A blue text on a black background&#10;&#10;Description automatically generated">
            <a:extLst>
              <a:ext uri="{FF2B5EF4-FFF2-40B4-BE49-F238E27FC236}">
                <a16:creationId xmlns:a16="http://schemas.microsoft.com/office/drawing/2014/main" id="{617AA5EE-C3D6-8FB5-6F7C-E45C4F90D068}"/>
              </a:ext>
            </a:extLst>
          </p:cNvPr>
          <p:cNvPicPr>
            <a:picLocks noChangeAspect="1"/>
          </p:cNvPicPr>
          <p:nvPr/>
        </p:nvPicPr>
        <p:blipFill>
          <a:blip r:embed="rId13"/>
          <a:stretch>
            <a:fillRect/>
          </a:stretch>
        </p:blipFill>
        <p:spPr>
          <a:xfrm>
            <a:off x="5389225" y="5883214"/>
            <a:ext cx="1285655" cy="420494"/>
          </a:xfrm>
          <a:prstGeom prst="rect">
            <a:avLst/>
          </a:prstGeom>
        </p:spPr>
      </p:pic>
      <p:pic>
        <p:nvPicPr>
          <p:cNvPr id="22" name="Picture 21" descr="A logo of a company&#10;&#10;Description automatically generated">
            <a:extLst>
              <a:ext uri="{FF2B5EF4-FFF2-40B4-BE49-F238E27FC236}">
                <a16:creationId xmlns:a16="http://schemas.microsoft.com/office/drawing/2014/main" id="{CF1FA231-9F44-9CFF-F704-A159881A4C32}"/>
              </a:ext>
            </a:extLst>
          </p:cNvPr>
          <p:cNvPicPr>
            <a:picLocks noChangeAspect="1"/>
          </p:cNvPicPr>
          <p:nvPr/>
        </p:nvPicPr>
        <p:blipFill>
          <a:blip r:embed="rId14"/>
          <a:stretch>
            <a:fillRect/>
          </a:stretch>
        </p:blipFill>
        <p:spPr>
          <a:xfrm>
            <a:off x="7054903" y="5805059"/>
            <a:ext cx="460636" cy="460636"/>
          </a:xfrm>
          <a:prstGeom prst="rect">
            <a:avLst/>
          </a:prstGeom>
        </p:spPr>
      </p:pic>
      <p:pic>
        <p:nvPicPr>
          <p:cNvPr id="24" name="Picture 23" descr="A green logo with letters&#10;&#10;Description automatically generated">
            <a:extLst>
              <a:ext uri="{FF2B5EF4-FFF2-40B4-BE49-F238E27FC236}">
                <a16:creationId xmlns:a16="http://schemas.microsoft.com/office/drawing/2014/main" id="{6A0C454B-2667-C72C-71BF-300D17DD97B5}"/>
              </a:ext>
            </a:extLst>
          </p:cNvPr>
          <p:cNvPicPr>
            <a:picLocks noChangeAspect="1"/>
          </p:cNvPicPr>
          <p:nvPr/>
        </p:nvPicPr>
        <p:blipFill>
          <a:blip r:embed="rId15"/>
          <a:stretch>
            <a:fillRect/>
          </a:stretch>
        </p:blipFill>
        <p:spPr>
          <a:xfrm>
            <a:off x="8230986" y="5901026"/>
            <a:ext cx="1077677" cy="366690"/>
          </a:xfrm>
          <a:prstGeom prst="rect">
            <a:avLst/>
          </a:prstGeom>
        </p:spPr>
      </p:pic>
      <p:pic>
        <p:nvPicPr>
          <p:cNvPr id="28" name="Picture 27" descr="A blue and white logo&#10;&#10;Description automatically generated">
            <a:extLst>
              <a:ext uri="{FF2B5EF4-FFF2-40B4-BE49-F238E27FC236}">
                <a16:creationId xmlns:a16="http://schemas.microsoft.com/office/drawing/2014/main" id="{3514D4ED-F504-0BCA-A0F8-F0635D0BF380}"/>
              </a:ext>
            </a:extLst>
          </p:cNvPr>
          <p:cNvPicPr>
            <a:picLocks noChangeAspect="1"/>
          </p:cNvPicPr>
          <p:nvPr/>
        </p:nvPicPr>
        <p:blipFill>
          <a:blip r:embed="rId16"/>
          <a:stretch>
            <a:fillRect/>
          </a:stretch>
        </p:blipFill>
        <p:spPr>
          <a:xfrm>
            <a:off x="10087930" y="5908682"/>
            <a:ext cx="1519384" cy="351377"/>
          </a:xfrm>
          <a:prstGeom prst="rect">
            <a:avLst/>
          </a:prstGeom>
        </p:spPr>
      </p:pic>
      <p:sp>
        <p:nvSpPr>
          <p:cNvPr id="3" name="TextBox 15">
            <a:extLst>
              <a:ext uri="{FF2B5EF4-FFF2-40B4-BE49-F238E27FC236}">
                <a16:creationId xmlns:a16="http://schemas.microsoft.com/office/drawing/2014/main" id="{97DF1533-26D2-AD95-8FDC-15ABDFBDB23B}"/>
              </a:ext>
            </a:extLst>
          </p:cNvPr>
          <p:cNvSpPr txBox="1">
            <a:spLocks noChangeArrowheads="1"/>
          </p:cNvSpPr>
          <p:nvPr/>
        </p:nvSpPr>
        <p:spPr bwMode="auto">
          <a:xfrm>
            <a:off x="274316" y="6551230"/>
            <a:ext cx="4160278" cy="248414"/>
          </a:xfrm>
          <a:prstGeom prst="rect">
            <a:avLst/>
          </a:prstGeom>
          <a:noFill/>
          <a:ln w="9525">
            <a:noFill/>
            <a:miter lim="800000"/>
            <a:headEnd/>
            <a:tailEnd/>
          </a:ln>
        </p:spPr>
        <p:txBody>
          <a:bodyPr wrap="square" lIns="90011" tIns="46806" rIns="90011" bIns="46806">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prstClr val="black"/>
                </a:solidFill>
                <a:effectLst/>
                <a:uLnTx/>
                <a:uFillTx/>
                <a:latin typeface="Arial"/>
                <a:ea typeface="+mn-ea"/>
                <a:cs typeface="+mn-cs"/>
              </a:rPr>
              <a:t>Sources: </a:t>
            </a:r>
            <a:r>
              <a:rPr kumimoji="0" lang="en-US" altLang="en-US" sz="1000" b="0" i="1" u="none" strike="noStrike" kern="1200" cap="none" spc="0" normalizeH="0" baseline="0" noProof="0" dirty="0">
                <a:ln>
                  <a:noFill/>
                </a:ln>
                <a:solidFill>
                  <a:srgbClr val="000000"/>
                </a:solidFill>
                <a:effectLst/>
                <a:uLnTx/>
                <a:uFillTx/>
                <a:latin typeface="Arial"/>
                <a:ea typeface="+mn-ea"/>
                <a:cs typeface="Arial" pitchFamily="34" charset="0"/>
              </a:rPr>
              <a:t>Supplier Websites, Industry Reports, Analysis</a:t>
            </a:r>
          </a:p>
        </p:txBody>
      </p:sp>
    </p:spTree>
    <p:extLst>
      <p:ext uri="{BB962C8B-B14F-4D97-AF65-F5344CB8AC3E}">
        <p14:creationId xmlns:p14="http://schemas.microsoft.com/office/powerpoint/2010/main" val="910215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850" y="2786744"/>
            <a:ext cx="11590338" cy="624114"/>
          </a:xfrm>
          <a:prstGeom prst="rect">
            <a:avLst/>
          </a:prstGeom>
          <a:noFill/>
          <a:ln w="3175">
            <a:noFill/>
          </a:ln>
        </p:spPr>
        <p:txBody>
          <a:bodyPr wrap="square" lIns="90043" tIns="46822" rIns="90043" bIns="46822"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a:ea typeface="+mn-ea"/>
                <a:cs typeface="+mn-cs"/>
              </a:rPr>
              <a:t>Market Overview</a:t>
            </a:r>
          </a:p>
        </p:txBody>
      </p:sp>
    </p:spTree>
    <p:extLst>
      <p:ext uri="{BB962C8B-B14F-4D97-AF65-F5344CB8AC3E}">
        <p14:creationId xmlns:p14="http://schemas.microsoft.com/office/powerpoint/2010/main" val="6073539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5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6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7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8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9_Corporate_Temp_2013_301Blue">
  <a:themeElements>
    <a:clrScheme name="Corning July 2018">
      <a:dk1>
        <a:sysClr val="windowText" lastClr="000000"/>
      </a:dk1>
      <a:lt1>
        <a:sysClr val="window" lastClr="FFFFFF"/>
      </a:lt1>
      <a:dk2>
        <a:srgbClr val="616365"/>
      </a:dk2>
      <a:lt2>
        <a:srgbClr val="CCCCCC"/>
      </a:lt2>
      <a:accent1>
        <a:srgbClr val="005293"/>
      </a:accent1>
      <a:accent2>
        <a:srgbClr val="99CCFF"/>
      </a:accent2>
      <a:accent3>
        <a:srgbClr val="616365"/>
      </a:accent3>
      <a:accent4>
        <a:srgbClr val="C60C30"/>
      </a:accent4>
      <a:accent5>
        <a:srgbClr val="FFCC33"/>
      </a:accent5>
      <a:accent6>
        <a:srgbClr val="0098DB"/>
      </a:accent6>
      <a:hlink>
        <a:srgbClr val="0098DB"/>
      </a:hlink>
      <a:folHlink>
        <a:srgbClr val="807F8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Blue 1">
    <a:dk1>
      <a:sysClr val="windowText" lastClr="000000"/>
    </a:dk1>
    <a:lt1>
      <a:sysClr val="window" lastClr="FFFFFF"/>
    </a:lt1>
    <a:dk2>
      <a:srgbClr val="1F497D"/>
    </a:dk2>
    <a:lt2>
      <a:srgbClr val="EEECE1"/>
    </a:lt2>
    <a:accent1>
      <a:srgbClr val="027AA0"/>
    </a:accent1>
    <a:accent2>
      <a:srgbClr val="028EBA"/>
    </a:accent2>
    <a:accent3>
      <a:srgbClr val="00A3D3"/>
    </a:accent3>
    <a:accent4>
      <a:srgbClr val="02A8DC"/>
    </a:accent4>
    <a:accent5>
      <a:srgbClr val="00B0F0"/>
    </a:accent5>
    <a:accent6>
      <a:srgbClr val="09BAE3"/>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29603</TotalTime>
  <Words>8192</Words>
  <Application>Microsoft Office PowerPoint</Application>
  <PresentationFormat>Widescreen</PresentationFormat>
  <Paragraphs>732</Paragraphs>
  <Slides>33</Slides>
  <Notes>22</Notes>
  <HiddenSlides>0</HiddenSlides>
  <MMClips>0</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2</vt:i4>
      </vt:variant>
      <vt:variant>
        <vt:lpstr>Slide Titles</vt:lpstr>
      </vt:variant>
      <vt:variant>
        <vt:i4>33</vt:i4>
      </vt:variant>
    </vt:vector>
  </HeadingPairs>
  <TitlesOfParts>
    <vt:vector size="46" baseType="lpstr">
      <vt:lpstr>等线</vt:lpstr>
      <vt:lpstr>Arial</vt:lpstr>
      <vt:lpstr>Arial</vt:lpstr>
      <vt:lpstr>Calibri</vt:lpstr>
      <vt:lpstr>Wingdings</vt:lpstr>
      <vt:lpstr>4_Corporate_Temp_2013_301Blue</vt:lpstr>
      <vt:lpstr>5_Corporate_Temp_2013_301Blue</vt:lpstr>
      <vt:lpstr>6_Corporate_Temp_2013_301Blue</vt:lpstr>
      <vt:lpstr>7_Corporate_Temp_2013_301Blue</vt:lpstr>
      <vt:lpstr>8_Corporate_Temp_2013_301Blue</vt:lpstr>
      <vt:lpstr>9_Corporate_Temp_2013_301Blue</vt:lpstr>
      <vt:lpstr>think-cell Slide</vt:lpstr>
      <vt:lpstr>Microsoft Excel Worksheet</vt:lpstr>
      <vt:lpstr>PowerPoint Presentation</vt:lpstr>
      <vt:lpstr>Table of Contents</vt:lpstr>
      <vt:lpstr>Glossary</vt:lpstr>
      <vt:lpstr>References</vt:lpstr>
      <vt:lpstr>PowerPoint Presentation</vt:lpstr>
      <vt:lpstr>Recommendations</vt:lpstr>
      <vt:lpstr> Manufacturing Process</vt:lpstr>
      <vt:lpstr>Value Chain Analysis: Isostatic Graphite </vt:lpstr>
      <vt:lpstr>PowerPoint Presentation</vt:lpstr>
      <vt:lpstr>Market Size and Segmentation</vt:lpstr>
      <vt:lpstr>Market Drivers</vt:lpstr>
      <vt:lpstr>Market Challenges</vt:lpstr>
      <vt:lpstr>Demand-Supply Analysis</vt:lpstr>
      <vt:lpstr>Key Production Hubs for Graphite</vt:lpstr>
      <vt:lpstr>Import-Export Analysis</vt:lpstr>
      <vt:lpstr>PowerPoint Presentation</vt:lpstr>
      <vt:lpstr>Summary: Alternative Materials</vt:lpstr>
      <vt:lpstr>Alternative Materials and Outlook (1/5)</vt:lpstr>
      <vt:lpstr>Alternative Materials and Outlook (2/5)</vt:lpstr>
      <vt:lpstr>Alternative Materials and Outlook (3/5)</vt:lpstr>
      <vt:lpstr>Alternative Materials and Outlook (4/5)</vt:lpstr>
      <vt:lpstr>Alternative Materials and Outlook (5/5)</vt:lpstr>
      <vt:lpstr>Key Cost Drivers</vt:lpstr>
      <vt:lpstr>Price Trends: Isostatic Graphite (China) (1/2)</vt:lpstr>
      <vt:lpstr>Price Trends: Isostatic Graphite (China) (2/2)</vt:lpstr>
      <vt:lpstr>Price Trend Analysis (1/3)</vt:lpstr>
      <vt:lpstr>Price Trend Analysis (2/3)</vt:lpstr>
      <vt:lpstr>Price Trend Analysis (3/3)</vt:lpstr>
      <vt:lpstr>PowerPoint Presentation</vt:lpstr>
      <vt:lpstr>Steps Followed to Shortlist Suppliers</vt:lpstr>
      <vt:lpstr>Initial List of Suppliers</vt:lpstr>
      <vt:lpstr>Eliminated Suppliers</vt:lpstr>
      <vt:lpstr>Suppliers’ Capabilities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Security</dc:title>
  <dc:creator>Infiniti Research - Sourcing Intelligence</dc:creator>
  <cp:lastModifiedBy>Shiwangi Ukey</cp:lastModifiedBy>
  <cp:revision>2582</cp:revision>
  <dcterms:created xsi:type="dcterms:W3CDTF">2020-08-06T06:16:04Z</dcterms:created>
  <dcterms:modified xsi:type="dcterms:W3CDTF">2025-04-03T15:24:43Z</dcterms:modified>
</cp:coreProperties>
</file>